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7"/>
  </p:notesMasterIdLst>
  <p:handoutMasterIdLst>
    <p:handoutMasterId r:id="rId48"/>
  </p:handoutMasterIdLst>
  <p:sldIdLst>
    <p:sldId id="264" r:id="rId2"/>
    <p:sldId id="267" r:id="rId3"/>
    <p:sldId id="265" r:id="rId4"/>
    <p:sldId id="280" r:id="rId5"/>
    <p:sldId id="270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335" r:id="rId28"/>
    <p:sldId id="336" r:id="rId29"/>
    <p:sldId id="306" r:id="rId30"/>
    <p:sldId id="271" r:id="rId31"/>
    <p:sldId id="288" r:id="rId32"/>
    <p:sldId id="308" r:id="rId33"/>
    <p:sldId id="290" r:id="rId34"/>
    <p:sldId id="310" r:id="rId35"/>
    <p:sldId id="337" r:id="rId36"/>
    <p:sldId id="291" r:id="rId37"/>
    <p:sldId id="309" r:id="rId38"/>
    <p:sldId id="294" r:id="rId39"/>
    <p:sldId id="311" r:id="rId40"/>
    <p:sldId id="312" r:id="rId41"/>
    <p:sldId id="313" r:id="rId42"/>
    <p:sldId id="293" r:id="rId43"/>
    <p:sldId id="295" r:id="rId44"/>
    <p:sldId id="268" r:id="rId45"/>
    <p:sldId id="269" r:id="rId4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rdon, Crystal" initials="GC" lastIdx="1" clrIdx="0">
    <p:extLst>
      <p:ext uri="{19B8F6BF-5375-455C-9EA6-DF929625EA0E}">
        <p15:presenceInfo xmlns:p15="http://schemas.microsoft.com/office/powerpoint/2012/main" userId="Gordon, Crysta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8B"/>
    <a:srgbClr val="71A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2" autoAdjust="0"/>
    <p:restoredTop sz="83025" autoAdjust="0"/>
  </p:normalViewPr>
  <p:slideViewPr>
    <p:cSldViewPr snapToGrid="0">
      <p:cViewPr varScale="1">
        <p:scale>
          <a:sx n="95" d="100"/>
          <a:sy n="95" d="100"/>
        </p:scale>
        <p:origin x="12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A0BA778-1992-468D-8754-F996B226CC24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838802D-3382-4DDA-8099-73A1E42A0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37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EE194CB-0B2D-47E2-81FD-4E16A770C2B5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0FB1307-1F50-4DB0-9CD2-C9A18C8AC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69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Custom DAODAS color codes</a:t>
            </a:r>
            <a:r>
              <a:rPr lang="en-US" b="1" baseline="0" dirty="0"/>
              <a:t> is : Red-0 </a:t>
            </a:r>
          </a:p>
          <a:p>
            <a:r>
              <a:rPr lang="en-US" b="1" baseline="0" dirty="0"/>
              <a:t>		      Green-131 </a:t>
            </a:r>
          </a:p>
          <a:p>
            <a:r>
              <a:rPr lang="en-US" b="1" baseline="0" dirty="0"/>
              <a:t>		      Blue-139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99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</a:t>
            </a:r>
            <a:r>
              <a:rPr lang="en-US" baseline="0" dirty="0"/>
              <a:t>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042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</a:t>
            </a:r>
            <a:r>
              <a:rPr lang="en-US" baseline="0" dirty="0"/>
              <a:t>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53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678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Header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94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</a:t>
            </a:r>
            <a:r>
              <a:rPr lang="en-US" baseline="0" dirty="0"/>
              <a:t>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0770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</a:t>
            </a:r>
            <a:r>
              <a:rPr lang="en-US" baseline="0" dirty="0"/>
              <a:t>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793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Header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311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</a:t>
            </a:r>
            <a:r>
              <a:rPr lang="en-US" baseline="0" dirty="0"/>
              <a:t>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157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</a:t>
            </a:r>
            <a:r>
              <a:rPr lang="en-US" baseline="0" dirty="0"/>
              <a:t>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509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</a:t>
            </a:r>
            <a:r>
              <a:rPr lang="en-US" baseline="0" dirty="0"/>
              <a:t>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03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Content Slide With No Bottom</a:t>
            </a:r>
            <a:r>
              <a:rPr lang="en-US" baseline="0" dirty="0"/>
              <a:t> Border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407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Header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5088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</a:t>
            </a:r>
            <a:r>
              <a:rPr lang="en-US" baseline="0" dirty="0"/>
              <a:t>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672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</a:t>
            </a:r>
            <a:r>
              <a:rPr lang="en-US" baseline="0" dirty="0"/>
              <a:t>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975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</a:t>
            </a:r>
            <a:r>
              <a:rPr lang="en-US" baseline="0" dirty="0"/>
              <a:t>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881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</a:t>
            </a:r>
            <a:r>
              <a:rPr lang="en-US" baseline="0" dirty="0"/>
              <a:t>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168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</a:t>
            </a:r>
            <a:r>
              <a:rPr lang="en-US" baseline="0" dirty="0"/>
              <a:t>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622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</a:t>
            </a:r>
            <a:r>
              <a:rPr lang="en-US" baseline="0" dirty="0"/>
              <a:t>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821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Q&amp;A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6548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Final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3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Header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90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Header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98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Header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22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</a:t>
            </a:r>
            <a:r>
              <a:rPr lang="en-US" baseline="0" dirty="0"/>
              <a:t>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71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</a:t>
            </a:r>
            <a:r>
              <a:rPr lang="en-US" baseline="0" dirty="0"/>
              <a:t>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81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</a:t>
            </a:r>
            <a:r>
              <a:rPr lang="en-US" baseline="0" dirty="0"/>
              <a:t>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28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</a:t>
            </a:r>
            <a:r>
              <a:rPr lang="en-US" baseline="0" dirty="0"/>
              <a:t>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ODAS Slide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304801" y="148159"/>
            <a:ext cx="11366339" cy="688237"/>
            <a:chOff x="304801" y="148159"/>
            <a:chExt cx="11366339" cy="688237"/>
          </a:xfrm>
        </p:grpSpPr>
        <p:sp>
          <p:nvSpPr>
            <p:cNvPr id="14" name="Title 1"/>
            <p:cNvSpPr txBox="1">
              <a:spLocks/>
            </p:cNvSpPr>
            <p:nvPr/>
          </p:nvSpPr>
          <p:spPr>
            <a:xfrm>
              <a:off x="2336800" y="256800"/>
              <a:ext cx="9334340" cy="579596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b="1" dirty="0">
                  <a:solidFill>
                    <a:srgbClr val="00838B"/>
                  </a:solidFill>
                </a:rPr>
                <a:t>South Carolina Department of Alcohol and Other Drug Abuse Services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304801" y="676148"/>
              <a:ext cx="11338560" cy="34288"/>
            </a:xfrm>
            <a:prstGeom prst="line">
              <a:avLst/>
            </a:prstGeom>
            <a:ln w="34925">
              <a:solidFill>
                <a:srgbClr val="0083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/>
            <p:cNvPicPr>
              <a:picLocks/>
            </p:cNvPicPr>
            <p:nvPr/>
          </p:nvPicPr>
          <p:blipFill rotWithShape="1">
            <a:blip r:embed="rId2"/>
            <a:srcRect l="1093" t="2107" r="1046" b="21019"/>
            <a:stretch/>
          </p:blipFill>
          <p:spPr>
            <a:xfrm>
              <a:off x="304804" y="148159"/>
              <a:ext cx="1913694" cy="495300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 userDrawn="1"/>
        </p:nvSpPr>
        <p:spPr>
          <a:xfrm>
            <a:off x="2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6459789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5F3D7D0-E308-4D29-88F4-FBB9D65DC599}" type="datetime1">
              <a:rPr lang="en-US" smtClean="0"/>
              <a:t>11/12/2020</a:t>
            </a:fld>
            <a:endParaRPr lang="en-US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59789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339896C-E2EF-470F-BA91-85D676E59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08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ODAS Slide With Head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304801" y="148159"/>
            <a:ext cx="11366339" cy="688237"/>
            <a:chOff x="304801" y="148159"/>
            <a:chExt cx="11366339" cy="688237"/>
          </a:xfrm>
        </p:grpSpPr>
        <p:sp>
          <p:nvSpPr>
            <p:cNvPr id="19" name="Title 1"/>
            <p:cNvSpPr txBox="1">
              <a:spLocks/>
            </p:cNvSpPr>
            <p:nvPr/>
          </p:nvSpPr>
          <p:spPr>
            <a:xfrm>
              <a:off x="2336800" y="256800"/>
              <a:ext cx="9334340" cy="579596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b="1" dirty="0">
                  <a:solidFill>
                    <a:srgbClr val="00838B"/>
                  </a:solidFill>
                </a:rPr>
                <a:t>South Carolina Department of Alcohol and Other Drug Abuse Services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304801" y="676148"/>
              <a:ext cx="11338560" cy="34288"/>
            </a:xfrm>
            <a:prstGeom prst="line">
              <a:avLst/>
            </a:prstGeom>
            <a:ln w="34925">
              <a:solidFill>
                <a:srgbClr val="0083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/>
            <p:cNvPicPr>
              <a:picLocks/>
            </p:cNvPicPr>
            <p:nvPr/>
          </p:nvPicPr>
          <p:blipFill rotWithShape="1">
            <a:blip r:embed="rId2"/>
            <a:srcRect l="1093" t="2107" r="1046" b="21019"/>
            <a:stretch/>
          </p:blipFill>
          <p:spPr>
            <a:xfrm>
              <a:off x="304804" y="148159"/>
              <a:ext cx="1913694" cy="495300"/>
            </a:xfrm>
            <a:prstGeom prst="rect">
              <a:avLst/>
            </a:prstGeom>
          </p:spPr>
        </p:pic>
      </p:grpSp>
      <p:sp>
        <p:nvSpPr>
          <p:cNvPr id="22" name="Rectangle 21"/>
          <p:cNvSpPr/>
          <p:nvPr userDrawn="1"/>
        </p:nvSpPr>
        <p:spPr>
          <a:xfrm>
            <a:off x="2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6459789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3CB888A-206F-45AF-950E-B021DFB8B450}" type="datetime1">
              <a:rPr lang="en-US" smtClean="0"/>
              <a:t>11/12/2020</a:t>
            </a:fld>
            <a:endParaRPr lang="en-US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59789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339896C-E2EF-470F-BA91-85D676E59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484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ODAS Slide With Header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04801" y="148159"/>
            <a:ext cx="11366339" cy="688237"/>
            <a:chOff x="304801" y="148159"/>
            <a:chExt cx="11366339" cy="688237"/>
          </a:xfrm>
        </p:grpSpPr>
        <p:sp>
          <p:nvSpPr>
            <p:cNvPr id="17" name="Title 1"/>
            <p:cNvSpPr txBox="1">
              <a:spLocks/>
            </p:cNvSpPr>
            <p:nvPr/>
          </p:nvSpPr>
          <p:spPr>
            <a:xfrm>
              <a:off x="2336800" y="256800"/>
              <a:ext cx="9334340" cy="579596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b="1" dirty="0">
                  <a:solidFill>
                    <a:srgbClr val="00838B"/>
                  </a:solidFill>
                </a:rPr>
                <a:t>South Carolina Department of Alcohol and Other Drug Abuse Services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304801" y="676148"/>
              <a:ext cx="11338560" cy="34288"/>
            </a:xfrm>
            <a:prstGeom prst="line">
              <a:avLst/>
            </a:prstGeom>
            <a:ln w="34925">
              <a:solidFill>
                <a:srgbClr val="0083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/>
            <p:cNvPicPr>
              <a:picLocks/>
            </p:cNvPicPr>
            <p:nvPr/>
          </p:nvPicPr>
          <p:blipFill rotWithShape="1">
            <a:blip r:embed="rId2"/>
            <a:srcRect l="1093" t="2107" r="1046" b="21019"/>
            <a:stretch/>
          </p:blipFill>
          <p:spPr>
            <a:xfrm>
              <a:off x="304804" y="148159"/>
              <a:ext cx="1913694" cy="495300"/>
            </a:xfrm>
            <a:prstGeom prst="rect">
              <a:avLst/>
            </a:prstGeom>
          </p:spPr>
        </p:pic>
      </p:grp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6459789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32C9CBE-BB3D-4D4A-BBA2-C9CC33C12E4A}" type="datetime1">
              <a:rPr lang="en-US" smtClean="0"/>
              <a:t>11/12/2020</a:t>
            </a:fld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59789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339896C-E2EF-470F-BA91-85D676E59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85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ODAS Master 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6459789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D02A1B5-AED9-4ED2-876C-3A6D7FD53219}" type="datetime1">
              <a:rPr lang="en-US" smtClean="0"/>
              <a:t>11/12/2020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59789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339896C-E2EF-470F-BA91-85D676E59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7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279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8" r:id="rId3"/>
    <p:sldLayoutId id="2147483687" r:id="rId4"/>
  </p:sldLayoutIdLst>
  <p:hf sldNum="0"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nsduhweb.rti.org/respweb/homepage.cfm" TargetMode="External"/><Relationship Id="rId2" Type="http://schemas.openxmlformats.org/officeDocument/2006/relationships/hyperlink" Target="https://www.cdc.gov/healthyyouth/data/yrbs/index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justplainkillers.com/data/" TargetMode="External"/><Relationship Id="rId5" Type="http://schemas.openxmlformats.org/officeDocument/2006/relationships/hyperlink" Target="http://ncweb.pire.org/" TargetMode="External"/><Relationship Id="rId4" Type="http://schemas.openxmlformats.org/officeDocument/2006/relationships/hyperlink" Target="https://www.nhtsa.gov/research-data/fatality-analysis-reporting-system-fars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9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0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microsoft.com/office/2007/relationships/hdphoto" Target="../media/hdphoto4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microsoft.com/office/2007/relationships/hdphoto" Target="../media/hdphoto6.wdp"/><Relationship Id="rId5" Type="http://schemas.openxmlformats.org/officeDocument/2006/relationships/image" Target="../media/image9.jp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microsoft.com/office/2007/relationships/hdphoto" Target="../media/hdphoto5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12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13.wd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005C2EC-2CCF-4280-9D09-F8564F257F25}" type="datetime1">
              <a:rPr lang="en-US" smtClean="0"/>
              <a:t>11/12/2020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3213100"/>
            <a:ext cx="10989426" cy="1312863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00838B"/>
                </a:solidFill>
              </a:rPr>
              <a:t>The State of Prevention Needs, Gaps, and Resources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4729750"/>
            <a:ext cx="12192000" cy="2128250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chemeClr val="accent4">
                    <a:lumMod val="75000"/>
                  </a:schemeClr>
                </a:solidFill>
              </a:rPr>
              <a:t>Michelle Nienhius, MPH, DAODAS</a:t>
            </a:r>
          </a:p>
          <a:p>
            <a:pPr algn="ctr"/>
            <a:r>
              <a:rPr lang="en-US" sz="1800" b="1" dirty="0">
                <a:solidFill>
                  <a:schemeClr val="accent4">
                    <a:lumMod val="75000"/>
                  </a:schemeClr>
                </a:solidFill>
              </a:rPr>
              <a:t>Crystal Gordon, MSW, LMSW, DAODAS</a:t>
            </a:r>
          </a:p>
          <a:p>
            <a:pPr algn="ctr"/>
            <a:r>
              <a:rPr lang="en-US" sz="1800" b="1" dirty="0">
                <a:solidFill>
                  <a:schemeClr val="accent4">
                    <a:lumMod val="75000"/>
                  </a:schemeClr>
                </a:solidFill>
              </a:rPr>
              <a:t>Cecily Watkins, MPH, DAODAS</a:t>
            </a:r>
          </a:p>
          <a:p>
            <a:pPr algn="ctr"/>
            <a:r>
              <a:rPr lang="en-US" sz="1800" b="1" dirty="0">
                <a:solidFill>
                  <a:schemeClr val="accent4">
                    <a:lumMod val="75000"/>
                  </a:schemeClr>
                </a:solidFill>
              </a:rPr>
              <a:t>Katie Godowns, MA, CSPS, BCADAD</a:t>
            </a:r>
          </a:p>
          <a:p>
            <a:pPr algn="ctr"/>
            <a:r>
              <a:rPr lang="en-US" sz="1800" b="1" dirty="0">
                <a:solidFill>
                  <a:schemeClr val="accent4">
                    <a:lumMod val="75000"/>
                  </a:schemeClr>
                </a:solidFill>
              </a:rPr>
              <a:t>Galen Sturup Comeau, BA, BCADAD</a:t>
            </a:r>
          </a:p>
          <a:p>
            <a:pPr algn="ctr"/>
            <a:endParaRPr lang="en-US" sz="1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" y="3060700"/>
            <a:ext cx="10972800" cy="17248"/>
          </a:xfrm>
          <a:prstGeom prst="line">
            <a:avLst/>
          </a:prstGeom>
          <a:ln w="12700">
            <a:solidFill>
              <a:srgbClr val="0083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09600" y="4627856"/>
            <a:ext cx="10972800" cy="0"/>
          </a:xfrm>
          <a:prstGeom prst="line">
            <a:avLst/>
          </a:prstGeom>
          <a:ln w="12700">
            <a:solidFill>
              <a:srgbClr val="0083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8182" y="1024394"/>
            <a:ext cx="5575636" cy="184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75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E9E423-A8DE-4DE8-AC87-8B860951809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3CB888A-206F-45AF-950E-B021DFB8B450}" type="datetime1">
              <a:rPr lang="en-US" smtClean="0"/>
              <a:t>11/12/2020</a:t>
            </a:fld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C383E64-FFD7-4260-8846-1C8174988C4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3403" y="1315665"/>
            <a:ext cx="10693832" cy="485096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7CFB4BE-7A0D-4E32-916A-732D70562259}"/>
              </a:ext>
            </a:extLst>
          </p:cNvPr>
          <p:cNvSpPr/>
          <p:nvPr/>
        </p:nvSpPr>
        <p:spPr>
          <a:xfrm>
            <a:off x="883403" y="709301"/>
            <a:ext cx="60976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Overview of Block Grant Data Trends</a:t>
            </a:r>
            <a:endParaRPr lang="en-US" sz="3200" b="1" dirty="0">
              <a:solidFill>
                <a:srgbClr val="00838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132248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55373C-8DAE-425C-94B0-E6C07BA3B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905" y="2049864"/>
            <a:ext cx="10287775" cy="2723103"/>
          </a:xfrm>
        </p:spPr>
        <p:txBody>
          <a:bodyPr/>
          <a:lstStyle/>
          <a:p>
            <a:r>
              <a:rPr lang="en-US" sz="2400" b="1" dirty="0"/>
              <a:t>Goal: </a:t>
            </a:r>
            <a:r>
              <a:rPr lang="en-US" sz="2400" dirty="0"/>
              <a:t>To reduce alcohol-related car crashes across South Carolina.</a:t>
            </a:r>
          </a:p>
          <a:p>
            <a:r>
              <a:rPr lang="en-US" sz="2400" b="1" dirty="0"/>
              <a:t>Objective:</a:t>
            </a:r>
            <a:endParaRPr lang="en-US" sz="2400" dirty="0"/>
          </a:p>
          <a:p>
            <a:r>
              <a:rPr lang="en-US" sz="2400" dirty="0"/>
              <a:t>Decrease the percentage of motor vehicle fatalities in which one or more drivers had a BAC of 0.08 or higher to 40% or less.</a:t>
            </a:r>
          </a:p>
          <a:p>
            <a:r>
              <a:rPr lang="en-US" sz="2400" dirty="0"/>
              <a:t> </a:t>
            </a: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0B09E0-F786-4762-BAF3-5DC497619FA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3CB888A-206F-45AF-950E-B021DFB8B450}" type="datetime1">
              <a:rPr lang="en-US" smtClean="0"/>
              <a:t>11/12/2020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27BE06-C1AF-4F5A-BB89-30B69642F783}"/>
              </a:ext>
            </a:extLst>
          </p:cNvPr>
          <p:cNvSpPr/>
          <p:nvPr/>
        </p:nvSpPr>
        <p:spPr>
          <a:xfrm>
            <a:off x="1036320" y="689420"/>
            <a:ext cx="74997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Overview of Block Grant Data Trends</a:t>
            </a:r>
            <a:endParaRPr lang="en-US" sz="3200" b="1" dirty="0">
              <a:solidFill>
                <a:srgbClr val="00838B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86BDC6-466A-4743-8C96-F6B069C504BB}"/>
              </a:ext>
            </a:extLst>
          </p:cNvPr>
          <p:cNvSpPr/>
          <p:nvPr/>
        </p:nvSpPr>
        <p:spPr>
          <a:xfrm>
            <a:off x="1135648" y="5799248"/>
            <a:ext cx="2143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FY 21-22 Application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2886573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4636FD0-0B30-4A6F-A507-BEE05E82F1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3223159"/>
              </p:ext>
            </p:extLst>
          </p:nvPr>
        </p:nvGraphicFramePr>
        <p:xfrm>
          <a:off x="361741" y="3059669"/>
          <a:ext cx="11485266" cy="226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1297">
                  <a:extLst>
                    <a:ext uri="{9D8B030D-6E8A-4147-A177-3AD203B41FA5}">
                      <a16:colId xmlns:a16="http://schemas.microsoft.com/office/drawing/2014/main" val="1150627558"/>
                    </a:ext>
                  </a:extLst>
                </a:gridCol>
                <a:gridCol w="817358">
                  <a:extLst>
                    <a:ext uri="{9D8B030D-6E8A-4147-A177-3AD203B41FA5}">
                      <a16:colId xmlns:a16="http://schemas.microsoft.com/office/drawing/2014/main" val="2667743186"/>
                    </a:ext>
                  </a:extLst>
                </a:gridCol>
                <a:gridCol w="851791">
                  <a:extLst>
                    <a:ext uri="{9D8B030D-6E8A-4147-A177-3AD203B41FA5}">
                      <a16:colId xmlns:a16="http://schemas.microsoft.com/office/drawing/2014/main" val="3464255939"/>
                    </a:ext>
                  </a:extLst>
                </a:gridCol>
                <a:gridCol w="883482">
                  <a:extLst>
                    <a:ext uri="{9D8B030D-6E8A-4147-A177-3AD203B41FA5}">
                      <a16:colId xmlns:a16="http://schemas.microsoft.com/office/drawing/2014/main" val="911550696"/>
                    </a:ext>
                  </a:extLst>
                </a:gridCol>
                <a:gridCol w="883482">
                  <a:extLst>
                    <a:ext uri="{9D8B030D-6E8A-4147-A177-3AD203B41FA5}">
                      <a16:colId xmlns:a16="http://schemas.microsoft.com/office/drawing/2014/main" val="1868580538"/>
                    </a:ext>
                  </a:extLst>
                </a:gridCol>
                <a:gridCol w="883482">
                  <a:extLst>
                    <a:ext uri="{9D8B030D-6E8A-4147-A177-3AD203B41FA5}">
                      <a16:colId xmlns:a16="http://schemas.microsoft.com/office/drawing/2014/main" val="1000377898"/>
                    </a:ext>
                  </a:extLst>
                </a:gridCol>
                <a:gridCol w="883482">
                  <a:extLst>
                    <a:ext uri="{9D8B030D-6E8A-4147-A177-3AD203B41FA5}">
                      <a16:colId xmlns:a16="http://schemas.microsoft.com/office/drawing/2014/main" val="841233683"/>
                    </a:ext>
                  </a:extLst>
                </a:gridCol>
                <a:gridCol w="883482">
                  <a:extLst>
                    <a:ext uri="{9D8B030D-6E8A-4147-A177-3AD203B41FA5}">
                      <a16:colId xmlns:a16="http://schemas.microsoft.com/office/drawing/2014/main" val="1131347871"/>
                    </a:ext>
                  </a:extLst>
                </a:gridCol>
                <a:gridCol w="883482">
                  <a:extLst>
                    <a:ext uri="{9D8B030D-6E8A-4147-A177-3AD203B41FA5}">
                      <a16:colId xmlns:a16="http://schemas.microsoft.com/office/drawing/2014/main" val="584330674"/>
                    </a:ext>
                  </a:extLst>
                </a:gridCol>
                <a:gridCol w="883482">
                  <a:extLst>
                    <a:ext uri="{9D8B030D-6E8A-4147-A177-3AD203B41FA5}">
                      <a16:colId xmlns:a16="http://schemas.microsoft.com/office/drawing/2014/main" val="2664161568"/>
                    </a:ext>
                  </a:extLst>
                </a:gridCol>
                <a:gridCol w="883482">
                  <a:extLst>
                    <a:ext uri="{9D8B030D-6E8A-4147-A177-3AD203B41FA5}">
                      <a16:colId xmlns:a16="http://schemas.microsoft.com/office/drawing/2014/main" val="3324840146"/>
                    </a:ext>
                  </a:extLst>
                </a:gridCol>
                <a:gridCol w="883482">
                  <a:extLst>
                    <a:ext uri="{9D8B030D-6E8A-4147-A177-3AD203B41FA5}">
                      <a16:colId xmlns:a16="http://schemas.microsoft.com/office/drawing/2014/main" val="733566081"/>
                    </a:ext>
                  </a:extLst>
                </a:gridCol>
                <a:gridCol w="883482">
                  <a:extLst>
                    <a:ext uri="{9D8B030D-6E8A-4147-A177-3AD203B41FA5}">
                      <a16:colId xmlns:a16="http://schemas.microsoft.com/office/drawing/2014/main" val="3333269064"/>
                    </a:ext>
                  </a:extLst>
                </a:gridCol>
              </a:tblGrid>
              <a:tr h="382446"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233527"/>
                  </a:ext>
                </a:extLst>
              </a:tr>
              <a:tr h="943017">
                <a:tc>
                  <a:txBody>
                    <a:bodyPr/>
                    <a:lstStyle/>
                    <a:p>
                      <a:r>
                        <a:rPr lang="en-US" b="1" i="0" dirty="0"/>
                        <a:t>United States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/>
                        <a:t>32%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/>
                        <a:t>31%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/>
                        <a:t>32%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/>
                        <a:t>31%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/>
                        <a:t>31%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/>
                        <a:t>31%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/>
                        <a:t>29%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/>
                        <a:t>29%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/>
                        <a:t>29%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/>
                        <a:t>28%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016121"/>
                  </a:ext>
                </a:extLst>
              </a:tr>
              <a:tr h="943017">
                <a:tc>
                  <a:txBody>
                    <a:bodyPr/>
                    <a:lstStyle/>
                    <a:p>
                      <a:r>
                        <a:rPr lang="en-US" b="1" i="0" dirty="0"/>
                        <a:t>South Carolina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7030A0"/>
                          </a:solidFill>
                        </a:rPr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7030A0"/>
                          </a:solidFill>
                        </a:rPr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7030A0"/>
                          </a:solidFill>
                        </a:rPr>
                        <a:t>42%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7030A0"/>
                          </a:solidFill>
                        </a:rPr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7030A0"/>
                          </a:solidFill>
                        </a:rPr>
                        <a:t>37%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7030A0"/>
                          </a:solidFill>
                        </a:rPr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7030A0"/>
                          </a:solidFill>
                        </a:rPr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7030A0"/>
                          </a:solidFill>
                        </a:rPr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0070C0"/>
                          </a:solidFill>
                        </a:rPr>
                        <a:t>31%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0070C0"/>
                          </a:solidFill>
                        </a:rPr>
                        <a:t>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0070C0"/>
                          </a:solidFill>
                        </a:rPr>
                        <a:t>31%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0070C0"/>
                          </a:solidFill>
                        </a:rPr>
                        <a:t>28%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9814980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3FCBDC-1EF1-457E-AAC9-D3780D88AA3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3CB888A-206F-45AF-950E-B021DFB8B450}" type="datetime1">
              <a:rPr lang="en-US" smtClean="0"/>
              <a:t>11/12/2020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EF2C6-F549-4BF8-BB94-A04DADE951F1}"/>
              </a:ext>
            </a:extLst>
          </p:cNvPr>
          <p:cNvSpPr/>
          <p:nvPr/>
        </p:nvSpPr>
        <p:spPr>
          <a:xfrm>
            <a:off x="361741" y="1638313"/>
            <a:ext cx="111134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Decrease the percentage of motor vehicle fatalities in which one or more drivers had a BAC of 0.08 or higher to </a:t>
            </a:r>
            <a:r>
              <a:rPr lang="en-US" sz="2400" b="1" dirty="0">
                <a:solidFill>
                  <a:srgbClr val="FF3399"/>
                </a:solidFill>
              </a:rPr>
              <a:t>40% or less</a:t>
            </a:r>
            <a:r>
              <a:rPr lang="en-US" sz="2400" b="1" dirty="0"/>
              <a:t>. (</a:t>
            </a:r>
            <a:r>
              <a:rPr lang="en-US" sz="2400" b="1" dirty="0">
                <a:solidFill>
                  <a:srgbClr val="FF3399"/>
                </a:solidFill>
              </a:rPr>
              <a:t>Fatality Analysis Reporting System-FARS</a:t>
            </a:r>
            <a:r>
              <a:rPr lang="en-US" sz="2400" b="1" dirty="0"/>
              <a:t>)</a:t>
            </a:r>
          </a:p>
          <a:p>
            <a:endParaRPr lang="en-US" sz="2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EA8B4E-15C3-4567-A76C-155BDA792D0D}"/>
              </a:ext>
            </a:extLst>
          </p:cNvPr>
          <p:cNvSpPr/>
          <p:nvPr/>
        </p:nvSpPr>
        <p:spPr>
          <a:xfrm>
            <a:off x="991077" y="832511"/>
            <a:ext cx="60976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Overview of Block Grant Data Trends</a:t>
            </a:r>
            <a:endParaRPr lang="en-US" sz="3200" b="1" dirty="0">
              <a:solidFill>
                <a:srgbClr val="00838B"/>
              </a:solidFill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983434-2A17-48F6-919C-6FC468BF9B44}"/>
              </a:ext>
            </a:extLst>
          </p:cNvPr>
          <p:cNvSpPr/>
          <p:nvPr/>
        </p:nvSpPr>
        <p:spPr>
          <a:xfrm>
            <a:off x="991077" y="5918507"/>
            <a:ext cx="2143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FY 21-22 Application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4971931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3CDEAD-C4BE-43CB-A2BD-A9F1D262FF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2631" y="1410338"/>
            <a:ext cx="5455245" cy="466743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8B65C2-8D40-45FB-A783-8F0B226DFFD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3CB888A-206F-45AF-950E-B021DFB8B450}" type="datetime1">
              <a:rPr lang="en-US" smtClean="0"/>
              <a:t>11/12/2020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C92AB54-B435-4734-88A2-70CD48D61ACF}"/>
              </a:ext>
            </a:extLst>
          </p:cNvPr>
          <p:cNvSpPr txBox="1">
            <a:spLocks/>
          </p:cNvSpPr>
          <p:nvPr/>
        </p:nvSpPr>
        <p:spPr>
          <a:xfrm>
            <a:off x="1079500" y="780230"/>
            <a:ext cx="10058400" cy="6087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Overview of Block Grant Data Trends</a:t>
            </a:r>
            <a:endParaRPr lang="en-US" sz="3000" b="1" dirty="0">
              <a:solidFill>
                <a:srgbClr val="00838B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A6B17F-4B01-4757-8020-304555410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5274" y="1410338"/>
            <a:ext cx="4572396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22634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75CFB5C-7721-4396-9CCF-24F4456088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3134901"/>
              </p:ext>
            </p:extLst>
          </p:nvPr>
        </p:nvGraphicFramePr>
        <p:xfrm>
          <a:off x="1066800" y="3102306"/>
          <a:ext cx="10058400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600">
                  <a:extLst>
                    <a:ext uri="{9D8B030D-6E8A-4147-A177-3AD203B41FA5}">
                      <a16:colId xmlns:a16="http://schemas.microsoft.com/office/drawing/2014/main" val="3193422157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3068104620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1617283865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1687084479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500709193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275060207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416649068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1677444914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15579149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955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United States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28.5%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29.1%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28.3%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24.1%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21.9%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20.0%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16.5%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16.7%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040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South Carolina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7030A0"/>
                          </a:solidFill>
                        </a:rPr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26.3%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27.4%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7030A0"/>
                          </a:solidFill>
                        </a:rPr>
                        <a:t>26.3%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21.3%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18.0%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7030A0"/>
                          </a:solidFill>
                        </a:rPr>
                        <a:t>18.1%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16.6%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20093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03A85C-23AA-4DD2-B92C-28A85EA3EBF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3CB888A-206F-45AF-950E-B021DFB8B450}" type="datetime1">
              <a:rPr lang="en-US" smtClean="0"/>
              <a:t>11/12/2020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585B00-CFAA-496C-805F-CA25CFD5E2D0}"/>
              </a:ext>
            </a:extLst>
          </p:cNvPr>
          <p:cNvSpPr txBox="1"/>
          <p:nvPr/>
        </p:nvSpPr>
        <p:spPr>
          <a:xfrm>
            <a:off x="1066800" y="1925899"/>
            <a:ext cx="1005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High School youth who reported “Rode with a driver who had been drinking alcohol.” </a:t>
            </a:r>
            <a:r>
              <a:rPr lang="en-US" b="1" dirty="0">
                <a:solidFill>
                  <a:srgbClr val="FF3399"/>
                </a:solidFill>
              </a:rPr>
              <a:t>Youth Risk Behavior Survey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8C9860-7E9F-4C18-9635-AAD622AC0E84}"/>
              </a:ext>
            </a:extLst>
          </p:cNvPr>
          <p:cNvSpPr/>
          <p:nvPr/>
        </p:nvSpPr>
        <p:spPr>
          <a:xfrm>
            <a:off x="1066800" y="960463"/>
            <a:ext cx="60976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Overview of Block Grant Data Trends</a:t>
            </a:r>
            <a:endParaRPr lang="en-US" sz="3200" b="1" dirty="0">
              <a:solidFill>
                <a:srgbClr val="00838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315261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CE38119-DCC3-4AD8-BF4A-AAB0503E2C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4309201"/>
              </p:ext>
            </p:extLst>
          </p:nvPr>
        </p:nvGraphicFramePr>
        <p:xfrm>
          <a:off x="3112351" y="3224239"/>
          <a:ext cx="5588000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600">
                  <a:extLst>
                    <a:ext uri="{9D8B030D-6E8A-4147-A177-3AD203B41FA5}">
                      <a16:colId xmlns:a16="http://schemas.microsoft.com/office/drawing/2014/main" val="4077643465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4221440193"/>
                    </a:ext>
                  </a:extLst>
                </a:gridCol>
                <a:gridCol w="1149402">
                  <a:extLst>
                    <a:ext uri="{9D8B030D-6E8A-4147-A177-3AD203B41FA5}">
                      <a16:colId xmlns:a16="http://schemas.microsoft.com/office/drawing/2014/main" val="1895299370"/>
                    </a:ext>
                  </a:extLst>
                </a:gridCol>
                <a:gridCol w="1085798">
                  <a:extLst>
                    <a:ext uri="{9D8B030D-6E8A-4147-A177-3AD203B41FA5}">
                      <a16:colId xmlns:a16="http://schemas.microsoft.com/office/drawing/2014/main" val="1586610802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16198555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745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United States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10.0%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7.8%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5.5%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5.4%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739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South Carolina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8.4%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7030A0"/>
                          </a:solidFill>
                        </a:rPr>
                        <a:t>7.5%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130010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94409A-2F34-4BDC-AFBC-866E9510618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3CB888A-206F-45AF-950E-B021DFB8B450}" type="datetime1">
              <a:rPr lang="en-US" smtClean="0"/>
              <a:t>11/12/2020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3F44A9-78E4-4FDA-A086-D7F666A1582F}"/>
              </a:ext>
            </a:extLst>
          </p:cNvPr>
          <p:cNvSpPr txBox="1"/>
          <p:nvPr/>
        </p:nvSpPr>
        <p:spPr>
          <a:xfrm>
            <a:off x="891047" y="2057573"/>
            <a:ext cx="10382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High School youth who reported “Drove when they had been drinking alcohol.” </a:t>
            </a:r>
            <a:r>
              <a:rPr lang="en-US" b="1" dirty="0">
                <a:solidFill>
                  <a:srgbClr val="FF3399"/>
                </a:solidFill>
              </a:rPr>
              <a:t>Youth Risk Behavior Survey</a:t>
            </a:r>
          </a:p>
          <a:p>
            <a:endParaRPr lang="en-US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37927E-1E7A-41ED-AF62-471F2156BAEC}"/>
              </a:ext>
            </a:extLst>
          </p:cNvPr>
          <p:cNvSpPr/>
          <p:nvPr/>
        </p:nvSpPr>
        <p:spPr>
          <a:xfrm>
            <a:off x="970980" y="834222"/>
            <a:ext cx="60976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Overview of Block Grant Data Trends</a:t>
            </a:r>
            <a:endParaRPr lang="en-US" sz="3200" b="1" dirty="0">
              <a:solidFill>
                <a:srgbClr val="00838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3236881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0CD6F4-5DDD-4135-8850-28D2511D5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820" y="1388965"/>
            <a:ext cx="10361861" cy="4579756"/>
          </a:xfrm>
        </p:spPr>
        <p:txBody>
          <a:bodyPr/>
          <a:lstStyle/>
          <a:p>
            <a:r>
              <a:rPr lang="en-US" b="1" dirty="0"/>
              <a:t>Goal: </a:t>
            </a:r>
            <a:r>
              <a:rPr lang="en-US" dirty="0"/>
              <a:t>To reduce tobacco/nicotine use among youth in South Carolina.</a:t>
            </a:r>
          </a:p>
          <a:p>
            <a:r>
              <a:rPr lang="en-US" b="1" dirty="0"/>
              <a:t>Objectives:</a:t>
            </a:r>
            <a:endParaRPr lang="en-US" dirty="0"/>
          </a:p>
          <a:p>
            <a:r>
              <a:rPr lang="en-US" dirty="0"/>
              <a:t>To reduce the state Retailer Violation Rate (RVR) to 8% or less.</a:t>
            </a:r>
          </a:p>
          <a:p>
            <a:r>
              <a:rPr lang="en-US" dirty="0"/>
              <a:t>Decrease  past-month (30-day use) tobacco use among South Carolina high school students to 20% or less as measured by the YRBS.</a:t>
            </a:r>
          </a:p>
          <a:p>
            <a:r>
              <a:rPr lang="en-US" dirty="0"/>
              <a:t>Decrease the retail access of tobacco products to youth to 5% or less in South Carolina. </a:t>
            </a:r>
          </a:p>
          <a:p>
            <a:r>
              <a:rPr lang="en-US" dirty="0"/>
              <a:t>Decrease past month tobacco use-cigarette (30-day use) among South Carolina high school students to 5% or less as measured by the SC Communities That Care (CTC) Survey.</a:t>
            </a:r>
          </a:p>
          <a:p>
            <a:r>
              <a:rPr lang="en-US" dirty="0"/>
              <a:t>Decrease past month tobacco use-smokeless (30-day use) among South Carolina high school students to 5% or less as measured by the SC Communities That Care (CTC) Survey.</a:t>
            </a:r>
          </a:p>
          <a:p>
            <a:r>
              <a:rPr lang="en-US" dirty="0"/>
              <a:t>Decrease past month tobacco use-vaping (30-day use) among South Carolina high school students to 10% or less as measured by the SC Communities That Care (CTC) Survey.</a:t>
            </a:r>
          </a:p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FY 21-22 Application</a:t>
            </a:r>
            <a:endParaRPr lang="en-US" b="1" dirty="0"/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9AA2AB-B5CC-4F0F-BC53-414F6438FCE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3CB888A-206F-45AF-950E-B021DFB8B450}" type="datetime1">
              <a:rPr lang="en-US" smtClean="0"/>
              <a:t>11/12/2020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D6B1AAD-80E3-401C-A37B-B4C80A27A076}"/>
              </a:ext>
            </a:extLst>
          </p:cNvPr>
          <p:cNvSpPr txBox="1">
            <a:spLocks/>
          </p:cNvSpPr>
          <p:nvPr/>
        </p:nvSpPr>
        <p:spPr>
          <a:xfrm>
            <a:off x="1079500" y="780230"/>
            <a:ext cx="10058400" cy="6087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Overview of Block Grant Data Trends</a:t>
            </a:r>
            <a:endParaRPr lang="en-US" sz="3000" b="1" dirty="0">
              <a:solidFill>
                <a:srgbClr val="0083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37468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7387A08-F9D8-4910-9664-164109E79A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9500" y="1663665"/>
            <a:ext cx="9083710" cy="4417571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E12831-8FC4-4949-A644-81A981B4804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3CB888A-206F-45AF-950E-B021DFB8B450}" type="datetime1">
              <a:rPr lang="en-US" smtClean="0"/>
              <a:t>11/12/2020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2504202-1366-410C-B9D2-3103E72CAC56}"/>
              </a:ext>
            </a:extLst>
          </p:cNvPr>
          <p:cNvSpPr txBox="1">
            <a:spLocks/>
          </p:cNvSpPr>
          <p:nvPr/>
        </p:nvSpPr>
        <p:spPr>
          <a:xfrm>
            <a:off x="1079500" y="780230"/>
            <a:ext cx="10058400" cy="6087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Overview of Block Grant Data Trends</a:t>
            </a:r>
            <a:endParaRPr lang="en-US" sz="3000" b="1" dirty="0">
              <a:solidFill>
                <a:srgbClr val="00838B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2FF881-1235-4C37-B085-267957249F2E}"/>
              </a:ext>
            </a:extLst>
          </p:cNvPr>
          <p:cNvSpPr/>
          <p:nvPr/>
        </p:nvSpPr>
        <p:spPr>
          <a:xfrm>
            <a:off x="957150" y="6059230"/>
            <a:ext cx="2143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FY 21-22 Application</a:t>
            </a:r>
            <a:endParaRPr lang="en-US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4FFC85-2A22-4360-81E8-01651EA90E0B}"/>
              </a:ext>
            </a:extLst>
          </p:cNvPr>
          <p:cNvSpPr/>
          <p:nvPr/>
        </p:nvSpPr>
        <p:spPr>
          <a:xfrm>
            <a:off x="1079500" y="1235526"/>
            <a:ext cx="6113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To reduce the state Retailer Violation Rate (RVR) to 8% or less.</a:t>
            </a:r>
          </a:p>
        </p:txBody>
      </p:sp>
    </p:spTree>
    <p:extLst>
      <p:ext uri="{BB962C8B-B14F-4D97-AF65-F5344CB8AC3E}">
        <p14:creationId xmlns:p14="http://schemas.microsoft.com/office/powerpoint/2010/main" val="3390783197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603CFE2-6808-441C-9629-37AD0E146C29}" type="datetime1">
              <a:rPr lang="en-US" smtClean="0"/>
              <a:t>11/12/2020</a:t>
            </a:fld>
            <a:endParaRPr lang="en-US" dirty="0"/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9EF7C34C-49C9-41BE-A538-C3E616C745BA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18394209"/>
              </p:ext>
            </p:extLst>
          </p:nvPr>
        </p:nvGraphicFramePr>
        <p:xfrm>
          <a:off x="3571491" y="3167451"/>
          <a:ext cx="4377770" cy="2128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5712">
                  <a:extLst>
                    <a:ext uri="{9D8B030D-6E8A-4147-A177-3AD203B41FA5}">
                      <a16:colId xmlns:a16="http://schemas.microsoft.com/office/drawing/2014/main" val="4039370666"/>
                    </a:ext>
                  </a:extLst>
                </a:gridCol>
                <a:gridCol w="1083684">
                  <a:extLst>
                    <a:ext uri="{9D8B030D-6E8A-4147-A177-3AD203B41FA5}">
                      <a16:colId xmlns:a16="http://schemas.microsoft.com/office/drawing/2014/main" val="1166395111"/>
                    </a:ext>
                  </a:extLst>
                </a:gridCol>
                <a:gridCol w="1138374">
                  <a:extLst>
                    <a:ext uri="{9D8B030D-6E8A-4147-A177-3AD203B41FA5}">
                      <a16:colId xmlns:a16="http://schemas.microsoft.com/office/drawing/2014/main" val="4044576635"/>
                    </a:ext>
                  </a:extLst>
                </a:gridCol>
              </a:tblGrid>
              <a:tr h="891338"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71559"/>
                  </a:ext>
                </a:extLst>
              </a:tr>
              <a:tr h="618660">
                <a:tc>
                  <a:txBody>
                    <a:bodyPr/>
                    <a:lstStyle/>
                    <a:p>
                      <a:r>
                        <a:rPr lang="en-US" b="1" dirty="0"/>
                        <a:t>United States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19.5%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36.5%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7003507"/>
                  </a:ext>
                </a:extLst>
              </a:tr>
              <a:tr h="618660">
                <a:tc>
                  <a:txBody>
                    <a:bodyPr/>
                    <a:lstStyle/>
                    <a:p>
                      <a:r>
                        <a:rPr lang="en-US" b="1" dirty="0"/>
                        <a:t>South Carolina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7030A0"/>
                          </a:solidFill>
                        </a:rPr>
                        <a:t>21.6%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27.5%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135196"/>
                  </a:ext>
                </a:extLst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1079500" y="780230"/>
            <a:ext cx="10058400" cy="6087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Overview of Block Grant Data Trends</a:t>
            </a:r>
            <a:endParaRPr lang="en-US" sz="3000" b="1" dirty="0">
              <a:solidFill>
                <a:srgbClr val="00838B"/>
              </a:solidFill>
            </a:endParaRPr>
          </a:p>
        </p:txBody>
      </p:sp>
      <p:pic>
        <p:nvPicPr>
          <p:cNvPr id="5" name="Picture 4" descr="First rules of data analysis – Cassandra Joh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675" y="5425607"/>
            <a:ext cx="1240078" cy="90813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B36F75E-749C-4EE1-B16D-C20E7D13746D}"/>
              </a:ext>
            </a:extLst>
          </p:cNvPr>
          <p:cNvSpPr/>
          <p:nvPr/>
        </p:nvSpPr>
        <p:spPr>
          <a:xfrm>
            <a:off x="1249342" y="1314404"/>
            <a:ext cx="10049125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Decrease past month cigarettes, cigars, smokeless tobacco or electronic vapor product use (30-day use) among South Carolina high school students to </a:t>
            </a:r>
            <a:r>
              <a:rPr lang="en-US" sz="2400" b="1" dirty="0">
                <a:solidFill>
                  <a:srgbClr val="FF3399"/>
                </a:solidFill>
              </a:rPr>
              <a:t>20% or less </a:t>
            </a:r>
            <a:r>
              <a:rPr lang="en-US" sz="2400" b="1" dirty="0"/>
              <a:t>(measured by the </a:t>
            </a:r>
            <a:r>
              <a:rPr lang="en-US" sz="2400" b="1" dirty="0">
                <a:solidFill>
                  <a:srgbClr val="FF3399"/>
                </a:solidFill>
              </a:rPr>
              <a:t>Youth Risk Behavior Survey</a:t>
            </a:r>
            <a:r>
              <a:rPr lang="en-US" sz="2400" b="1" dirty="0"/>
              <a:t>-odd years)</a:t>
            </a:r>
          </a:p>
          <a:p>
            <a:endParaRPr lang="en-US" sz="10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sz="24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04B998-606A-4F7E-A8A8-0A9AF6861557}"/>
              </a:ext>
            </a:extLst>
          </p:cNvPr>
          <p:cNvSpPr/>
          <p:nvPr/>
        </p:nvSpPr>
        <p:spPr>
          <a:xfrm>
            <a:off x="1079500" y="5761645"/>
            <a:ext cx="2143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FY 21-22 Application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72392400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603CFE2-6808-441C-9629-37AD0E146C29}" type="datetime1">
              <a:rPr lang="en-US" smtClean="0"/>
              <a:t>11/12/2020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79500" y="780230"/>
            <a:ext cx="10058400" cy="6087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Overview of Block Grant Data Trends</a:t>
            </a:r>
            <a:endParaRPr lang="en-US" sz="3000" b="1" dirty="0">
              <a:solidFill>
                <a:srgbClr val="00838B"/>
              </a:solidFill>
            </a:endParaRP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032E2A85-637E-4FA2-8D69-9417885290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4850472"/>
              </p:ext>
            </p:extLst>
          </p:nvPr>
        </p:nvGraphicFramePr>
        <p:xfrm>
          <a:off x="1079500" y="2898558"/>
          <a:ext cx="10871884" cy="2570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4290">
                  <a:extLst>
                    <a:ext uri="{9D8B030D-6E8A-4147-A177-3AD203B41FA5}">
                      <a16:colId xmlns:a16="http://schemas.microsoft.com/office/drawing/2014/main" val="3802199026"/>
                    </a:ext>
                  </a:extLst>
                </a:gridCol>
                <a:gridCol w="842417">
                  <a:extLst>
                    <a:ext uri="{9D8B030D-6E8A-4147-A177-3AD203B41FA5}">
                      <a16:colId xmlns:a16="http://schemas.microsoft.com/office/drawing/2014/main" val="379313104"/>
                    </a:ext>
                  </a:extLst>
                </a:gridCol>
                <a:gridCol w="837645">
                  <a:extLst>
                    <a:ext uri="{9D8B030D-6E8A-4147-A177-3AD203B41FA5}">
                      <a16:colId xmlns:a16="http://schemas.microsoft.com/office/drawing/2014/main" val="2725973688"/>
                    </a:ext>
                  </a:extLst>
                </a:gridCol>
                <a:gridCol w="791107">
                  <a:extLst>
                    <a:ext uri="{9D8B030D-6E8A-4147-A177-3AD203B41FA5}">
                      <a16:colId xmlns:a16="http://schemas.microsoft.com/office/drawing/2014/main" val="3646870141"/>
                    </a:ext>
                  </a:extLst>
                </a:gridCol>
                <a:gridCol w="775597">
                  <a:extLst>
                    <a:ext uri="{9D8B030D-6E8A-4147-A177-3AD203B41FA5}">
                      <a16:colId xmlns:a16="http://schemas.microsoft.com/office/drawing/2014/main" val="2030238422"/>
                    </a:ext>
                  </a:extLst>
                </a:gridCol>
                <a:gridCol w="822132">
                  <a:extLst>
                    <a:ext uri="{9D8B030D-6E8A-4147-A177-3AD203B41FA5}">
                      <a16:colId xmlns:a16="http://schemas.microsoft.com/office/drawing/2014/main" val="2005773744"/>
                    </a:ext>
                  </a:extLst>
                </a:gridCol>
                <a:gridCol w="884179">
                  <a:extLst>
                    <a:ext uri="{9D8B030D-6E8A-4147-A177-3AD203B41FA5}">
                      <a16:colId xmlns:a16="http://schemas.microsoft.com/office/drawing/2014/main" val="1356867553"/>
                    </a:ext>
                  </a:extLst>
                </a:gridCol>
                <a:gridCol w="775596">
                  <a:extLst>
                    <a:ext uri="{9D8B030D-6E8A-4147-A177-3AD203B41FA5}">
                      <a16:colId xmlns:a16="http://schemas.microsoft.com/office/drawing/2014/main" val="2518955566"/>
                    </a:ext>
                  </a:extLst>
                </a:gridCol>
                <a:gridCol w="806622">
                  <a:extLst>
                    <a:ext uri="{9D8B030D-6E8A-4147-A177-3AD203B41FA5}">
                      <a16:colId xmlns:a16="http://schemas.microsoft.com/office/drawing/2014/main" val="2116759938"/>
                    </a:ext>
                  </a:extLst>
                </a:gridCol>
                <a:gridCol w="853156">
                  <a:extLst>
                    <a:ext uri="{9D8B030D-6E8A-4147-A177-3AD203B41FA5}">
                      <a16:colId xmlns:a16="http://schemas.microsoft.com/office/drawing/2014/main" val="2441630424"/>
                    </a:ext>
                  </a:extLst>
                </a:gridCol>
                <a:gridCol w="791108">
                  <a:extLst>
                    <a:ext uri="{9D8B030D-6E8A-4147-A177-3AD203B41FA5}">
                      <a16:colId xmlns:a16="http://schemas.microsoft.com/office/drawing/2014/main" val="3421519683"/>
                    </a:ext>
                  </a:extLst>
                </a:gridCol>
                <a:gridCol w="651501">
                  <a:extLst>
                    <a:ext uri="{9D8B030D-6E8A-4147-A177-3AD203B41FA5}">
                      <a16:colId xmlns:a16="http://schemas.microsoft.com/office/drawing/2014/main" val="1001566563"/>
                    </a:ext>
                  </a:extLst>
                </a:gridCol>
                <a:gridCol w="659646">
                  <a:extLst>
                    <a:ext uri="{9D8B030D-6E8A-4147-A177-3AD203B41FA5}">
                      <a16:colId xmlns:a16="http://schemas.microsoft.com/office/drawing/2014/main" val="749511978"/>
                    </a:ext>
                  </a:extLst>
                </a:gridCol>
                <a:gridCol w="656888">
                  <a:extLst>
                    <a:ext uri="{9D8B030D-6E8A-4147-A177-3AD203B41FA5}">
                      <a16:colId xmlns:a16="http://schemas.microsoft.com/office/drawing/2014/main" val="2809298355"/>
                    </a:ext>
                  </a:extLst>
                </a:gridCol>
              </a:tblGrid>
              <a:tr h="1297409"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898404"/>
                  </a:ext>
                </a:extLst>
              </a:tr>
              <a:tr h="1273068">
                <a:tc>
                  <a:txBody>
                    <a:bodyPr/>
                    <a:lstStyle/>
                    <a:p>
                      <a:r>
                        <a:rPr lang="en-US" b="1" dirty="0"/>
                        <a:t>State Buy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20.3%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19.4%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18.2%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14.3%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12.3%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14.4%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12.0%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11.4%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11.7%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11.1%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4"/>
                          </a:solidFill>
                        </a:rPr>
                        <a:t>8.6%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4"/>
                          </a:solidFill>
                        </a:rPr>
                        <a:t>6.9%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4"/>
                          </a:solidFill>
                        </a:rPr>
                        <a:t>7.6%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891004"/>
                  </a:ext>
                </a:extLst>
              </a:tr>
            </a:tbl>
          </a:graphicData>
        </a:graphic>
      </p:graphicFrame>
      <p:pic>
        <p:nvPicPr>
          <p:cNvPr id="5" name="Picture 4" descr="First rules of data analysis – Cassandra Joh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975" y="5469035"/>
            <a:ext cx="1180777" cy="86470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C482B9D-7571-498F-BB31-206A9E7F005D}"/>
              </a:ext>
            </a:extLst>
          </p:cNvPr>
          <p:cNvSpPr/>
          <p:nvPr/>
        </p:nvSpPr>
        <p:spPr>
          <a:xfrm>
            <a:off x="1208868" y="1388965"/>
            <a:ext cx="100584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Decrease retail access to alcohol (underage alcohol buy rate) for the state of South Carolina to </a:t>
            </a:r>
            <a:r>
              <a:rPr lang="en-US" sz="2400" b="1" dirty="0">
                <a:solidFill>
                  <a:srgbClr val="FF3399"/>
                </a:solidFill>
              </a:rPr>
              <a:t>10% or less </a:t>
            </a:r>
            <a:r>
              <a:rPr lang="en-US" sz="2400" b="1" dirty="0"/>
              <a:t>(measured by </a:t>
            </a:r>
            <a:r>
              <a:rPr lang="en-US" sz="2400" b="1" dirty="0">
                <a:solidFill>
                  <a:srgbClr val="FF3399"/>
                </a:solidFill>
              </a:rPr>
              <a:t>AET statewide compliance check data</a:t>
            </a:r>
            <a:r>
              <a:rPr lang="en-US" sz="2400" b="1" dirty="0"/>
              <a:t>)</a:t>
            </a:r>
          </a:p>
          <a:p>
            <a:endParaRPr lang="en-US" sz="10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sz="24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E006C3-33D0-4D78-8FF0-E6D8DBB363E0}"/>
              </a:ext>
            </a:extLst>
          </p:cNvPr>
          <p:cNvSpPr/>
          <p:nvPr/>
        </p:nvSpPr>
        <p:spPr>
          <a:xfrm>
            <a:off x="733713" y="5964412"/>
            <a:ext cx="2143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FY 21-22 Application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3186490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5330283"/>
            <a:ext cx="12192000" cy="152771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184A2BB-9A34-431A-9AF7-7AADB50F684D}" type="datetime1">
              <a:rPr lang="en-US" smtClean="0"/>
              <a:t>11/12/2020</a:t>
            </a:fld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995" y="334229"/>
            <a:ext cx="5264787" cy="4457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640080" y="898493"/>
            <a:ext cx="40590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accent1">
                    <a:lumMod val="75000"/>
                  </a:schemeClr>
                </a:solidFill>
              </a:rPr>
              <a:t>The State of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16191" y="5579872"/>
            <a:ext cx="3629186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6000" b="1" dirty="0">
                <a:solidFill>
                  <a:schemeClr val="accent4"/>
                </a:solidFill>
              </a:rPr>
              <a:t>Needs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12995" y="5579871"/>
            <a:ext cx="2966225" cy="101566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6000" b="1" dirty="0">
                <a:solidFill>
                  <a:schemeClr val="bg2"/>
                </a:solidFill>
              </a:rPr>
              <a:t>Gaps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79220" y="5579871"/>
            <a:ext cx="1087987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4"/>
                </a:solidFill>
              </a:rPr>
              <a:t> &amp;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67207" y="5579871"/>
            <a:ext cx="4524794" cy="101566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sz="6000" b="1" dirty="0">
                <a:solidFill>
                  <a:schemeClr val="accent2"/>
                </a:solidFill>
              </a:rPr>
              <a:t>Resources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376743" y="1939826"/>
            <a:ext cx="268293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b="1" dirty="0">
                <a:solidFill>
                  <a:schemeClr val="accent1">
                    <a:lumMod val="75000"/>
                  </a:schemeClr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2970440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6" grpId="0" animBg="1"/>
      <p:bldP spid="18" grpId="0" animBg="1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CE191EAA-58F4-4B7D-BF7C-D0D9607A78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6025693"/>
              </p:ext>
            </p:extLst>
          </p:nvPr>
        </p:nvGraphicFramePr>
        <p:xfrm>
          <a:off x="1066801" y="3618790"/>
          <a:ext cx="1005839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6914">
                  <a:extLst>
                    <a:ext uri="{9D8B030D-6E8A-4147-A177-3AD203B41FA5}">
                      <a16:colId xmlns:a16="http://schemas.microsoft.com/office/drawing/2014/main" val="2368687099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2103996893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4198860241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3826250452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3249393295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189476329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21172771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636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Statewide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18.7%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19.9%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15.3%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6.2%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5.2%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3072170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B91BA7-F27A-425F-80BB-32DA3557DCE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3CB888A-206F-45AF-950E-B021DFB8B450}" type="datetime1">
              <a:rPr lang="en-US" smtClean="0"/>
              <a:t>11/12/2020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5619BA5-52A8-4944-9339-89157C633ABF}"/>
              </a:ext>
            </a:extLst>
          </p:cNvPr>
          <p:cNvSpPr txBox="1">
            <a:spLocks/>
          </p:cNvSpPr>
          <p:nvPr/>
        </p:nvSpPr>
        <p:spPr>
          <a:xfrm>
            <a:off x="1079500" y="780230"/>
            <a:ext cx="10058400" cy="6087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Overview of Block Grant Data Trends</a:t>
            </a:r>
            <a:endParaRPr lang="en-US" sz="3000" b="1" dirty="0">
              <a:solidFill>
                <a:srgbClr val="00838B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F16F5C-F839-424A-81E7-8EFF79E8B264}"/>
              </a:ext>
            </a:extLst>
          </p:cNvPr>
          <p:cNvSpPr/>
          <p:nvPr/>
        </p:nvSpPr>
        <p:spPr>
          <a:xfrm>
            <a:off x="1216035" y="5979775"/>
            <a:ext cx="2143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FY 21-22 Application</a:t>
            </a:r>
            <a:endParaRPr lang="en-US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C915B4-C277-4D0C-88BD-1D7E67A34023}"/>
              </a:ext>
            </a:extLst>
          </p:cNvPr>
          <p:cNvSpPr/>
          <p:nvPr/>
        </p:nvSpPr>
        <p:spPr>
          <a:xfrm>
            <a:off x="1079499" y="1493279"/>
            <a:ext cx="1005839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Decrease past month cigarette use (30-day use) among South Carolina high school students to </a:t>
            </a:r>
            <a:r>
              <a:rPr lang="en-US" sz="2400" b="1" dirty="0">
                <a:solidFill>
                  <a:srgbClr val="FF3399"/>
                </a:solidFill>
              </a:rPr>
              <a:t>5% or less </a:t>
            </a:r>
            <a:r>
              <a:rPr lang="en-US" sz="2400" b="1" dirty="0"/>
              <a:t>(measured by the </a:t>
            </a:r>
            <a:r>
              <a:rPr lang="en-US" sz="2400" b="1" dirty="0">
                <a:solidFill>
                  <a:srgbClr val="FF3399"/>
                </a:solidFill>
              </a:rPr>
              <a:t>SC Communities that Care (CTC) Survey</a:t>
            </a:r>
            <a:r>
              <a:rPr lang="en-US" sz="2400" b="1" dirty="0"/>
              <a:t>-even years)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10262521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70788D-38C5-4C36-AC93-519795D3D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Decrease past month tobacco use-smokeless (30-day use) among South Carolina high school students to </a:t>
            </a:r>
            <a:r>
              <a:rPr lang="en-US" sz="2400" b="1" dirty="0">
                <a:solidFill>
                  <a:srgbClr val="FF3399"/>
                </a:solidFill>
              </a:rPr>
              <a:t>5% or less </a:t>
            </a:r>
            <a:r>
              <a:rPr lang="en-US" sz="2400" b="1" dirty="0"/>
              <a:t>as measured by the </a:t>
            </a:r>
            <a:r>
              <a:rPr lang="en-US" sz="2400" b="1" dirty="0">
                <a:solidFill>
                  <a:srgbClr val="FF3399"/>
                </a:solidFill>
              </a:rPr>
              <a:t>SC Communities That Care </a:t>
            </a:r>
            <a:r>
              <a:rPr lang="en-US" sz="2400" b="1" dirty="0"/>
              <a:t>(CTC) Survey.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AE4C84-B44F-4BD6-8A05-BA4D74578A3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3CB888A-206F-45AF-950E-B021DFB8B450}" type="datetime1">
              <a:rPr lang="en-US" smtClean="0"/>
              <a:t>11/12/2020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D80CB8-3A58-41B8-B972-56BE5416293B}"/>
              </a:ext>
            </a:extLst>
          </p:cNvPr>
          <p:cNvSpPr txBox="1">
            <a:spLocks/>
          </p:cNvSpPr>
          <p:nvPr/>
        </p:nvSpPr>
        <p:spPr>
          <a:xfrm>
            <a:off x="1079500" y="780230"/>
            <a:ext cx="10058400" cy="6087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Overview of Block Grant Data Trends</a:t>
            </a:r>
            <a:endParaRPr lang="en-US" sz="3000" b="1" dirty="0">
              <a:solidFill>
                <a:srgbClr val="00838B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B02119-DF38-4A9E-B248-41870B1AB036}"/>
              </a:ext>
            </a:extLst>
          </p:cNvPr>
          <p:cNvSpPr/>
          <p:nvPr/>
        </p:nvSpPr>
        <p:spPr>
          <a:xfrm>
            <a:off x="1079500" y="6090457"/>
            <a:ext cx="2143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FY 21-22 Application</a:t>
            </a:r>
            <a:endParaRPr lang="en-US" b="1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BCEC7CB-64ED-4043-891C-35FF07C0F7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63738"/>
              </p:ext>
            </p:extLst>
          </p:nvPr>
        </p:nvGraphicFramePr>
        <p:xfrm>
          <a:off x="1097282" y="3558617"/>
          <a:ext cx="10058398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6914">
                  <a:extLst>
                    <a:ext uri="{9D8B030D-6E8A-4147-A177-3AD203B41FA5}">
                      <a16:colId xmlns:a16="http://schemas.microsoft.com/office/drawing/2014/main" val="3154477400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4130610732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894391714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3183420472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3752072255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27285669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124291453"/>
                    </a:ext>
                  </a:extLst>
                </a:gridCol>
              </a:tblGrid>
              <a:tr h="290371"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382257"/>
                  </a:ext>
                </a:extLst>
              </a:tr>
              <a:tr h="294404">
                <a:tc>
                  <a:txBody>
                    <a:bodyPr/>
                    <a:lstStyle/>
                    <a:p>
                      <a:r>
                        <a:rPr lang="en-US" b="1" dirty="0"/>
                        <a:t>Statewide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12.9%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11.2%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11.5%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5.7%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5.7%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3.2%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16021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9859322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39EBF4-C435-4DC9-92F5-223BA60ED2E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32C9CBE-BB3D-4D4A-BBA2-C9CC33C12E4A}" type="datetime1">
              <a:rPr lang="en-US" smtClean="0"/>
              <a:t>11/12/2020</a:t>
            </a:fld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70A1A0D-F222-4D8C-AC19-326888B5D2C3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11644543"/>
              </p:ext>
            </p:extLst>
          </p:nvPr>
        </p:nvGraphicFramePr>
        <p:xfrm>
          <a:off x="1175659" y="3504162"/>
          <a:ext cx="10058398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6914">
                  <a:extLst>
                    <a:ext uri="{9D8B030D-6E8A-4147-A177-3AD203B41FA5}">
                      <a16:colId xmlns:a16="http://schemas.microsoft.com/office/drawing/2014/main" val="2100865696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2280294520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687979220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1166792210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101085661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2670293433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3950092953"/>
                    </a:ext>
                  </a:extLst>
                </a:gridCol>
              </a:tblGrid>
              <a:tr h="290371"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815648"/>
                  </a:ext>
                </a:extLst>
              </a:tr>
              <a:tr h="294404">
                <a:tc>
                  <a:txBody>
                    <a:bodyPr/>
                    <a:lstStyle/>
                    <a:p>
                      <a:r>
                        <a:rPr lang="en-US" b="1" dirty="0"/>
                        <a:t>Statewide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12.9%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11.2%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11.5%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5.7%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5.7%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690430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AD6E3D34-76B8-4736-9065-E7A4502ED64B}"/>
              </a:ext>
            </a:extLst>
          </p:cNvPr>
          <p:cNvSpPr/>
          <p:nvPr/>
        </p:nvSpPr>
        <p:spPr>
          <a:xfrm>
            <a:off x="1097279" y="885707"/>
            <a:ext cx="62909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Overview of Block Grant Data Trends</a:t>
            </a:r>
            <a:endParaRPr lang="en-US" sz="3200" dirty="0">
              <a:solidFill>
                <a:srgbClr val="00838B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A46AF3-DE10-4398-866B-72837CE93DE5}"/>
              </a:ext>
            </a:extLst>
          </p:cNvPr>
          <p:cNvSpPr/>
          <p:nvPr/>
        </p:nvSpPr>
        <p:spPr>
          <a:xfrm>
            <a:off x="1235947" y="1722623"/>
            <a:ext cx="996796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Decrease past month tobacco use-smokeless (30-day use) among South Carolina high school students to </a:t>
            </a:r>
            <a:r>
              <a:rPr lang="en-US" sz="2400" b="1" dirty="0">
                <a:solidFill>
                  <a:srgbClr val="FF3399"/>
                </a:solidFill>
              </a:rPr>
              <a:t>5% or less </a:t>
            </a:r>
            <a:r>
              <a:rPr lang="en-US" sz="2400" b="1" dirty="0"/>
              <a:t>as measured by the </a:t>
            </a:r>
            <a:r>
              <a:rPr lang="en-US" sz="2400" b="1" dirty="0">
                <a:solidFill>
                  <a:srgbClr val="FF3399"/>
                </a:solidFill>
              </a:rPr>
              <a:t>SC Communities That Care </a:t>
            </a:r>
            <a:r>
              <a:rPr lang="en-US" sz="2400" b="1" dirty="0"/>
              <a:t>(CTC) Survey.</a:t>
            </a:r>
          </a:p>
          <a:p>
            <a:endParaRPr lang="en-US" sz="1000" dirty="0"/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53F56C-5166-49A5-9026-9D54F69CB795}"/>
              </a:ext>
            </a:extLst>
          </p:cNvPr>
          <p:cNvSpPr/>
          <p:nvPr/>
        </p:nvSpPr>
        <p:spPr>
          <a:xfrm>
            <a:off x="1097279" y="5933702"/>
            <a:ext cx="2143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FY 21-22 Application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59058051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A2AA5C4-581D-4BA2-ACF9-DED1CB2BE8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3158213"/>
              </p:ext>
            </p:extLst>
          </p:nvPr>
        </p:nvGraphicFramePr>
        <p:xfrm>
          <a:off x="2078052" y="3650474"/>
          <a:ext cx="782320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188">
                  <a:extLst>
                    <a:ext uri="{9D8B030D-6E8A-4147-A177-3AD203B41FA5}">
                      <a16:colId xmlns:a16="http://schemas.microsoft.com/office/drawing/2014/main" val="3277292904"/>
                    </a:ext>
                  </a:extLst>
                </a:gridCol>
                <a:gridCol w="1069012">
                  <a:extLst>
                    <a:ext uri="{9D8B030D-6E8A-4147-A177-3AD203B41FA5}">
                      <a16:colId xmlns:a16="http://schemas.microsoft.com/office/drawing/2014/main" val="4032422900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255815289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8732332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1699448239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899167208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11384923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620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Statewide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13.8%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14.9%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10.8%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239510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3880C6-3CD1-43C6-88BA-F49359C3FDA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3CB888A-206F-45AF-950E-B021DFB8B450}" type="datetime1">
              <a:rPr lang="en-US" smtClean="0"/>
              <a:t>11/12/2020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9F5C513-173C-4660-8E83-904672A58725}"/>
              </a:ext>
            </a:extLst>
          </p:cNvPr>
          <p:cNvSpPr txBox="1">
            <a:spLocks/>
          </p:cNvSpPr>
          <p:nvPr/>
        </p:nvSpPr>
        <p:spPr>
          <a:xfrm>
            <a:off x="1079500" y="780230"/>
            <a:ext cx="10058400" cy="6087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Overview of Block Grant Data Trends</a:t>
            </a:r>
            <a:endParaRPr lang="en-US" sz="3000" b="1" dirty="0">
              <a:solidFill>
                <a:srgbClr val="00838B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20340E-C091-4607-B146-C61DE5AB78F5}"/>
              </a:ext>
            </a:extLst>
          </p:cNvPr>
          <p:cNvSpPr/>
          <p:nvPr/>
        </p:nvSpPr>
        <p:spPr>
          <a:xfrm>
            <a:off x="1079500" y="5979775"/>
            <a:ext cx="2143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FY 21-22 Application</a:t>
            </a:r>
            <a:endParaRPr lang="en-US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7C2FDA-AAD7-4E7E-9885-A5590D556261}"/>
              </a:ext>
            </a:extLst>
          </p:cNvPr>
          <p:cNvSpPr/>
          <p:nvPr/>
        </p:nvSpPr>
        <p:spPr>
          <a:xfrm>
            <a:off x="1079500" y="1696741"/>
            <a:ext cx="1053164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Decrease past month tobacco use-vapes (30-day use) among South Carolina high school students to </a:t>
            </a:r>
            <a:r>
              <a:rPr lang="en-US" sz="2400" b="1" dirty="0">
                <a:solidFill>
                  <a:srgbClr val="FF3399"/>
                </a:solidFill>
              </a:rPr>
              <a:t>10% or less </a:t>
            </a:r>
            <a:r>
              <a:rPr lang="en-US" sz="2400" dirty="0"/>
              <a:t>as measured by the </a:t>
            </a:r>
            <a:r>
              <a:rPr lang="en-US" sz="2400" b="1" dirty="0">
                <a:solidFill>
                  <a:srgbClr val="FF3399"/>
                </a:solidFill>
              </a:rPr>
              <a:t>SC Communities That Care </a:t>
            </a:r>
            <a:r>
              <a:rPr lang="en-US" sz="2400" dirty="0"/>
              <a:t>(CTC) Survey.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51109402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F53726-8C0B-4F83-85A6-92A07A70635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3CB888A-206F-45AF-950E-B021DFB8B450}" type="datetime1">
              <a:rPr lang="en-US" smtClean="0"/>
              <a:t>11/12/2020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79E3CD6-40F4-4066-9B70-9B34007955BF}"/>
              </a:ext>
            </a:extLst>
          </p:cNvPr>
          <p:cNvSpPr txBox="1">
            <a:spLocks/>
          </p:cNvSpPr>
          <p:nvPr/>
        </p:nvSpPr>
        <p:spPr>
          <a:xfrm>
            <a:off x="1079500" y="780230"/>
            <a:ext cx="10058400" cy="6087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Overview of Block Grant Data Trends</a:t>
            </a:r>
            <a:endParaRPr lang="en-US" sz="3000" b="1" dirty="0">
              <a:solidFill>
                <a:srgbClr val="00838B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064275B-0FFC-4B59-A3A7-D76C87639EE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9500" y="1650372"/>
            <a:ext cx="10147142" cy="413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06732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C15ECF-5868-463C-A4B5-A47494E69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1" y="1499647"/>
            <a:ext cx="10076180" cy="4369447"/>
          </a:xfrm>
        </p:spPr>
        <p:txBody>
          <a:bodyPr/>
          <a:lstStyle/>
          <a:p>
            <a:r>
              <a:rPr lang="en-US" b="1" dirty="0"/>
              <a:t>Goal:</a:t>
            </a:r>
            <a:r>
              <a:rPr lang="en-US" dirty="0"/>
              <a:t> </a:t>
            </a:r>
          </a:p>
          <a:p>
            <a:r>
              <a:rPr lang="en-US" dirty="0"/>
              <a:t>To provide primary prevention programs and practices to prevent substance abuse and improve the well-being of youth and families in South Carolina.</a:t>
            </a:r>
          </a:p>
          <a:p>
            <a:r>
              <a:rPr lang="en-US" b="1" dirty="0"/>
              <a:t>Objectives:</a:t>
            </a:r>
          </a:p>
          <a:p>
            <a:r>
              <a:rPr lang="en-US" dirty="0"/>
              <a:t>95% or more of individuals participating in primary prevention educational programs will be served using evidence-based universal, selected and indicated programs.</a:t>
            </a:r>
          </a:p>
          <a:p>
            <a:r>
              <a:rPr lang="en-US" dirty="0"/>
              <a:t>To reduce the percentage of South Carolina high school students reporting the use of marijuana in the past 30 days.</a:t>
            </a:r>
          </a:p>
          <a:p>
            <a:r>
              <a:rPr lang="en-US" dirty="0"/>
              <a:t>To reduce the percentage of South Carolina high school students reporting they ever took a prescription pain medicine without a doctor's prescription or differently than how the doctor told them to use it.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89D8F2-4F28-4D06-BD4F-C44099AEE6E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3CB888A-206F-45AF-950E-B021DFB8B450}" type="datetime1">
              <a:rPr lang="en-US" smtClean="0"/>
              <a:t>11/12/2020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D211C13-ED27-444D-9AD9-B3DE5D3A3D29}"/>
              </a:ext>
            </a:extLst>
          </p:cNvPr>
          <p:cNvSpPr txBox="1">
            <a:spLocks/>
          </p:cNvSpPr>
          <p:nvPr/>
        </p:nvSpPr>
        <p:spPr>
          <a:xfrm>
            <a:off x="1079500" y="780230"/>
            <a:ext cx="10058400" cy="6087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Overview of Block Grant Data Trends</a:t>
            </a:r>
            <a:endParaRPr lang="en-US" sz="3000" b="1" dirty="0">
              <a:solidFill>
                <a:srgbClr val="00838B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7CDA60-7D56-4C78-AEC9-D82B486FFE9D}"/>
              </a:ext>
            </a:extLst>
          </p:cNvPr>
          <p:cNvSpPr/>
          <p:nvPr/>
        </p:nvSpPr>
        <p:spPr>
          <a:xfrm>
            <a:off x="1097279" y="5979775"/>
            <a:ext cx="2143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FY 21-22 Application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91819028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670C357-39CF-4BC0-A5FB-49FA8A8D55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6107251"/>
              </p:ext>
            </p:extLst>
          </p:nvPr>
        </p:nvGraphicFramePr>
        <p:xfrm>
          <a:off x="1810029" y="3311821"/>
          <a:ext cx="8571941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8621">
                  <a:extLst>
                    <a:ext uri="{9D8B030D-6E8A-4147-A177-3AD203B41FA5}">
                      <a16:colId xmlns:a16="http://schemas.microsoft.com/office/drawing/2014/main" val="1568590840"/>
                    </a:ext>
                  </a:extLst>
                </a:gridCol>
                <a:gridCol w="926665">
                  <a:extLst>
                    <a:ext uri="{9D8B030D-6E8A-4147-A177-3AD203B41FA5}">
                      <a16:colId xmlns:a16="http://schemas.microsoft.com/office/drawing/2014/main" val="3603503577"/>
                    </a:ext>
                  </a:extLst>
                </a:gridCol>
                <a:gridCol w="926665">
                  <a:extLst>
                    <a:ext uri="{9D8B030D-6E8A-4147-A177-3AD203B41FA5}">
                      <a16:colId xmlns:a16="http://schemas.microsoft.com/office/drawing/2014/main" val="3990231261"/>
                    </a:ext>
                  </a:extLst>
                </a:gridCol>
                <a:gridCol w="926665">
                  <a:extLst>
                    <a:ext uri="{9D8B030D-6E8A-4147-A177-3AD203B41FA5}">
                      <a16:colId xmlns:a16="http://schemas.microsoft.com/office/drawing/2014/main" val="3722719926"/>
                    </a:ext>
                  </a:extLst>
                </a:gridCol>
                <a:gridCol w="926665">
                  <a:extLst>
                    <a:ext uri="{9D8B030D-6E8A-4147-A177-3AD203B41FA5}">
                      <a16:colId xmlns:a16="http://schemas.microsoft.com/office/drawing/2014/main" val="1215197104"/>
                    </a:ext>
                  </a:extLst>
                </a:gridCol>
                <a:gridCol w="926665">
                  <a:extLst>
                    <a:ext uri="{9D8B030D-6E8A-4147-A177-3AD203B41FA5}">
                      <a16:colId xmlns:a16="http://schemas.microsoft.com/office/drawing/2014/main" val="2870810609"/>
                    </a:ext>
                  </a:extLst>
                </a:gridCol>
                <a:gridCol w="926665">
                  <a:extLst>
                    <a:ext uri="{9D8B030D-6E8A-4147-A177-3AD203B41FA5}">
                      <a16:colId xmlns:a16="http://schemas.microsoft.com/office/drawing/2014/main" val="2806719045"/>
                    </a:ext>
                  </a:extLst>
                </a:gridCol>
                <a:gridCol w="926665">
                  <a:extLst>
                    <a:ext uri="{9D8B030D-6E8A-4147-A177-3AD203B41FA5}">
                      <a16:colId xmlns:a16="http://schemas.microsoft.com/office/drawing/2014/main" val="647528820"/>
                    </a:ext>
                  </a:extLst>
                </a:gridCol>
                <a:gridCol w="926665">
                  <a:extLst>
                    <a:ext uri="{9D8B030D-6E8A-4147-A177-3AD203B41FA5}">
                      <a16:colId xmlns:a16="http://schemas.microsoft.com/office/drawing/2014/main" val="4860225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61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United States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20.2%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19.7%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20.8%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23.1%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23.4%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21.7%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19.8%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21.7%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445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South Carolina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19.0%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18.6%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20.4%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7030A0"/>
                          </a:solidFill>
                        </a:rPr>
                        <a:t>24.1%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19.6%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17.8%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18.6%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17.9%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011646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6F4BC6-20B2-4EC9-A5A9-BDCAE9A2654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3CB888A-206F-45AF-950E-B021DFB8B450}" type="datetime1">
              <a:rPr lang="en-US" smtClean="0"/>
              <a:t>11/12/2020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AB93DEF-D91D-4C86-9244-7ADB548335E0}"/>
              </a:ext>
            </a:extLst>
          </p:cNvPr>
          <p:cNvSpPr txBox="1">
            <a:spLocks/>
          </p:cNvSpPr>
          <p:nvPr/>
        </p:nvSpPr>
        <p:spPr>
          <a:xfrm>
            <a:off x="1079500" y="780230"/>
            <a:ext cx="10058400" cy="6087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Overview of Block Grant Data Trends</a:t>
            </a:r>
            <a:endParaRPr lang="en-US" sz="3000" b="1" dirty="0">
              <a:solidFill>
                <a:srgbClr val="00838B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2472A7-5F46-4BB6-A6FF-C751FFABC353}"/>
              </a:ext>
            </a:extLst>
          </p:cNvPr>
          <p:cNvSpPr/>
          <p:nvPr/>
        </p:nvSpPr>
        <p:spPr>
          <a:xfrm>
            <a:off x="1097279" y="5956531"/>
            <a:ext cx="2143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FY 21-22 Application</a:t>
            </a:r>
            <a:endParaRPr lang="en-US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98C4B0-D90F-4C6A-9221-4B213C909FA1}"/>
              </a:ext>
            </a:extLst>
          </p:cNvPr>
          <p:cNvSpPr/>
          <p:nvPr/>
        </p:nvSpPr>
        <p:spPr>
          <a:xfrm>
            <a:off x="1054100" y="1522891"/>
            <a:ext cx="100838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To reduce the percentage of South Carolina high school students reporting the use of marijuana in the past 30 days to </a:t>
            </a:r>
            <a:r>
              <a:rPr lang="en-US" sz="2400" b="1" dirty="0">
                <a:solidFill>
                  <a:srgbClr val="FF3399"/>
                </a:solidFill>
              </a:rPr>
              <a:t>17% or less </a:t>
            </a:r>
            <a:r>
              <a:rPr lang="en-US" sz="2400" b="1" dirty="0"/>
              <a:t>as measured by the </a:t>
            </a:r>
            <a:r>
              <a:rPr lang="en-US" sz="2400" b="1" dirty="0">
                <a:solidFill>
                  <a:srgbClr val="FF3399"/>
                </a:solidFill>
              </a:rPr>
              <a:t>Youth Risk Behavior Survey</a:t>
            </a:r>
            <a:r>
              <a:rPr lang="en-US" sz="2400" b="1" dirty="0"/>
              <a:t>-odd years</a:t>
            </a:r>
          </a:p>
          <a:p>
            <a:endParaRPr lang="en-US" sz="10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94396512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3BD028E-D63D-4E16-A98C-B0EE847948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315086"/>
              </p:ext>
            </p:extLst>
          </p:nvPr>
        </p:nvGraphicFramePr>
        <p:xfrm>
          <a:off x="4219331" y="3852504"/>
          <a:ext cx="3393821" cy="1646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021">
                  <a:extLst>
                    <a:ext uri="{9D8B030D-6E8A-4147-A177-3AD203B41FA5}">
                      <a16:colId xmlns:a16="http://schemas.microsoft.com/office/drawing/2014/main" val="3413468638"/>
                    </a:ext>
                  </a:extLst>
                </a:gridCol>
                <a:gridCol w="1019200">
                  <a:extLst>
                    <a:ext uri="{9D8B030D-6E8A-4147-A177-3AD203B41FA5}">
                      <a16:colId xmlns:a16="http://schemas.microsoft.com/office/drawing/2014/main" val="3460992964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39869662"/>
                    </a:ext>
                  </a:extLst>
                </a:gridCol>
              </a:tblGrid>
              <a:tr h="366803"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1181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United States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15.2%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15.6%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731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South Carolina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7030A0"/>
                          </a:solidFill>
                        </a:rPr>
                        <a:t>14.0%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7030A0"/>
                          </a:solidFill>
                        </a:rPr>
                        <a:t>14.3%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7637940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ECA9DB-FFA8-458F-A165-D2422AC6D20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3CB888A-206F-45AF-950E-B021DFB8B450}" type="datetime1">
              <a:rPr lang="en-US" smtClean="0"/>
              <a:t>11/12/2020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528A865-C07B-4E99-AA5D-2D5BF1653C13}"/>
              </a:ext>
            </a:extLst>
          </p:cNvPr>
          <p:cNvSpPr txBox="1">
            <a:spLocks/>
          </p:cNvSpPr>
          <p:nvPr/>
        </p:nvSpPr>
        <p:spPr>
          <a:xfrm>
            <a:off x="1079500" y="790278"/>
            <a:ext cx="10058400" cy="6087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Overview of Block Grant Data Trends</a:t>
            </a:r>
            <a:endParaRPr lang="en-US" sz="3000" b="1" dirty="0">
              <a:solidFill>
                <a:srgbClr val="00838B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93D870-D04A-499C-BE57-D8CD1CBDFA33}"/>
              </a:ext>
            </a:extLst>
          </p:cNvPr>
          <p:cNvSpPr/>
          <p:nvPr/>
        </p:nvSpPr>
        <p:spPr>
          <a:xfrm>
            <a:off x="1079500" y="6067722"/>
            <a:ext cx="2143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FY 21-22 Application</a:t>
            </a:r>
            <a:endParaRPr lang="en-US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72E013-C746-4763-A518-A1528252BA02}"/>
              </a:ext>
            </a:extLst>
          </p:cNvPr>
          <p:cNvSpPr/>
          <p:nvPr/>
        </p:nvSpPr>
        <p:spPr>
          <a:xfrm>
            <a:off x="1079500" y="1617786"/>
            <a:ext cx="949136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To reduce the percentage of South Carolina high school students reporting they ever took a prescription pain medicine without a doctor's prescription or differently than how the doctor told them to use it to </a:t>
            </a:r>
            <a:r>
              <a:rPr lang="en-US" sz="2400" b="1" dirty="0">
                <a:solidFill>
                  <a:srgbClr val="FF3399"/>
                </a:solidFill>
              </a:rPr>
              <a:t>15% or less </a:t>
            </a:r>
            <a:r>
              <a:rPr lang="en-US" sz="2400" b="1" dirty="0"/>
              <a:t>as measured by the </a:t>
            </a:r>
            <a:r>
              <a:rPr lang="en-US" sz="2400" b="1" dirty="0">
                <a:solidFill>
                  <a:srgbClr val="FF3399"/>
                </a:solidFill>
              </a:rPr>
              <a:t>Youth Risk Behavior Survey</a:t>
            </a:r>
            <a:r>
              <a:rPr lang="en-US" sz="2400" b="1" dirty="0"/>
              <a:t>-odd years</a:t>
            </a:r>
          </a:p>
          <a:p>
            <a:endParaRPr lang="en-US" sz="10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643783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56FBF6-2CB4-4F3E-8666-BC5738972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929284"/>
            <a:ext cx="10169883" cy="3939810"/>
          </a:xfrm>
        </p:spPr>
        <p:txBody>
          <a:bodyPr/>
          <a:lstStyle/>
          <a:p>
            <a:r>
              <a:rPr lang="en-US" sz="2400" b="1" dirty="0"/>
              <a:t>Data Sources for National and State Data:</a:t>
            </a:r>
          </a:p>
          <a:p>
            <a:r>
              <a:rPr lang="en-US" sz="2400" b="1" dirty="0">
                <a:hlinkClick r:id="rId2"/>
              </a:rPr>
              <a:t>https://www.cdc.gov/healthyyouth/data/yrbs/index.htm</a:t>
            </a:r>
            <a:endParaRPr lang="en-US" sz="2400" b="1" dirty="0"/>
          </a:p>
          <a:p>
            <a:r>
              <a:rPr lang="en-US" sz="2400" b="1" dirty="0">
                <a:hlinkClick r:id="rId3"/>
              </a:rPr>
              <a:t>https://nsduhweb.rti.org/respweb/homepage.cfm</a:t>
            </a:r>
            <a:endParaRPr lang="en-US" sz="2400" b="1" dirty="0"/>
          </a:p>
          <a:p>
            <a:r>
              <a:rPr lang="en-US" sz="2400" b="1" dirty="0">
                <a:hlinkClick r:id="rId4"/>
              </a:rPr>
              <a:t>https://www.nhtsa.gov/research-data/fatality-analysis-reporting-system-fars</a:t>
            </a:r>
            <a:endParaRPr lang="en-US" sz="2400" b="1" dirty="0"/>
          </a:p>
          <a:p>
            <a:r>
              <a:rPr lang="en-US" sz="2400" b="1" dirty="0">
                <a:hlinkClick r:id="rId5"/>
              </a:rPr>
              <a:t>http://ncweb.pire.org/</a:t>
            </a:r>
            <a:endParaRPr lang="en-US" sz="2400" b="1" dirty="0"/>
          </a:p>
          <a:p>
            <a:r>
              <a:rPr lang="en-US" sz="2400" b="1" dirty="0">
                <a:hlinkClick r:id="rId6"/>
              </a:rPr>
              <a:t>http://justplainkillers.com/data/</a:t>
            </a:r>
            <a:endParaRPr lang="en-US" sz="2400" b="1" dirty="0"/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14F4A1-3C86-47BA-A6AC-1736F8A50CA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3CB888A-206F-45AF-950E-B021DFB8B450}" type="datetime1">
              <a:rPr lang="en-US" smtClean="0"/>
              <a:t>11/12/2020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86FD9AF-044E-4475-8ABF-206368656A2A}"/>
              </a:ext>
            </a:extLst>
          </p:cNvPr>
          <p:cNvSpPr txBox="1">
            <a:spLocks/>
          </p:cNvSpPr>
          <p:nvPr/>
        </p:nvSpPr>
        <p:spPr>
          <a:xfrm>
            <a:off x="1079500" y="780230"/>
            <a:ext cx="10058400" cy="6087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Overview of Block Grant Data Trends</a:t>
            </a:r>
            <a:endParaRPr lang="en-US" sz="3000" b="1" dirty="0">
              <a:solidFill>
                <a:srgbClr val="00838B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4E5545-8077-43C6-86E6-095C2C59EBDA}"/>
              </a:ext>
            </a:extLst>
          </p:cNvPr>
          <p:cNvSpPr/>
          <p:nvPr/>
        </p:nvSpPr>
        <p:spPr>
          <a:xfrm>
            <a:off x="1079500" y="5979775"/>
            <a:ext cx="2143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FY 21-22 Application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36956564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3837C0E-FAF0-423A-BF80-C15C7E997B9F}" type="datetime1">
              <a:rPr lang="en-US" smtClean="0"/>
              <a:t>11/12/2020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9500" y="881066"/>
            <a:ext cx="10058400" cy="6000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838B"/>
                </a:solidFill>
              </a:rPr>
              <a:t>The State of Prevention Needs, Gaps, and Resources</a:t>
            </a: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5423579" y="1996324"/>
            <a:ext cx="5815921" cy="374834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5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500" b="1" dirty="0">
                <a:solidFill>
                  <a:schemeClr val="bg1"/>
                </a:solidFill>
              </a:rPr>
              <a:t>Engaging </a:t>
            </a:r>
          </a:p>
          <a:p>
            <a:pPr marL="0" indent="0" algn="ctr">
              <a:buNone/>
            </a:pPr>
            <a:r>
              <a:rPr lang="en-US" sz="4500" b="1" dirty="0">
                <a:solidFill>
                  <a:schemeClr val="bg1"/>
                </a:solidFill>
              </a:rPr>
              <a:t>Other Audiences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181100" y="1481141"/>
            <a:ext cx="100584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Sport research/Presenting your work - Wikiversity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996324"/>
            <a:ext cx="4242478" cy="374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2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8DFA610-B432-4B5B-BD40-24EFE746C561}" type="datetime1">
              <a:rPr lang="en-US" smtClean="0"/>
              <a:t>11/12/2020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9500" y="881066"/>
            <a:ext cx="10058400" cy="6000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838B"/>
                </a:solidFill>
              </a:rPr>
              <a:t>Session Content</a:t>
            </a: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3471486" y="1856188"/>
            <a:ext cx="7496827" cy="457200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</a:rPr>
              <a:t>  Overview of Block Grant Data Trends</a:t>
            </a:r>
          </a:p>
          <a:p>
            <a:pPr marL="0" indent="0">
              <a:buNone/>
            </a:pPr>
            <a:endParaRPr lang="en-US" sz="30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</a:rPr>
              <a:t>  Engaging Other Audiences</a:t>
            </a:r>
          </a:p>
          <a:p>
            <a:pPr marL="0" indent="0">
              <a:buNone/>
            </a:pPr>
            <a:endParaRPr lang="en-US" sz="30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</a:rPr>
              <a:t>  Media Beyond Social Media</a:t>
            </a:r>
          </a:p>
          <a:p>
            <a:pPr marL="0" indent="0">
              <a:buNone/>
            </a:pP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</a:rPr>
              <a:t>  Self-Care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181100" y="1481141"/>
            <a:ext cx="100584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First rules of data analysis – Cassandra Joh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564" y="1627147"/>
            <a:ext cx="1240078" cy="908137"/>
          </a:xfrm>
          <a:prstGeom prst="rect">
            <a:avLst/>
          </a:prstGeom>
        </p:spPr>
      </p:pic>
      <p:pic>
        <p:nvPicPr>
          <p:cNvPr id="13" name="Picture 12" descr="Free illustration: Heart, Hand, Keep, Float, Valentine ...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495" y="5418165"/>
            <a:ext cx="1213147" cy="911207"/>
          </a:xfrm>
          <a:prstGeom prst="rect">
            <a:avLst/>
          </a:prstGeom>
        </p:spPr>
      </p:pic>
      <p:pic>
        <p:nvPicPr>
          <p:cNvPr id="15" name="Picture 14" descr="The Entertainment, Media and Communications Market Update ...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564" y="4191229"/>
            <a:ext cx="1226613" cy="834667"/>
          </a:xfrm>
          <a:prstGeom prst="rect">
            <a:avLst/>
          </a:prstGeom>
        </p:spPr>
      </p:pic>
      <p:pic>
        <p:nvPicPr>
          <p:cNvPr id="16" name="Picture 15" descr="Sport research/Presenting your work - Wikiversity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495" y="2933404"/>
            <a:ext cx="1240079" cy="82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39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603CFE2-6808-441C-9629-37AD0E146C29}" type="datetime1">
              <a:rPr lang="en-US" smtClean="0"/>
              <a:t>11/12/2020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79500" y="780230"/>
            <a:ext cx="10058400" cy="6087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Engaging Other Audiences</a:t>
            </a:r>
          </a:p>
          <a:p>
            <a:endParaRPr lang="en-US" sz="3000" b="1" dirty="0">
              <a:solidFill>
                <a:srgbClr val="00838B"/>
              </a:solidFill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1079500" y="1641053"/>
            <a:ext cx="5557555" cy="3933029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tx2"/>
                </a:solidFill>
              </a:rPr>
              <a:t>Statement of  the Obvious</a:t>
            </a:r>
          </a:p>
          <a:p>
            <a:pPr marL="0" indent="0">
              <a:buNone/>
            </a:pPr>
            <a:r>
              <a:rPr lang="en-US" sz="3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COVID-19 has changed how we engage partners in significant ways. We change, adapt, and grow but that is not always easy.</a:t>
            </a:r>
          </a:p>
          <a:p>
            <a:pPr marL="0" indent="0">
              <a:buNone/>
            </a:pPr>
            <a:r>
              <a:rPr lang="en-US" sz="3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We are determined to engage and serve communities. </a:t>
            </a:r>
          </a:p>
          <a:p>
            <a:pPr marL="0" indent="0">
              <a:buNone/>
            </a:pPr>
            <a:r>
              <a:rPr lang="en-US" sz="3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We persist.</a:t>
            </a:r>
          </a:p>
        </p:txBody>
      </p:sp>
      <p:pic>
        <p:nvPicPr>
          <p:cNvPr id="2" name="Picture 1" descr="Who owns a link? Google vs. European publishers ...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402" y="2141595"/>
            <a:ext cx="3484497" cy="3386013"/>
          </a:xfrm>
          <a:prstGeom prst="rect">
            <a:avLst/>
          </a:prstGeom>
        </p:spPr>
      </p:pic>
      <p:pic>
        <p:nvPicPr>
          <p:cNvPr id="5" name="Picture 4" descr="Sport research/Presenting your work - Wikiversity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378" y="5574082"/>
            <a:ext cx="1143868" cy="7823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53403" y="1641053"/>
            <a:ext cx="3484497" cy="523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#</a:t>
            </a:r>
            <a:r>
              <a:rPr lang="en-US" sz="2800" b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SCPreventionStrong</a:t>
            </a:r>
            <a:endParaRPr lang="en-US" sz="28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393069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yper-Local Mobile Marketing Delivers Targeted Results ...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883" y="1388965"/>
            <a:ext cx="1913849" cy="156091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603CFE2-6808-441C-9629-37AD0E146C29}" type="datetime1">
              <a:rPr lang="en-US" smtClean="0"/>
              <a:t>11/12/2020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79500" y="780230"/>
            <a:ext cx="10058400" cy="6087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Engaging Other Audiences</a:t>
            </a:r>
          </a:p>
          <a:p>
            <a:endParaRPr lang="en-US" sz="3000" b="1" dirty="0">
              <a:solidFill>
                <a:srgbClr val="00838B"/>
              </a:solidFill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1215025" y="2542784"/>
            <a:ext cx="9691143" cy="3790961"/>
          </a:xfrm>
        </p:spPr>
        <p:txBody>
          <a:bodyPr numCol="2"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Elementary school age youth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Continue to brainstorm access to middle and high school students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Private schools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Faith organizations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Boys &amp; Girls Clubs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All day child care centers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Adult Detention Centers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Juvenile Detention Centers</a:t>
            </a:r>
          </a:p>
          <a:p>
            <a:pPr marL="0" indent="0">
              <a:buNone/>
            </a:pPr>
            <a:endParaRPr lang="en-US" sz="19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Domestic Violence Shelters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Homeless Shelters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Retailers (i.e. pharmacies, grocery stores, restaurants)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Local utilities providers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Local DHEC Office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Civic and fraternal organizations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Healthcare facilities (i.e. provide coloring books or activity kits for children and vulnerable adults)</a:t>
            </a:r>
          </a:p>
          <a:p>
            <a:pPr marL="0" indent="0">
              <a:buNone/>
            </a:pP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5" name="Picture 4" descr="Sport research/Presenting your work - Wikiversity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653" y="5504929"/>
            <a:ext cx="1240079" cy="828816"/>
          </a:xfrm>
          <a:prstGeom prst="rect">
            <a:avLst/>
          </a:prstGeom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1079500" y="1388965"/>
            <a:ext cx="10058400" cy="1297084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As access to traditional service locations shift, please continue to extend service opportunities to new and non-traditional populations and service locations, such as: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740744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3837C0E-FAF0-423A-BF80-C15C7E997B9F}" type="datetime1">
              <a:rPr lang="en-US" smtClean="0"/>
              <a:t>11/12/2020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9500" y="881066"/>
            <a:ext cx="10058400" cy="6000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838B"/>
                </a:solidFill>
              </a:rPr>
              <a:t>The State of Prevention Needs, Gaps, and Resources</a:t>
            </a: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5102492" y="2024244"/>
            <a:ext cx="6137008" cy="399264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5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en-US" sz="28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sz="4500" b="1" dirty="0">
                <a:solidFill>
                  <a:schemeClr val="bg1"/>
                </a:solidFill>
              </a:rPr>
              <a:t>Media Beyond </a:t>
            </a:r>
          </a:p>
          <a:p>
            <a:pPr algn="ctr"/>
            <a:r>
              <a:rPr lang="en-US" sz="4500" b="1" dirty="0">
                <a:solidFill>
                  <a:schemeClr val="bg1"/>
                </a:solidFill>
              </a:rPr>
              <a:t>Social Media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181100" y="1481141"/>
            <a:ext cx="100584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he Entertainment, Media and Communications Market Update ...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2024244"/>
            <a:ext cx="3921392" cy="399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13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603CFE2-6808-441C-9629-37AD0E146C29}" type="datetime1">
              <a:rPr lang="en-US" smtClean="0"/>
              <a:t>11/12/2020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79500" y="780230"/>
            <a:ext cx="10058400" cy="6087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Media Beyond Social Media</a:t>
            </a:r>
          </a:p>
          <a:p>
            <a:endParaRPr lang="en-US" sz="3000" b="1" dirty="0">
              <a:solidFill>
                <a:srgbClr val="00838B"/>
              </a:solidFill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1374970" y="2194797"/>
            <a:ext cx="9762929" cy="4138948"/>
          </a:xfrm>
        </p:spPr>
        <p:txBody>
          <a:bodyPr numCol="3"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Your agency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Local government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Radio station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Newspaper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Youth serving organizations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Schools and School District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Faith-based organizations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2"/>
              </a:solidFill>
            </a:endParaRPr>
          </a:p>
          <a:p>
            <a:pPr marL="201168" lvl="1" indent="0">
              <a:buNone/>
            </a:pPr>
            <a:endParaRPr lang="en-US" sz="2400" b="1" dirty="0">
              <a:solidFill>
                <a:schemeClr val="tx2"/>
              </a:solidFill>
            </a:endParaRPr>
          </a:p>
          <a:p>
            <a:pPr marL="201168" lvl="1" indent="0">
              <a:buNone/>
            </a:pPr>
            <a:endParaRPr lang="en-US" sz="2400" b="1" dirty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Businesses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Law enforcement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Coroner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Hospital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Physician’s Offices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Other health facilities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Gyms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Civic groups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Fraternal Organizations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2"/>
              </a:solidFill>
            </a:endParaRPr>
          </a:p>
          <a:p>
            <a:pPr marL="201168" lvl="1" indent="0">
              <a:buNone/>
            </a:pPr>
            <a:endParaRPr lang="en-US" sz="2400" b="1" dirty="0">
              <a:solidFill>
                <a:schemeClr val="tx2"/>
              </a:solidFill>
            </a:endParaRPr>
          </a:p>
          <a:p>
            <a:pPr marL="201168" lvl="1" indent="0">
              <a:buNone/>
            </a:pPr>
            <a:endParaRPr lang="en-US" sz="2400" b="1" dirty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Local DHEC Office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Local universities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Local pharmacies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Local magazines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Local Clemson Extension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Local foundations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Local library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Local coalitions</a:t>
            </a:r>
          </a:p>
          <a:p>
            <a:pPr marL="201168" lvl="1" indent="0">
              <a:buNone/>
            </a:pPr>
            <a:endParaRPr lang="en-US" sz="2400" b="1" dirty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2"/>
              </a:solidFill>
            </a:endParaRPr>
          </a:p>
          <a:p>
            <a:pPr marL="201168" lvl="1" indent="0">
              <a:buNone/>
            </a:pPr>
            <a:endParaRPr lang="en-US" sz="2400" b="1" dirty="0">
              <a:solidFill>
                <a:schemeClr val="tx2"/>
              </a:solidFill>
            </a:endParaRPr>
          </a:p>
          <a:p>
            <a:pPr marL="201168" lvl="1" indent="0">
              <a:buNone/>
            </a:pPr>
            <a:endParaRPr lang="en-US" sz="2400" b="1" dirty="0">
              <a:solidFill>
                <a:schemeClr val="tx2"/>
              </a:solidFill>
            </a:endParaRPr>
          </a:p>
        </p:txBody>
      </p:sp>
      <p:pic>
        <p:nvPicPr>
          <p:cNvPr id="5" name="Picture 4" descr="The Entertainment, Media and Communications Market Update ...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595" y="5499077"/>
            <a:ext cx="1226613" cy="8346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4970" y="1546925"/>
            <a:ext cx="9762929" cy="646331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    Websites: Your Agency’s &amp; Partner’s Websites     </a:t>
            </a:r>
          </a:p>
        </p:txBody>
      </p:sp>
    </p:spTree>
    <p:extLst>
      <p:ext uri="{BB962C8B-B14F-4D97-AF65-F5344CB8AC3E}">
        <p14:creationId xmlns:p14="http://schemas.microsoft.com/office/powerpoint/2010/main" val="4063562951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603CFE2-6808-441C-9629-37AD0E146C29}" type="datetime1">
              <a:rPr lang="en-US" smtClean="0"/>
              <a:t>11/12/2020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66800" y="742158"/>
            <a:ext cx="10058400" cy="6087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Media Beyond Social Media</a:t>
            </a:r>
          </a:p>
          <a:p>
            <a:endParaRPr lang="en-US" sz="3000" b="1" dirty="0">
              <a:solidFill>
                <a:srgbClr val="00838B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9721779"/>
              </p:ext>
            </p:extLst>
          </p:nvPr>
        </p:nvGraphicFramePr>
        <p:xfrm>
          <a:off x="0" y="1628650"/>
          <a:ext cx="12192000" cy="476474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77644">
                  <a:extLst>
                    <a:ext uri="{9D8B030D-6E8A-4147-A177-3AD203B41FA5}">
                      <a16:colId xmlns:a16="http://schemas.microsoft.com/office/drawing/2014/main" val="1179640042"/>
                    </a:ext>
                  </a:extLst>
                </a:gridCol>
                <a:gridCol w="1133737">
                  <a:extLst>
                    <a:ext uri="{9D8B030D-6E8A-4147-A177-3AD203B41FA5}">
                      <a16:colId xmlns:a16="http://schemas.microsoft.com/office/drawing/2014/main" val="3694322958"/>
                    </a:ext>
                  </a:extLst>
                </a:gridCol>
                <a:gridCol w="969544">
                  <a:extLst>
                    <a:ext uri="{9D8B030D-6E8A-4147-A177-3AD203B41FA5}">
                      <a16:colId xmlns:a16="http://schemas.microsoft.com/office/drawing/2014/main" val="3076470404"/>
                    </a:ext>
                  </a:extLst>
                </a:gridCol>
                <a:gridCol w="930448">
                  <a:extLst>
                    <a:ext uri="{9D8B030D-6E8A-4147-A177-3AD203B41FA5}">
                      <a16:colId xmlns:a16="http://schemas.microsoft.com/office/drawing/2014/main" val="1783227536"/>
                    </a:ext>
                  </a:extLst>
                </a:gridCol>
                <a:gridCol w="1493409">
                  <a:extLst>
                    <a:ext uri="{9D8B030D-6E8A-4147-A177-3AD203B41FA5}">
                      <a16:colId xmlns:a16="http://schemas.microsoft.com/office/drawing/2014/main" val="2032592169"/>
                    </a:ext>
                  </a:extLst>
                </a:gridCol>
                <a:gridCol w="1063369">
                  <a:extLst>
                    <a:ext uri="{9D8B030D-6E8A-4147-A177-3AD203B41FA5}">
                      <a16:colId xmlns:a16="http://schemas.microsoft.com/office/drawing/2014/main" val="957894951"/>
                    </a:ext>
                  </a:extLst>
                </a:gridCol>
                <a:gridCol w="1446494">
                  <a:extLst>
                    <a:ext uri="{9D8B030D-6E8A-4147-A177-3AD203B41FA5}">
                      <a16:colId xmlns:a16="http://schemas.microsoft.com/office/drawing/2014/main" val="2114315912"/>
                    </a:ext>
                  </a:extLst>
                </a:gridCol>
                <a:gridCol w="1180654">
                  <a:extLst>
                    <a:ext uri="{9D8B030D-6E8A-4147-A177-3AD203B41FA5}">
                      <a16:colId xmlns:a16="http://schemas.microsoft.com/office/drawing/2014/main" val="855870905"/>
                    </a:ext>
                  </a:extLst>
                </a:gridCol>
                <a:gridCol w="1696701">
                  <a:extLst>
                    <a:ext uri="{9D8B030D-6E8A-4147-A177-3AD203B41FA5}">
                      <a16:colId xmlns:a16="http://schemas.microsoft.com/office/drawing/2014/main" val="3498405192"/>
                    </a:ext>
                  </a:extLst>
                </a:gridCol>
              </a:tblGrid>
              <a:tr h="392259">
                <a:tc rowSpan="2">
                  <a:txBody>
                    <a:bodyPr/>
                    <a:lstStyle/>
                    <a:p>
                      <a:endParaRPr lang="en-US" b="1" dirty="0"/>
                    </a:p>
                    <a:p>
                      <a:endParaRPr lang="en-US" b="1" dirty="0"/>
                    </a:p>
                    <a:p>
                      <a:pPr algn="ctr"/>
                      <a:r>
                        <a:rPr lang="en-US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Media</a:t>
                      </a:r>
                      <a:r>
                        <a:rPr lang="en-US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Type</a:t>
                      </a:r>
                    </a:p>
                    <a:p>
                      <a:pPr algn="ctr"/>
                      <a:endParaRPr lang="en-US" sz="600" b="1" baseline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500" b="0" i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*Also available by others</a:t>
                      </a:r>
                      <a:endParaRPr lang="en-US" sz="1500" b="0" i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Ways</a:t>
                      </a:r>
                      <a:r>
                        <a:rPr lang="en-US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to </a:t>
                      </a:r>
                      <a:r>
                        <a:rPr lang="en-US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Disseminate Media Without Social Media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1352"/>
                  </a:ext>
                </a:extLst>
              </a:tr>
              <a:tr h="9242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Billboard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Email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Radio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Newspaper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Website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Conference Call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Webinar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Business</a:t>
                      </a:r>
                      <a:r>
                        <a:rPr lang="en-US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/ Government/ Organizations</a:t>
                      </a:r>
                      <a:endPara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290553"/>
                  </a:ext>
                </a:extLst>
              </a:tr>
              <a:tr h="369682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PSA</a:t>
                      </a:r>
                      <a:r>
                        <a:rPr lang="en-US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117690"/>
                  </a:ext>
                </a:extLst>
              </a:tr>
              <a:tr h="42316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Flyers,</a:t>
                      </a:r>
                      <a:r>
                        <a:rPr lang="en-US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Fact/Tip Sheet</a:t>
                      </a:r>
                      <a:r>
                        <a:rPr lang="en-US" sz="1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*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5626126"/>
                  </a:ext>
                </a:extLst>
              </a:tr>
              <a:tr h="371936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Poster</a:t>
                      </a:r>
                      <a:r>
                        <a:rPr lang="en-US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048533"/>
                  </a:ext>
                </a:extLst>
              </a:tr>
              <a:tr h="369682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Media</a:t>
                      </a:r>
                      <a:r>
                        <a:rPr lang="en-US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Campaign</a:t>
                      </a:r>
                      <a:r>
                        <a:rPr lang="en-US" sz="11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*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405"/>
                  </a:ext>
                </a:extLst>
              </a:tr>
              <a:tr h="42829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Speaking Engagement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761310"/>
                  </a:ext>
                </a:extLst>
              </a:tr>
              <a:tr h="369682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Letter to Editor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919906"/>
                  </a:ext>
                </a:extLst>
              </a:tr>
              <a:tr h="369682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Marketing Material</a:t>
                      </a:r>
                      <a:r>
                        <a:rPr lang="en-US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810985"/>
                  </a:ext>
                </a:extLst>
              </a:tr>
              <a:tr h="37647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Newsletter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2655566"/>
                  </a:ext>
                </a:extLst>
              </a:tr>
              <a:tr h="369682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Videos</a:t>
                      </a:r>
                      <a:r>
                        <a:rPr lang="en-US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&amp; </a:t>
                      </a:r>
                      <a:r>
                        <a:rPr lang="en-US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Podcast</a:t>
                      </a:r>
                      <a:r>
                        <a:rPr lang="en-US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20366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1188638"/>
            <a:ext cx="12192000" cy="44627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Print, Audio, &amp; Digital Media                      </a:t>
            </a:r>
          </a:p>
        </p:txBody>
      </p:sp>
      <p:pic>
        <p:nvPicPr>
          <p:cNvPr id="9" name="Picture 8" descr="Bestand:Icons8 flat checkmark.svg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948" y="2952871"/>
            <a:ext cx="380866" cy="321087"/>
          </a:xfrm>
          <a:prstGeom prst="rect">
            <a:avLst/>
          </a:prstGeom>
        </p:spPr>
      </p:pic>
      <p:pic>
        <p:nvPicPr>
          <p:cNvPr id="10" name="Picture 9" descr="Bestand:Icons8 flat checkmark.svg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418" y="2952505"/>
            <a:ext cx="380866" cy="321087"/>
          </a:xfrm>
          <a:prstGeom prst="rect">
            <a:avLst/>
          </a:prstGeom>
        </p:spPr>
      </p:pic>
      <p:pic>
        <p:nvPicPr>
          <p:cNvPr id="11" name="Picture 10" descr="Bestand:Icons8 flat checkmark.svg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555" y="2952506"/>
            <a:ext cx="380866" cy="321087"/>
          </a:xfrm>
          <a:prstGeom prst="rect">
            <a:avLst/>
          </a:prstGeom>
        </p:spPr>
      </p:pic>
      <p:pic>
        <p:nvPicPr>
          <p:cNvPr id="12" name="Picture 11" descr="Bestand:Icons8 flat checkmark.svg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098" y="2909953"/>
            <a:ext cx="380866" cy="321087"/>
          </a:xfrm>
          <a:prstGeom prst="rect">
            <a:avLst/>
          </a:prstGeom>
        </p:spPr>
      </p:pic>
      <p:pic>
        <p:nvPicPr>
          <p:cNvPr id="13" name="Picture 12" descr="Bestand:Icons8 flat checkmark.svg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67" y="2942315"/>
            <a:ext cx="380866" cy="321087"/>
          </a:xfrm>
          <a:prstGeom prst="rect">
            <a:avLst/>
          </a:prstGeom>
        </p:spPr>
      </p:pic>
      <p:pic>
        <p:nvPicPr>
          <p:cNvPr id="14" name="Picture 13" descr="Bestand:Icons8 flat checkmark.svg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900" y="2942273"/>
            <a:ext cx="380866" cy="321087"/>
          </a:xfrm>
          <a:prstGeom prst="rect">
            <a:avLst/>
          </a:prstGeom>
        </p:spPr>
      </p:pic>
      <p:pic>
        <p:nvPicPr>
          <p:cNvPr id="15" name="Picture 14" descr="Bestand:Icons8 flat checkmark.svg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555" y="3375114"/>
            <a:ext cx="380866" cy="321087"/>
          </a:xfrm>
          <a:prstGeom prst="rect">
            <a:avLst/>
          </a:prstGeom>
        </p:spPr>
      </p:pic>
      <p:pic>
        <p:nvPicPr>
          <p:cNvPr id="16" name="Picture 15" descr="Bestand:Icons8 flat checkmark.svg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098" y="3367339"/>
            <a:ext cx="380866" cy="321087"/>
          </a:xfrm>
          <a:prstGeom prst="rect">
            <a:avLst/>
          </a:prstGeom>
        </p:spPr>
      </p:pic>
      <p:pic>
        <p:nvPicPr>
          <p:cNvPr id="17" name="Picture 16" descr="Bestand:Icons8 flat checkmark.svg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67" y="3375114"/>
            <a:ext cx="380866" cy="321087"/>
          </a:xfrm>
          <a:prstGeom prst="rect">
            <a:avLst/>
          </a:prstGeom>
        </p:spPr>
      </p:pic>
      <p:pic>
        <p:nvPicPr>
          <p:cNvPr id="18" name="Picture 17" descr="Bestand:Icons8 flat checkmark.svg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900" y="3344544"/>
            <a:ext cx="380866" cy="321087"/>
          </a:xfrm>
          <a:prstGeom prst="rect">
            <a:avLst/>
          </a:prstGeom>
        </p:spPr>
      </p:pic>
      <p:pic>
        <p:nvPicPr>
          <p:cNvPr id="19" name="Picture 18" descr="Bestand:Icons8 flat checkmark.svg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555" y="3767681"/>
            <a:ext cx="380866" cy="321087"/>
          </a:xfrm>
          <a:prstGeom prst="rect">
            <a:avLst/>
          </a:prstGeom>
        </p:spPr>
      </p:pic>
      <p:pic>
        <p:nvPicPr>
          <p:cNvPr id="20" name="Picture 19" descr="Bestand:Icons8 flat checkmark.svg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098" y="3767680"/>
            <a:ext cx="380866" cy="321087"/>
          </a:xfrm>
          <a:prstGeom prst="rect">
            <a:avLst/>
          </a:prstGeom>
        </p:spPr>
      </p:pic>
      <p:pic>
        <p:nvPicPr>
          <p:cNvPr id="21" name="Picture 20" descr="Bestand:Icons8 flat checkmark.svg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444" y="5288344"/>
            <a:ext cx="380866" cy="321087"/>
          </a:xfrm>
          <a:prstGeom prst="rect">
            <a:avLst/>
          </a:prstGeom>
        </p:spPr>
      </p:pic>
      <p:pic>
        <p:nvPicPr>
          <p:cNvPr id="22" name="Picture 21" descr="Bestand:Icons8 flat checkmark.svg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086" y="3767680"/>
            <a:ext cx="380866" cy="321087"/>
          </a:xfrm>
          <a:prstGeom prst="rect">
            <a:avLst/>
          </a:prstGeom>
        </p:spPr>
      </p:pic>
      <p:pic>
        <p:nvPicPr>
          <p:cNvPr id="23" name="Picture 22" descr="Bestand:Icons8 flat checkmark.svg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304" y="4881313"/>
            <a:ext cx="380866" cy="321087"/>
          </a:xfrm>
          <a:prstGeom prst="rect">
            <a:avLst/>
          </a:prstGeom>
        </p:spPr>
      </p:pic>
      <p:pic>
        <p:nvPicPr>
          <p:cNvPr id="24" name="Picture 23" descr="Bestand:Icons8 flat checkmark.svg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098" y="5288344"/>
            <a:ext cx="380866" cy="321087"/>
          </a:xfrm>
          <a:prstGeom prst="rect">
            <a:avLst/>
          </a:prstGeom>
        </p:spPr>
      </p:pic>
      <p:pic>
        <p:nvPicPr>
          <p:cNvPr id="25" name="Picture 24" descr="Bestand:Icons8 flat checkmark.svg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304" y="5274284"/>
            <a:ext cx="380866" cy="321087"/>
          </a:xfrm>
          <a:prstGeom prst="rect">
            <a:avLst/>
          </a:prstGeom>
        </p:spPr>
      </p:pic>
      <p:pic>
        <p:nvPicPr>
          <p:cNvPr id="26" name="Picture 25" descr="Bestand:Icons8 flat checkmark.svg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900" y="4502398"/>
            <a:ext cx="380866" cy="321087"/>
          </a:xfrm>
          <a:prstGeom prst="rect">
            <a:avLst/>
          </a:prstGeom>
        </p:spPr>
      </p:pic>
      <p:pic>
        <p:nvPicPr>
          <p:cNvPr id="27" name="Picture 26" descr="Bestand:Icons8 flat checkmark.svg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99" y="4502399"/>
            <a:ext cx="380866" cy="321087"/>
          </a:xfrm>
          <a:prstGeom prst="rect">
            <a:avLst/>
          </a:prstGeom>
        </p:spPr>
      </p:pic>
      <p:pic>
        <p:nvPicPr>
          <p:cNvPr id="28" name="Picture 27" descr="Bestand:Icons8 flat checkmark.svg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765" y="4506444"/>
            <a:ext cx="380866" cy="321087"/>
          </a:xfrm>
          <a:prstGeom prst="rect">
            <a:avLst/>
          </a:prstGeom>
        </p:spPr>
      </p:pic>
      <p:pic>
        <p:nvPicPr>
          <p:cNvPr id="29" name="Picture 28" descr="Bestand:Icons8 flat checkmark.svg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900" y="4113577"/>
            <a:ext cx="380866" cy="321087"/>
          </a:xfrm>
          <a:prstGeom prst="rect">
            <a:avLst/>
          </a:prstGeom>
        </p:spPr>
      </p:pic>
      <p:pic>
        <p:nvPicPr>
          <p:cNvPr id="30" name="Picture 29" descr="Bestand:Icons8 flat checkmark.svg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098" y="4119614"/>
            <a:ext cx="380866" cy="321087"/>
          </a:xfrm>
          <a:prstGeom prst="rect">
            <a:avLst/>
          </a:prstGeom>
        </p:spPr>
      </p:pic>
      <p:pic>
        <p:nvPicPr>
          <p:cNvPr id="31" name="Picture 30" descr="Bestand:Icons8 flat checkmark.svg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624" y="4113578"/>
            <a:ext cx="380866" cy="321087"/>
          </a:xfrm>
          <a:prstGeom prst="rect">
            <a:avLst/>
          </a:prstGeom>
        </p:spPr>
      </p:pic>
      <p:pic>
        <p:nvPicPr>
          <p:cNvPr id="32" name="Picture 31" descr="Bestand:Icons8 flat checkmark.svg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097" y="4113578"/>
            <a:ext cx="380866" cy="321087"/>
          </a:xfrm>
          <a:prstGeom prst="rect">
            <a:avLst/>
          </a:prstGeom>
        </p:spPr>
      </p:pic>
      <p:pic>
        <p:nvPicPr>
          <p:cNvPr id="33" name="Picture 32" descr="Bestand:Icons8 flat checkmark.svg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67" y="4113578"/>
            <a:ext cx="380866" cy="321087"/>
          </a:xfrm>
          <a:prstGeom prst="rect">
            <a:avLst/>
          </a:prstGeom>
        </p:spPr>
      </p:pic>
      <p:pic>
        <p:nvPicPr>
          <p:cNvPr id="34" name="Picture 33" descr="Bestand:Icons8 flat checkmark.svg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948" y="4113578"/>
            <a:ext cx="380866" cy="321087"/>
          </a:xfrm>
          <a:prstGeom prst="rect">
            <a:avLst/>
          </a:prstGeom>
        </p:spPr>
      </p:pic>
      <p:pic>
        <p:nvPicPr>
          <p:cNvPr id="35" name="Picture 34" descr="Bestand:Icons8 flat checkmark.svg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186" y="5274285"/>
            <a:ext cx="380866" cy="321087"/>
          </a:xfrm>
          <a:prstGeom prst="rect">
            <a:avLst/>
          </a:prstGeom>
        </p:spPr>
      </p:pic>
      <p:pic>
        <p:nvPicPr>
          <p:cNvPr id="36" name="Picture 35" descr="Bestand:Icons8 flat checkmark.svg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67" y="5274285"/>
            <a:ext cx="380866" cy="321087"/>
          </a:xfrm>
          <a:prstGeom prst="rect">
            <a:avLst/>
          </a:prstGeom>
        </p:spPr>
      </p:pic>
      <p:pic>
        <p:nvPicPr>
          <p:cNvPr id="37" name="Picture 36" descr="Bestand:Icons8 flat checkmark.svg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948" y="5274285"/>
            <a:ext cx="380866" cy="321087"/>
          </a:xfrm>
          <a:prstGeom prst="rect">
            <a:avLst/>
          </a:prstGeom>
        </p:spPr>
      </p:pic>
      <p:pic>
        <p:nvPicPr>
          <p:cNvPr id="38" name="Picture 37" descr="Bestand:Icons8 flat checkmark.svg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716" y="5274284"/>
            <a:ext cx="380866" cy="321087"/>
          </a:xfrm>
          <a:prstGeom prst="rect">
            <a:avLst/>
          </a:prstGeom>
        </p:spPr>
      </p:pic>
      <p:pic>
        <p:nvPicPr>
          <p:cNvPr id="39" name="Picture 38" descr="Bestand:Icons8 flat checkmark.svg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583" y="5288344"/>
            <a:ext cx="380866" cy="321087"/>
          </a:xfrm>
          <a:prstGeom prst="rect">
            <a:avLst/>
          </a:prstGeom>
        </p:spPr>
      </p:pic>
      <p:pic>
        <p:nvPicPr>
          <p:cNvPr id="41" name="Picture 40" descr="Bestand:Icons8 flat checkmark.svg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555" y="6016832"/>
            <a:ext cx="380866" cy="321087"/>
          </a:xfrm>
          <a:prstGeom prst="rect">
            <a:avLst/>
          </a:prstGeom>
        </p:spPr>
      </p:pic>
      <p:pic>
        <p:nvPicPr>
          <p:cNvPr id="42" name="Picture 41" descr="Bestand:Icons8 flat checkmark.svg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098" y="6021761"/>
            <a:ext cx="380866" cy="321087"/>
          </a:xfrm>
          <a:prstGeom prst="rect">
            <a:avLst/>
          </a:prstGeom>
        </p:spPr>
      </p:pic>
      <p:pic>
        <p:nvPicPr>
          <p:cNvPr id="43" name="Picture 42" descr="Bestand:Icons8 flat checkmark.svg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444" y="5655052"/>
            <a:ext cx="380866" cy="321087"/>
          </a:xfrm>
          <a:prstGeom prst="rect">
            <a:avLst/>
          </a:prstGeom>
        </p:spPr>
      </p:pic>
      <p:pic>
        <p:nvPicPr>
          <p:cNvPr id="44" name="Picture 43" descr="Bestand:Icons8 flat checkmark.svg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67" y="5655052"/>
            <a:ext cx="380866" cy="321087"/>
          </a:xfrm>
          <a:prstGeom prst="rect">
            <a:avLst/>
          </a:prstGeom>
        </p:spPr>
      </p:pic>
      <p:pic>
        <p:nvPicPr>
          <p:cNvPr id="45" name="Picture 44" descr="Bestand:Icons8 flat checkmark.svg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098" y="5650124"/>
            <a:ext cx="380866" cy="321087"/>
          </a:xfrm>
          <a:prstGeom prst="rect">
            <a:avLst/>
          </a:prstGeom>
        </p:spPr>
      </p:pic>
      <p:pic>
        <p:nvPicPr>
          <p:cNvPr id="46" name="Picture 45" descr="Bestand:Icons8 flat checkmark.svg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900" y="6024225"/>
            <a:ext cx="380866" cy="32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307007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7279" y="1559490"/>
            <a:ext cx="10058401" cy="4309604"/>
          </a:xfrm>
        </p:spPr>
        <p:txBody>
          <a:bodyPr/>
          <a:lstStyle/>
          <a:p>
            <a:r>
              <a:rPr lang="en-US" sz="3000" b="1" dirty="0">
                <a:solidFill>
                  <a:schemeClr val="accent2">
                    <a:lumMod val="75000"/>
                  </a:schemeClr>
                </a:solidFill>
              </a:rPr>
              <a:t>Example: </a:t>
            </a:r>
            <a:r>
              <a:rPr lang="en-US" sz="3000" b="1" dirty="0">
                <a:solidFill>
                  <a:schemeClr val="accent4">
                    <a:lumMod val="75000"/>
                  </a:schemeClr>
                </a:solidFill>
              </a:rPr>
              <a:t>Beaufort County Alcohol &amp; Drug Abuse Department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Creates and distributes a monthly newsletter in addition to its social media efforts.</a:t>
            </a:r>
          </a:p>
          <a:p>
            <a:pPr marL="0" indent="0">
              <a:buNone/>
            </a:pPr>
            <a:endParaRPr lang="en-US" sz="200" b="1" dirty="0"/>
          </a:p>
          <a:p>
            <a:pPr marL="0" indent="0">
              <a:buNone/>
            </a:pPr>
            <a:r>
              <a:rPr lang="en-US" sz="2200" b="1" u="sng" dirty="0">
                <a:solidFill>
                  <a:schemeClr val="accent2">
                    <a:lumMod val="75000"/>
                  </a:schemeClr>
                </a:solidFill>
              </a:rPr>
              <a:t>BCADAD Prevention Team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Wade E. Bishop, CSPS, Director of Prevention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Katie Godowns, MA, CSPS, Prevention Specialist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Galen Sturup Comeau, BA, Prevention Specialist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3CB888A-206F-45AF-950E-B021DFB8B450}" type="datetime1">
              <a:rPr lang="en-US" smtClean="0"/>
              <a:t>11/12/2020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29222" y="848629"/>
            <a:ext cx="10058400" cy="6087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Media Beyond Social Media</a:t>
            </a:r>
          </a:p>
          <a:p>
            <a:endParaRPr lang="en-US" sz="3000" b="1" dirty="0">
              <a:solidFill>
                <a:srgbClr val="00838B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4992" y="3911368"/>
            <a:ext cx="3940688" cy="14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32758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603CFE2-6808-441C-9629-37AD0E146C29}" type="datetime1">
              <a:rPr lang="en-US" smtClean="0"/>
              <a:t>11/12/2020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79500" y="780230"/>
            <a:ext cx="10058400" cy="6087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Media Beyond Social Media</a:t>
            </a:r>
            <a:endParaRPr lang="en-US" sz="3000" b="1" dirty="0">
              <a:solidFill>
                <a:srgbClr val="00838B"/>
              </a:solidFill>
            </a:endParaRPr>
          </a:p>
        </p:txBody>
      </p:sp>
      <p:pic>
        <p:nvPicPr>
          <p:cNvPr id="5" name="Picture 4" descr="The Entertainment, Media and Communications Market Update ...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595" y="5499077"/>
            <a:ext cx="1226613" cy="834667"/>
          </a:xfrm>
          <a:prstGeom prst="rect">
            <a:avLst/>
          </a:prstGeom>
        </p:spPr>
      </p:pic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374970" y="2194797"/>
            <a:ext cx="9762929" cy="4138948"/>
          </a:xfrm>
        </p:spPr>
        <p:txBody>
          <a:bodyPr numCol="3"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Your agency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Local government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Radio station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Newspaper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Youth serving organizations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Schools and School District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Faith-based organizations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2"/>
              </a:solidFill>
            </a:endParaRPr>
          </a:p>
          <a:p>
            <a:pPr marL="201168" lvl="1" indent="0">
              <a:buNone/>
            </a:pPr>
            <a:endParaRPr lang="en-US" sz="2400" b="1" dirty="0">
              <a:solidFill>
                <a:schemeClr val="tx2"/>
              </a:solidFill>
            </a:endParaRPr>
          </a:p>
          <a:p>
            <a:pPr marL="201168" lvl="1" indent="0">
              <a:buNone/>
            </a:pPr>
            <a:endParaRPr lang="en-US" sz="2400" b="1" dirty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Businesses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Law enforcement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Coroner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Hospital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Physician’s Offices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Other health facilities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Gyms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Civic groups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Fraternal Organizations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2"/>
              </a:solidFill>
            </a:endParaRPr>
          </a:p>
          <a:p>
            <a:pPr marL="201168" lvl="1" indent="0">
              <a:buNone/>
            </a:pPr>
            <a:endParaRPr lang="en-US" sz="2400" b="1" dirty="0">
              <a:solidFill>
                <a:schemeClr val="tx2"/>
              </a:solidFill>
            </a:endParaRPr>
          </a:p>
          <a:p>
            <a:pPr marL="201168" lvl="1" indent="0">
              <a:buNone/>
            </a:pPr>
            <a:endParaRPr lang="en-US" sz="2400" b="1" dirty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Local DHEC Office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Local universities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Local pharmacies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Local magazines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Local Clemson Extension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Local foundations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Local library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Local coalitions</a:t>
            </a:r>
          </a:p>
          <a:p>
            <a:pPr marL="201168" lvl="1" indent="0">
              <a:buNone/>
            </a:pPr>
            <a:endParaRPr lang="en-US" sz="2400" b="1" dirty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2"/>
              </a:solidFill>
            </a:endParaRPr>
          </a:p>
          <a:p>
            <a:pPr marL="201168" lvl="1" indent="0">
              <a:buNone/>
            </a:pPr>
            <a:endParaRPr lang="en-US" sz="2400" b="1" dirty="0">
              <a:solidFill>
                <a:schemeClr val="tx2"/>
              </a:solidFill>
            </a:endParaRPr>
          </a:p>
          <a:p>
            <a:pPr marL="201168" lvl="1" indent="0">
              <a:buNone/>
            </a:pP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4970" y="1546925"/>
            <a:ext cx="9786077" cy="646331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Social Media: Ask Partners for Collaborative Shares</a:t>
            </a:r>
          </a:p>
        </p:txBody>
      </p:sp>
    </p:spTree>
    <p:extLst>
      <p:ext uri="{BB962C8B-B14F-4D97-AF65-F5344CB8AC3E}">
        <p14:creationId xmlns:p14="http://schemas.microsoft.com/office/powerpoint/2010/main" val="341402495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3837C0E-FAF0-423A-BF80-C15C7E997B9F}" type="datetime1">
              <a:rPr lang="en-US" smtClean="0"/>
              <a:t>11/12/2020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9500" y="881066"/>
            <a:ext cx="10058400" cy="6000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838B"/>
                </a:solidFill>
              </a:rPr>
              <a:t>The State of Prevention Needs, Gaps, and Resources</a:t>
            </a: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5256054" y="1989344"/>
            <a:ext cx="5983445" cy="394378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5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en-US" sz="45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sz="4500" b="1" dirty="0">
                <a:solidFill>
                  <a:schemeClr val="bg1"/>
                </a:solidFill>
              </a:rPr>
              <a:t>Self-Care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181100" y="1481141"/>
            <a:ext cx="100584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Free illustration: Heart, Hand, Keep, Float, Valentine ...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989344"/>
            <a:ext cx="4074954" cy="394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1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603CFE2-6808-441C-9629-37AD0E146C29}" type="datetime1">
              <a:rPr lang="en-US" smtClean="0"/>
              <a:t>11/12/2020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79500" y="780230"/>
            <a:ext cx="10058400" cy="6087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Self-Care</a:t>
            </a:r>
          </a:p>
          <a:p>
            <a:endParaRPr lang="en-US" sz="3000" b="1" dirty="0">
              <a:solidFill>
                <a:srgbClr val="00838B"/>
              </a:solidFill>
            </a:endParaRPr>
          </a:p>
        </p:txBody>
      </p:sp>
      <p:pic>
        <p:nvPicPr>
          <p:cNvPr id="4" name="Picture 3" descr="In My Little Korner: Make Time...a Mini Mixed Media Canvas...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84"/>
          <a:stretch/>
        </p:blipFill>
        <p:spPr>
          <a:xfrm>
            <a:off x="4197756" y="1305290"/>
            <a:ext cx="7265698" cy="4902410"/>
          </a:xfrm>
          <a:prstGeom prst="rect">
            <a:avLst/>
          </a:prstGeom>
        </p:spPr>
      </p:pic>
      <p:pic>
        <p:nvPicPr>
          <p:cNvPr id="5" name="Picture 4" descr="Free illustration: Heart, Hand, Keep, Float, Valentine ...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527" y="5471398"/>
            <a:ext cx="1213147" cy="911207"/>
          </a:xfrm>
          <a:prstGeom prst="rect">
            <a:avLst/>
          </a:prstGeom>
        </p:spPr>
      </p:pic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1079500" y="1641054"/>
            <a:ext cx="4139271" cy="4566646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8000" dirty="0">
                <a:solidFill>
                  <a:schemeClr val="accent1"/>
                </a:solidFill>
              </a:rPr>
              <a:t>Breathe</a:t>
            </a:r>
            <a:r>
              <a:rPr lang="en-US" sz="8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8000" dirty="0">
                <a:solidFill>
                  <a:schemeClr val="tx2"/>
                </a:solidFill>
              </a:rPr>
              <a:t>Deeply,</a:t>
            </a:r>
            <a:r>
              <a:rPr lang="en-US" sz="8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8000" dirty="0">
                <a:solidFill>
                  <a:schemeClr val="accent3">
                    <a:lumMod val="75000"/>
                  </a:schemeClr>
                </a:solidFill>
              </a:rPr>
              <a:t>Slowly.</a:t>
            </a:r>
          </a:p>
          <a:p>
            <a:pPr marL="0" indent="0" algn="ctr">
              <a:buNone/>
            </a:pPr>
            <a:r>
              <a:rPr lang="en-US" sz="8000" dirty="0">
                <a:solidFill>
                  <a:schemeClr val="accent5">
                    <a:lumMod val="75000"/>
                  </a:schemeClr>
                </a:solidFill>
              </a:rPr>
              <a:t>Everyday.</a:t>
            </a:r>
          </a:p>
        </p:txBody>
      </p:sp>
    </p:spTree>
    <p:extLst>
      <p:ext uri="{BB962C8B-B14F-4D97-AF65-F5344CB8AC3E}">
        <p14:creationId xmlns:p14="http://schemas.microsoft.com/office/powerpoint/2010/main" val="650344151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603CFE2-6808-441C-9629-37AD0E146C29}" type="datetime1">
              <a:rPr lang="en-US" smtClean="0"/>
              <a:t>11/12/2020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79500" y="780230"/>
            <a:ext cx="10058400" cy="6087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Self-Care</a:t>
            </a:r>
          </a:p>
          <a:p>
            <a:endParaRPr lang="en-US" sz="3000" b="1" dirty="0">
              <a:solidFill>
                <a:srgbClr val="00838B"/>
              </a:solidFill>
            </a:endParaRPr>
          </a:p>
        </p:txBody>
      </p:sp>
      <p:pic>
        <p:nvPicPr>
          <p:cNvPr id="5" name="Picture 4" descr="Free illustration: Heart, Hand, Keep, Float, Valentine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527" y="5471398"/>
            <a:ext cx="1213147" cy="91120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89556" y="1314552"/>
            <a:ext cx="8204548" cy="5068053"/>
          </a:xfrm>
        </p:spPr>
        <p:txBody>
          <a:bodyPr/>
          <a:lstStyle/>
          <a:p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Daily Self-Care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Take time on what helps you feel at your best </a:t>
            </a:r>
            <a:r>
              <a:rPr lang="en-US" sz="2400" b="1" dirty="0">
                <a:solidFill>
                  <a:schemeClr val="tx2"/>
                </a:solidFill>
              </a:rPr>
              <a:t>–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and make those things habits.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Move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–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Stretch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–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Go for a walk </a:t>
            </a:r>
            <a:r>
              <a:rPr lang="en-US" sz="2400" b="1" dirty="0">
                <a:solidFill>
                  <a:schemeClr val="tx2"/>
                </a:solidFill>
              </a:rPr>
              <a:t>–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Go outside and get some sun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Stay Hydrated </a:t>
            </a:r>
            <a:r>
              <a:rPr lang="en-US" sz="2400" b="1" dirty="0">
                <a:solidFill>
                  <a:schemeClr val="tx2"/>
                </a:solidFill>
              </a:rPr>
              <a:t>–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Drink lots of water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Connect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–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Video Chat  with friends and family </a:t>
            </a:r>
            <a:r>
              <a:rPr lang="en-US" sz="2400" b="1" dirty="0">
                <a:solidFill>
                  <a:schemeClr val="tx2"/>
                </a:solidFill>
              </a:rPr>
              <a:t>–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Send letters or cards to others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Breathe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–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Practice deep breathing </a:t>
            </a:r>
            <a:r>
              <a:rPr lang="en-US" sz="2400" b="1" dirty="0">
                <a:solidFill>
                  <a:schemeClr val="tx2"/>
                </a:solidFill>
              </a:rPr>
              <a:t>–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Do a mindful breathing exercise when overwhelmed (mindful.org)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Be Purposeful </a:t>
            </a:r>
            <a:r>
              <a:rPr lang="en-US" sz="2400" b="1" dirty="0">
                <a:solidFill>
                  <a:schemeClr val="tx2"/>
                </a:solidFill>
              </a:rPr>
              <a:t>–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Focus on what matters most </a:t>
            </a:r>
            <a:r>
              <a:rPr lang="en-US" sz="2400" b="1" dirty="0">
                <a:solidFill>
                  <a:schemeClr val="tx2"/>
                </a:solidFill>
              </a:rPr>
              <a:t>–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Set a daily intention</a:t>
            </a:r>
          </a:p>
          <a:p>
            <a:endParaRPr lang="en-US" dirty="0"/>
          </a:p>
        </p:txBody>
      </p:sp>
      <p:sp>
        <p:nvSpPr>
          <p:cNvPr id="4" name="Sun 3"/>
          <p:cNvSpPr/>
          <p:nvPr/>
        </p:nvSpPr>
        <p:spPr>
          <a:xfrm>
            <a:off x="9194104" y="1388965"/>
            <a:ext cx="2630466" cy="2374363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0427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 Diagonal Corner Rectangle 19"/>
          <p:cNvSpPr/>
          <p:nvPr/>
        </p:nvSpPr>
        <p:spPr>
          <a:xfrm>
            <a:off x="7385341" y="2253556"/>
            <a:ext cx="3689737" cy="1715638"/>
          </a:xfrm>
          <a:prstGeom prst="round2DiagRect">
            <a:avLst/>
          </a:prstGeom>
          <a:solidFill>
            <a:srgbClr val="00838B"/>
          </a:solidFill>
          <a:ln>
            <a:solidFill>
              <a:srgbClr val="0083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6387098"/>
            <a:ext cx="12191999" cy="47090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8DFA610-B432-4B5B-BD40-24EFE746C561}" type="datetime1">
              <a:rPr lang="en-US" smtClean="0"/>
              <a:t>11/12/2020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9500" y="881066"/>
            <a:ext cx="10058400" cy="6000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838B"/>
                </a:solidFill>
              </a:rPr>
              <a:t>Session Handouts</a:t>
            </a: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1181100" y="1583408"/>
            <a:ext cx="10058400" cy="3141336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Prevention Strategies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Potential Funding Sources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Technology to Support Remote Work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Training Opportunities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Social Media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Burnout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Self-Care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181100" y="1481141"/>
            <a:ext cx="100584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HD wallpaper: Businessman - Strategy - Prize - Career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0306"/>
            <a:ext cx="1830206" cy="1426792"/>
          </a:xfrm>
          <a:prstGeom prst="rect">
            <a:avLst/>
          </a:prstGeom>
        </p:spPr>
      </p:pic>
      <p:pic>
        <p:nvPicPr>
          <p:cNvPr id="7" name="Picture 6" descr="4 Technology Startup Funding Sources for African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279" y="4960306"/>
            <a:ext cx="1995858" cy="1426792"/>
          </a:xfrm>
          <a:prstGeom prst="rect">
            <a:avLst/>
          </a:prstGeom>
        </p:spPr>
      </p:pic>
      <p:pic>
        <p:nvPicPr>
          <p:cNvPr id="8" name="Picture 7" descr="Article: Remote working: The new workplace reality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135" y="4960306"/>
            <a:ext cx="2040334" cy="1426792"/>
          </a:xfrm>
          <a:prstGeom prst="rect">
            <a:avLst/>
          </a:prstGeom>
        </p:spPr>
      </p:pic>
      <p:pic>
        <p:nvPicPr>
          <p:cNvPr id="13" name="Picture 12" descr="Impact of Stress on Employee Productivity | Researchleap.com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467" y="4960306"/>
            <a:ext cx="1951247" cy="1426792"/>
          </a:xfrm>
          <a:prstGeom prst="rect">
            <a:avLst/>
          </a:prstGeom>
        </p:spPr>
      </p:pic>
      <p:pic>
        <p:nvPicPr>
          <p:cNvPr id="14" name="Picture 13" descr="Online education | Ask a Tech Teacher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712" y="4860099"/>
            <a:ext cx="1983288" cy="1526999"/>
          </a:xfrm>
          <a:prstGeom prst="rect">
            <a:avLst/>
          </a:prstGeom>
        </p:spPr>
      </p:pic>
      <p:pic>
        <p:nvPicPr>
          <p:cNvPr id="15" name="Picture 14" descr="Innovation PNG Transparent Images | PNG All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207" y="4960306"/>
            <a:ext cx="1915074" cy="142679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" y="4827013"/>
            <a:ext cx="12191999" cy="13329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 Diagonal Corner Rectangle 18">
            <a:hlinkClick r:id="" action="ppaction://hlinkshowjump?jump=nextslide" highlightClick="1"/>
          </p:cNvPr>
          <p:cNvSpPr/>
          <p:nvPr/>
        </p:nvSpPr>
        <p:spPr>
          <a:xfrm>
            <a:off x="7574921" y="2167907"/>
            <a:ext cx="3664579" cy="1664197"/>
          </a:xfrm>
          <a:prstGeom prst="round2Diag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Handouts will be posted on the </a:t>
            </a:r>
          </a:p>
          <a:p>
            <a:pPr algn="ctr"/>
            <a:r>
              <a:rPr lang="en-US" sz="2000" b="1" dirty="0"/>
              <a:t>SC Documents Webpage.</a:t>
            </a:r>
          </a:p>
        </p:txBody>
      </p:sp>
    </p:spTree>
    <p:extLst>
      <p:ext uri="{BB962C8B-B14F-4D97-AF65-F5344CB8AC3E}">
        <p14:creationId xmlns:p14="http://schemas.microsoft.com/office/powerpoint/2010/main" val="2013095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25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625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603CFE2-6808-441C-9629-37AD0E146C29}" type="datetime1">
              <a:rPr lang="en-US" smtClean="0"/>
              <a:t>11/12/2020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79500" y="780230"/>
            <a:ext cx="10058400" cy="6087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Self-Care</a:t>
            </a:r>
          </a:p>
          <a:p>
            <a:endParaRPr lang="en-US" sz="3000" b="1" dirty="0">
              <a:solidFill>
                <a:srgbClr val="00838B"/>
              </a:solidFill>
            </a:endParaRPr>
          </a:p>
        </p:txBody>
      </p:sp>
      <p:pic>
        <p:nvPicPr>
          <p:cNvPr id="5" name="Picture 4" descr="Free illustration: Heart, Hand, Keep, Float, Valentine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527" y="5471398"/>
            <a:ext cx="1213147" cy="911207"/>
          </a:xfrm>
          <a:prstGeom prst="rect">
            <a:avLst/>
          </a:prstGeom>
        </p:spPr>
      </p:pic>
      <p:pic>
        <p:nvPicPr>
          <p:cNvPr id="9" name="Content Placeholder 8" descr="https://grievewell.com/wp-content/uploads/2020/06/Self-care_graphic-01-1024x502.jpg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1" y="1388965"/>
            <a:ext cx="9816026" cy="4554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4350235"/>
      </p:ext>
    </p:extLst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603CFE2-6808-441C-9629-37AD0E146C29}" type="datetime1">
              <a:rPr lang="en-US" smtClean="0"/>
              <a:t>11/12/2020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79500" y="780230"/>
            <a:ext cx="10058400" cy="6087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Self-Care</a:t>
            </a:r>
          </a:p>
          <a:p>
            <a:endParaRPr lang="en-US" sz="3000" b="1" dirty="0">
              <a:solidFill>
                <a:srgbClr val="00838B"/>
              </a:solidFill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1079500" y="1641054"/>
            <a:ext cx="7131311" cy="4566646"/>
          </a:xfrm>
        </p:spPr>
        <p:txBody>
          <a:bodyPr/>
          <a:lstStyle/>
          <a:p>
            <a:r>
              <a:rPr lang="en-US" sz="32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Grounding Yourself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 the following: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Things I can </a:t>
            </a: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 now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Things I can </a:t>
            </a:r>
            <a:r>
              <a:rPr 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Feel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 Now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Things I can </a:t>
            </a:r>
            <a:r>
              <a:rPr 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Hear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 Now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Things I can </a:t>
            </a:r>
            <a:r>
              <a:rPr 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Smell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 now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</a:t>
            </a:r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Thing about </a:t>
            </a:r>
            <a:r>
              <a:rPr 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Yourself</a:t>
            </a:r>
          </a:p>
        </p:txBody>
      </p:sp>
      <p:pic>
        <p:nvPicPr>
          <p:cNvPr id="5" name="Picture 4" descr="Free illustration: Heart, Hand, Keep, Float, Valentine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527" y="5471398"/>
            <a:ext cx="1213147" cy="911207"/>
          </a:xfrm>
          <a:prstGeom prst="rect">
            <a:avLst/>
          </a:prstGeom>
        </p:spPr>
      </p:pic>
      <p:pic>
        <p:nvPicPr>
          <p:cNvPr id="6" name="Picture 5" descr="Feeling the City: Getting at the Historical Sights and ...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531" y="2632466"/>
            <a:ext cx="4008746" cy="256441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325911773"/>
      </p:ext>
    </p:extLst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984202" y="2046037"/>
            <a:ext cx="6575303" cy="3880964"/>
          </a:xfrm>
          <a:prstGeom prst="round2Diag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603CFE2-6808-441C-9629-37AD0E146C29}" type="datetime1">
              <a:rPr lang="en-US" smtClean="0"/>
              <a:t>11/12/2020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79500" y="780230"/>
            <a:ext cx="10058400" cy="6087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Self-Care</a:t>
            </a:r>
          </a:p>
          <a:p>
            <a:endParaRPr lang="en-US" sz="3000" b="1" dirty="0">
              <a:solidFill>
                <a:srgbClr val="00838B"/>
              </a:solidFill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1079500" y="1226635"/>
            <a:ext cx="6480005" cy="5233154"/>
          </a:xfrm>
        </p:spPr>
        <p:txBody>
          <a:bodyPr/>
          <a:lstStyle/>
          <a:p>
            <a:pPr algn="just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Consider Making a Self-Care List</a:t>
            </a: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pPr algn="just"/>
            <a:endParaRPr lang="en-US" sz="1500" dirty="0">
              <a:solidFill>
                <a:schemeClr val="tx1"/>
              </a:solidFill>
            </a:endParaRPr>
          </a:p>
          <a:p>
            <a:pPr algn="just"/>
            <a:r>
              <a:rPr lang="en-US" sz="3300" b="1" dirty="0">
                <a:solidFill>
                  <a:schemeClr val="bg1">
                    <a:lumMod val="95000"/>
                  </a:schemeClr>
                </a:solidFill>
              </a:rPr>
              <a:t>What is a Self-Care List?</a:t>
            </a:r>
          </a:p>
          <a:p>
            <a:pPr algn="just"/>
            <a:endParaRPr lang="en-US" sz="1500" dirty="0">
              <a:solidFill>
                <a:schemeClr val="tx1"/>
              </a:solidFill>
            </a:endParaRPr>
          </a:p>
          <a:p>
            <a:pPr algn="just"/>
            <a:r>
              <a:rPr lang="en-US" sz="3300" b="1" dirty="0">
                <a:solidFill>
                  <a:schemeClr val="accent2"/>
                </a:solidFill>
              </a:rPr>
              <a:t>A list of activities that can help you cope with stress on a regular basis and enhance your well-being.</a:t>
            </a:r>
          </a:p>
          <a:p>
            <a:pPr algn="just"/>
            <a:endParaRPr lang="en-US" sz="1300" b="1" dirty="0">
              <a:solidFill>
                <a:schemeClr val="accent5"/>
              </a:solidFill>
            </a:endParaRPr>
          </a:p>
          <a:p>
            <a:pPr algn="just"/>
            <a:r>
              <a:rPr lang="en-US" sz="13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Source: https://www.youtube.com/watch?v=3r2c2ExZoUM</a:t>
            </a:r>
          </a:p>
        </p:txBody>
      </p:sp>
      <p:pic>
        <p:nvPicPr>
          <p:cNvPr id="2" name="Picture 1" descr="List Icon Symbol - Free vector graphic on Pixabay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33" b="98333" l="3056" r="94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188" y="2046037"/>
            <a:ext cx="1847317" cy="1739135"/>
          </a:xfrm>
          <a:prstGeom prst="rect">
            <a:avLst/>
          </a:prstGeom>
        </p:spPr>
      </p:pic>
      <p:pic>
        <p:nvPicPr>
          <p:cNvPr id="5" name="Picture 4" descr="Free illustration: Heart, Hand, Keep, Float, Valentine ...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527" y="5471398"/>
            <a:ext cx="1213147" cy="911207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7654803" y="2046037"/>
            <a:ext cx="4453871" cy="3880964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2"/>
              </a:solidFill>
            </a:endParaRPr>
          </a:p>
          <a:p>
            <a:pPr algn="just"/>
            <a:r>
              <a:rPr lang="en-US" sz="2200" b="1" dirty="0">
                <a:solidFill>
                  <a:schemeClr val="accent2"/>
                </a:solidFill>
              </a:rPr>
              <a:t>Why Use a Self-Care List?</a:t>
            </a:r>
          </a:p>
          <a:p>
            <a:pPr algn="just"/>
            <a:r>
              <a:rPr lang="en-US" b="1" dirty="0"/>
              <a:t>To cope with or avoid feeling: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/>
              <a:t>Down/in a funk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/>
              <a:t>Exhausted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/>
              <a:t>Frustrated, or…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/>
              <a:t>When you need a time out!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734415"/>
      </p:ext>
    </p:extLst>
  </p:cSld>
  <p:clrMapOvr>
    <a:masterClrMapping/>
  </p:clrMapOvr>
  <p:transition spd="slow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603CFE2-6808-441C-9629-37AD0E146C29}" type="datetime1">
              <a:rPr lang="en-US" smtClean="0"/>
              <a:t>11/12/2020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79500" y="780230"/>
            <a:ext cx="10058400" cy="6087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Self-Care</a:t>
            </a:r>
          </a:p>
          <a:p>
            <a:endParaRPr lang="en-US" sz="3000" b="1" dirty="0">
              <a:solidFill>
                <a:srgbClr val="00838B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3254" y="2049017"/>
            <a:ext cx="6041006" cy="42319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 b="1" dirty="0"/>
          </a:p>
          <a:p>
            <a:r>
              <a:rPr lang="en-US" sz="3500" b="1" dirty="0">
                <a:solidFill>
                  <a:schemeClr val="tx2">
                    <a:lumMod val="75000"/>
                  </a:schemeClr>
                </a:solidFill>
              </a:rPr>
              <a:t> -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</a:rPr>
              <a:t>Take 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</a:rPr>
              <a:t>five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endParaRPr lang="en-US" sz="15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000" b="1" dirty="0">
                <a:solidFill>
                  <a:schemeClr val="tx2">
                    <a:lumMod val="75000"/>
                  </a:schemeClr>
                </a:solidFill>
              </a:rPr>
              <a:t> -Take </a:t>
            </a:r>
            <a:r>
              <a:rPr lang="en-US" sz="3000" b="1" dirty="0">
                <a:solidFill>
                  <a:schemeClr val="accent4"/>
                </a:solidFill>
              </a:rPr>
              <a:t>scheduled breaks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endParaRPr lang="en-US" sz="15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000" b="1" dirty="0">
                <a:solidFill>
                  <a:schemeClr val="tx2">
                    <a:lumMod val="75000"/>
                  </a:schemeClr>
                </a:solidFill>
              </a:rPr>
              <a:t> -Take </a:t>
            </a:r>
            <a:r>
              <a:rPr lang="en-US" sz="3000" b="1" dirty="0">
                <a:solidFill>
                  <a:schemeClr val="accent6"/>
                </a:solidFill>
              </a:rPr>
              <a:t>time to turn it “off”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endParaRPr lang="en-US" sz="15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000" b="1" dirty="0">
                <a:solidFill>
                  <a:schemeClr val="tx2">
                    <a:lumMod val="75000"/>
                  </a:schemeClr>
                </a:solidFill>
              </a:rPr>
              <a:t> -Take it </a:t>
            </a:r>
            <a:r>
              <a:rPr lang="en-US" sz="3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easy on yourself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endParaRPr lang="en-US" sz="15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000" b="1" dirty="0">
                <a:solidFill>
                  <a:schemeClr val="tx2">
                    <a:lumMod val="75000"/>
                  </a:schemeClr>
                </a:solidFill>
              </a:rPr>
              <a:t> -Take time to be your whole self.</a:t>
            </a:r>
          </a:p>
          <a:p>
            <a:endParaRPr lang="en-US" sz="15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000" b="1" dirty="0">
                <a:solidFill>
                  <a:schemeClr val="tx2">
                    <a:lumMod val="75000"/>
                  </a:schemeClr>
                </a:solidFill>
              </a:rPr>
              <a:t> -Take 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</a:rPr>
              <a:t>down-time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</a:rPr>
              <a:t> and </a:t>
            </a:r>
            <a:r>
              <a:rPr lang="en-US" sz="3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fun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000" b="1" i="1" dirty="0">
                <a:solidFill>
                  <a:schemeClr val="tx2">
                    <a:lumMod val="75000"/>
                  </a:schemeClr>
                </a:solidFill>
              </a:rPr>
              <a:t>seriously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</a:rPr>
              <a:t>!</a:t>
            </a:r>
            <a:endParaRPr lang="en-US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 descr="File:Emoji u1f554.svg - Wiktionary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85" y="1464241"/>
            <a:ext cx="4773509" cy="4702383"/>
          </a:xfrm>
          <a:prstGeom prst="rect">
            <a:avLst/>
          </a:prstGeom>
        </p:spPr>
      </p:pic>
      <p:pic>
        <p:nvPicPr>
          <p:cNvPr id="5" name="Picture 4" descr="Free illustration: Heart, Hand, Keep, Float, Valentine ...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527" y="5471398"/>
            <a:ext cx="1213147" cy="911207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5103254" y="976031"/>
            <a:ext cx="7005419" cy="1371600"/>
          </a:xfrm>
          <a:prstGeom prst="rightArrow">
            <a:avLst/>
          </a:prstGeom>
          <a:ln w="28575" cmpd="sng">
            <a:noFill/>
            <a:prstDash val="lgDash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   </a:t>
            </a:r>
            <a:r>
              <a:rPr lang="en-US" sz="3150" b="1" i="1" dirty="0">
                <a:solidFill>
                  <a:schemeClr val="bg1">
                    <a:lumMod val="95000"/>
                  </a:schemeClr>
                </a:solidFill>
              </a:rPr>
              <a:t>You are worth it. Be kind to yourself!</a:t>
            </a:r>
          </a:p>
        </p:txBody>
      </p:sp>
      <p:sp>
        <p:nvSpPr>
          <p:cNvPr id="11" name="Heart 10"/>
          <p:cNvSpPr/>
          <p:nvPr/>
        </p:nvSpPr>
        <p:spPr>
          <a:xfrm>
            <a:off x="4393580" y="1099786"/>
            <a:ext cx="1059367" cy="1063551"/>
          </a:xfrm>
          <a:prstGeom prst="hear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090409"/>
      </p:ext>
    </p:extLst>
  </p:cSld>
  <p:clrMapOvr>
    <a:masterClrMapping/>
  </p:clrMapOvr>
  <p:transition spd="slow"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6172787-7709-4214-BE80-7459F9248E43}" type="datetime1">
              <a:rPr lang="en-US" smtClean="0"/>
              <a:t>11/12/2020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66800" y="3078163"/>
            <a:ext cx="10058400" cy="15494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00838B"/>
                </a:solidFill>
              </a:rPr>
              <a:t>Questions?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66800" y="3077948"/>
            <a:ext cx="10058400" cy="215"/>
          </a:xfrm>
          <a:prstGeom prst="line">
            <a:avLst/>
          </a:prstGeom>
          <a:ln w="12700">
            <a:solidFill>
              <a:srgbClr val="0083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66800" y="4627856"/>
            <a:ext cx="10058400" cy="0"/>
          </a:xfrm>
          <a:prstGeom prst="line">
            <a:avLst/>
          </a:prstGeom>
          <a:ln w="12700">
            <a:solidFill>
              <a:srgbClr val="0083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906" y="986440"/>
            <a:ext cx="4938188" cy="163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764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B3B79E1-1131-491C-9D79-4BFBEB2AEB21}" type="datetime1">
              <a:rPr lang="en-US" smtClean="0"/>
              <a:t>11/12/2020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249369" y="1352981"/>
            <a:ext cx="7693262" cy="2222899"/>
            <a:chOff x="244245" y="2753517"/>
            <a:chExt cx="7693262" cy="2222899"/>
          </a:xfrm>
        </p:grpSpPr>
        <p:pic>
          <p:nvPicPr>
            <p:cNvPr id="5" name="Picture 4" descr="Screen Shot 2018-09-13 at 5.09.40 P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194" t="-3060" r="-2442" b="-1901"/>
            <a:stretch/>
          </p:blipFill>
          <p:spPr>
            <a:xfrm>
              <a:off x="244245" y="2753517"/>
              <a:ext cx="2268637" cy="222289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12882" y="2969234"/>
              <a:ext cx="5424625" cy="1791467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2209800" y="4271058"/>
            <a:ext cx="7772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838B"/>
                </a:solidFill>
              </a:rPr>
              <a:t>1801 Main Street, 4th Floor • Columbia, South Carolina  29201</a:t>
            </a:r>
          </a:p>
          <a:p>
            <a:pPr algn="ctr"/>
            <a:r>
              <a:rPr lang="en-US" sz="2200" b="1" dirty="0">
                <a:solidFill>
                  <a:srgbClr val="00838B"/>
                </a:solidFill>
              </a:rPr>
              <a:t>telephone: 803-896-5555 • fax: 803-896-5558</a:t>
            </a:r>
          </a:p>
          <a:p>
            <a:pPr algn="ctr"/>
            <a:r>
              <a:rPr lang="en-US" sz="2200" b="1" dirty="0">
                <a:solidFill>
                  <a:srgbClr val="00838B"/>
                </a:solidFill>
              </a:rPr>
              <a:t>www.daodas.sc.gov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324100" y="4271058"/>
            <a:ext cx="75438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324100" y="5379054"/>
            <a:ext cx="75438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06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3837C0E-FAF0-423A-BF80-C15C7E997B9F}" type="datetime1">
              <a:rPr lang="en-US" smtClean="0"/>
              <a:t>11/12/2020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9500" y="881066"/>
            <a:ext cx="10058400" cy="6000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838B"/>
                </a:solidFill>
              </a:rPr>
              <a:t>The State of Prevention Needs, Gaps, and Resources</a:t>
            </a: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5570162" y="1652591"/>
            <a:ext cx="5669338" cy="4459287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181100" y="1481141"/>
            <a:ext cx="100584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First rules of data analysis – Cassandra Joh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99" y="2081216"/>
            <a:ext cx="3900451" cy="41088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81550" y="2081215"/>
            <a:ext cx="6157950" cy="410881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endParaRPr lang="en-US" sz="45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355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4500" b="1" dirty="0">
                <a:solidFill>
                  <a:schemeClr val="bg1"/>
                </a:solidFill>
              </a:rPr>
              <a:t>Overview of </a:t>
            </a:r>
          </a:p>
          <a:p>
            <a:pPr algn="ctr"/>
            <a:r>
              <a:rPr lang="en-US" sz="4500" b="1" dirty="0">
                <a:solidFill>
                  <a:schemeClr val="bg1"/>
                </a:solidFill>
              </a:rPr>
              <a:t>Block Grant Data Trends</a:t>
            </a:r>
          </a:p>
          <a:p>
            <a:endParaRPr lang="en-US" sz="45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45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073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603CFE2-6808-441C-9629-37AD0E146C29}" type="datetime1">
              <a:rPr lang="en-US" smtClean="0"/>
              <a:t>11/12/2020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79500" y="780230"/>
            <a:ext cx="10058400" cy="6087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Overview of Block Grant Data Trends</a:t>
            </a:r>
            <a:endParaRPr lang="en-US" sz="3000" b="1" dirty="0">
              <a:solidFill>
                <a:srgbClr val="00838B"/>
              </a:solidFill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640080" y="1388965"/>
            <a:ext cx="10497820" cy="4818735"/>
          </a:xfrm>
        </p:spPr>
        <p:txBody>
          <a:bodyPr/>
          <a:lstStyle/>
          <a:p>
            <a:r>
              <a:rPr lang="en-US" sz="2800" b="1" dirty="0"/>
              <a:t>Goal:</a:t>
            </a:r>
            <a:r>
              <a:rPr lang="en-US" sz="2800" dirty="0"/>
              <a:t> To reduce underage alcohol use in South Carolina.</a:t>
            </a:r>
          </a:p>
          <a:p>
            <a:r>
              <a:rPr lang="en-US" sz="2800" b="1" dirty="0"/>
              <a:t>Objectives:</a:t>
            </a:r>
            <a:endParaRPr lang="en-US" sz="2800" dirty="0"/>
          </a:p>
          <a:p>
            <a:r>
              <a:rPr lang="en-US" sz="2800" dirty="0"/>
              <a:t>Decrease past month alcohol use (30-day use) among South Carolina high school students to 25% or less (measured by the YRBS-odd years) </a:t>
            </a:r>
          </a:p>
          <a:p>
            <a:r>
              <a:rPr lang="en-US" sz="2800" dirty="0"/>
              <a:t>Decrease past month alcohol use (30-day use) among South Carolina high school students to 16% or less (measured by the SC Communities that Care (CTC) Survey-even years)</a:t>
            </a:r>
          </a:p>
          <a:p>
            <a:r>
              <a:rPr lang="en-US" sz="2800" dirty="0"/>
              <a:t>Decrease retail access to alcohol (underage alcohol buy rate) for the state of South Carolina to 10% or less (measured by AET statewide data)</a:t>
            </a:r>
          </a:p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FY 21-22 Application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First rules of data analysis – Cassandra Joh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675" y="5425607"/>
            <a:ext cx="1240078" cy="90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52446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603CFE2-6808-441C-9629-37AD0E146C29}" type="datetime1">
              <a:rPr lang="en-US" smtClean="0"/>
              <a:t>11/12/2020</a:t>
            </a:fld>
            <a:endParaRPr lang="en-US" dirty="0"/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9EF7C34C-49C9-41BE-A538-C3E616C745BA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76038716"/>
              </p:ext>
            </p:extLst>
          </p:nvPr>
        </p:nvGraphicFramePr>
        <p:xfrm>
          <a:off x="973917" y="2934119"/>
          <a:ext cx="9617044" cy="23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928">
                  <a:extLst>
                    <a:ext uri="{9D8B030D-6E8A-4147-A177-3AD203B41FA5}">
                      <a16:colId xmlns:a16="http://schemas.microsoft.com/office/drawing/2014/main" val="4039370666"/>
                    </a:ext>
                  </a:extLst>
                </a:gridCol>
                <a:gridCol w="992822">
                  <a:extLst>
                    <a:ext uri="{9D8B030D-6E8A-4147-A177-3AD203B41FA5}">
                      <a16:colId xmlns:a16="http://schemas.microsoft.com/office/drawing/2014/main" val="1463944206"/>
                    </a:ext>
                  </a:extLst>
                </a:gridCol>
                <a:gridCol w="874277">
                  <a:extLst>
                    <a:ext uri="{9D8B030D-6E8A-4147-A177-3AD203B41FA5}">
                      <a16:colId xmlns:a16="http://schemas.microsoft.com/office/drawing/2014/main" val="3925112735"/>
                    </a:ext>
                  </a:extLst>
                </a:gridCol>
                <a:gridCol w="874277">
                  <a:extLst>
                    <a:ext uri="{9D8B030D-6E8A-4147-A177-3AD203B41FA5}">
                      <a16:colId xmlns:a16="http://schemas.microsoft.com/office/drawing/2014/main" val="334956517"/>
                    </a:ext>
                  </a:extLst>
                </a:gridCol>
                <a:gridCol w="874277">
                  <a:extLst>
                    <a:ext uri="{9D8B030D-6E8A-4147-A177-3AD203B41FA5}">
                      <a16:colId xmlns:a16="http://schemas.microsoft.com/office/drawing/2014/main" val="4200288949"/>
                    </a:ext>
                  </a:extLst>
                </a:gridCol>
                <a:gridCol w="948368">
                  <a:extLst>
                    <a:ext uri="{9D8B030D-6E8A-4147-A177-3AD203B41FA5}">
                      <a16:colId xmlns:a16="http://schemas.microsoft.com/office/drawing/2014/main" val="3326611848"/>
                    </a:ext>
                  </a:extLst>
                </a:gridCol>
                <a:gridCol w="818999">
                  <a:extLst>
                    <a:ext uri="{9D8B030D-6E8A-4147-A177-3AD203B41FA5}">
                      <a16:colId xmlns:a16="http://schemas.microsoft.com/office/drawing/2014/main" val="3381926643"/>
                    </a:ext>
                  </a:extLst>
                </a:gridCol>
                <a:gridCol w="1048101">
                  <a:extLst>
                    <a:ext uri="{9D8B030D-6E8A-4147-A177-3AD203B41FA5}">
                      <a16:colId xmlns:a16="http://schemas.microsoft.com/office/drawing/2014/main" val="1166395111"/>
                    </a:ext>
                  </a:extLst>
                </a:gridCol>
                <a:gridCol w="1100995">
                  <a:extLst>
                    <a:ext uri="{9D8B030D-6E8A-4147-A177-3AD203B41FA5}">
                      <a16:colId xmlns:a16="http://schemas.microsoft.com/office/drawing/2014/main" val="4044576635"/>
                    </a:ext>
                  </a:extLst>
                </a:gridCol>
              </a:tblGrid>
              <a:tr h="773640"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71559"/>
                  </a:ext>
                </a:extLst>
              </a:tr>
              <a:tr h="773640">
                <a:tc>
                  <a:txBody>
                    <a:bodyPr/>
                    <a:lstStyle/>
                    <a:p>
                      <a:r>
                        <a:rPr lang="en-US" b="1" dirty="0"/>
                        <a:t>United States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43.3%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44.7%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41.8%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38.7%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34.9%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32.8%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29.8%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29.2%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7003507"/>
                  </a:ext>
                </a:extLst>
              </a:tr>
              <a:tr h="773640">
                <a:tc>
                  <a:txBody>
                    <a:bodyPr/>
                    <a:lstStyle/>
                    <a:p>
                      <a:r>
                        <a:rPr lang="en-US" b="1" dirty="0"/>
                        <a:t>South Carolina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43.2%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36.8%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35.2%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7030A0"/>
                          </a:solidFill>
                        </a:rPr>
                        <a:t>39.7%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28.9%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24.6%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4"/>
                          </a:solidFill>
                        </a:rPr>
                        <a:t>25.4%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4"/>
                          </a:solidFill>
                        </a:rPr>
                        <a:t>23.1%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135196"/>
                  </a:ext>
                </a:extLst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1079500" y="780230"/>
            <a:ext cx="10058400" cy="6087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Overview of Block Grant Data Trends</a:t>
            </a:r>
            <a:endParaRPr lang="en-US" sz="3000" b="1" dirty="0">
              <a:solidFill>
                <a:srgbClr val="00838B"/>
              </a:solidFill>
            </a:endParaRPr>
          </a:p>
        </p:txBody>
      </p:sp>
      <p:pic>
        <p:nvPicPr>
          <p:cNvPr id="5" name="Picture 4" descr="First rules of data analysis – Cassandra Joh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675" y="5425607"/>
            <a:ext cx="1240078" cy="90813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B36F75E-749C-4EE1-B16D-C20E7D13746D}"/>
              </a:ext>
            </a:extLst>
          </p:cNvPr>
          <p:cNvSpPr/>
          <p:nvPr/>
        </p:nvSpPr>
        <p:spPr>
          <a:xfrm>
            <a:off x="741228" y="1388965"/>
            <a:ext cx="1047685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Decrease past month alcohol use (30-day use) among South Carolina high school students to </a:t>
            </a:r>
            <a:r>
              <a:rPr lang="en-US" sz="2400" b="1" dirty="0">
                <a:solidFill>
                  <a:srgbClr val="FF3399"/>
                </a:solidFill>
              </a:rPr>
              <a:t>25% or less </a:t>
            </a:r>
            <a:r>
              <a:rPr lang="en-US" sz="2400" b="1" dirty="0"/>
              <a:t>(measured by the </a:t>
            </a:r>
            <a:r>
              <a:rPr lang="en-US" sz="2400" b="1" dirty="0">
                <a:solidFill>
                  <a:srgbClr val="FF3399"/>
                </a:solidFill>
              </a:rPr>
              <a:t>Youth Risk Behavior Survey</a:t>
            </a:r>
            <a:r>
              <a:rPr lang="en-US" sz="2400" b="1" dirty="0"/>
              <a:t>-odd years)</a:t>
            </a:r>
          </a:p>
          <a:p>
            <a:endParaRPr lang="en-US" sz="10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2400" b="1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2D3270F-F8AC-4240-A8DD-69E289BB5F40}"/>
              </a:ext>
            </a:extLst>
          </p:cNvPr>
          <p:cNvSpPr/>
          <p:nvPr/>
        </p:nvSpPr>
        <p:spPr>
          <a:xfrm>
            <a:off x="640080" y="5964412"/>
            <a:ext cx="2143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FY 21-22 Application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7298028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8484A20E-F749-4C4F-A633-BB5A586B37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0206995"/>
              </p:ext>
            </p:extLst>
          </p:nvPr>
        </p:nvGraphicFramePr>
        <p:xfrm>
          <a:off x="1079499" y="3661868"/>
          <a:ext cx="10218768" cy="1704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9824">
                  <a:extLst>
                    <a:ext uri="{9D8B030D-6E8A-4147-A177-3AD203B41FA5}">
                      <a16:colId xmlns:a16="http://schemas.microsoft.com/office/drawing/2014/main" val="3877611570"/>
                    </a:ext>
                  </a:extLst>
                </a:gridCol>
                <a:gridCol w="1459824">
                  <a:extLst>
                    <a:ext uri="{9D8B030D-6E8A-4147-A177-3AD203B41FA5}">
                      <a16:colId xmlns:a16="http://schemas.microsoft.com/office/drawing/2014/main" val="3337949636"/>
                    </a:ext>
                  </a:extLst>
                </a:gridCol>
                <a:gridCol w="1459824">
                  <a:extLst>
                    <a:ext uri="{9D8B030D-6E8A-4147-A177-3AD203B41FA5}">
                      <a16:colId xmlns:a16="http://schemas.microsoft.com/office/drawing/2014/main" val="460656774"/>
                    </a:ext>
                  </a:extLst>
                </a:gridCol>
                <a:gridCol w="1459824">
                  <a:extLst>
                    <a:ext uri="{9D8B030D-6E8A-4147-A177-3AD203B41FA5}">
                      <a16:colId xmlns:a16="http://schemas.microsoft.com/office/drawing/2014/main" val="485758299"/>
                    </a:ext>
                  </a:extLst>
                </a:gridCol>
                <a:gridCol w="1459824">
                  <a:extLst>
                    <a:ext uri="{9D8B030D-6E8A-4147-A177-3AD203B41FA5}">
                      <a16:colId xmlns:a16="http://schemas.microsoft.com/office/drawing/2014/main" val="4283640420"/>
                    </a:ext>
                  </a:extLst>
                </a:gridCol>
                <a:gridCol w="1459824">
                  <a:extLst>
                    <a:ext uri="{9D8B030D-6E8A-4147-A177-3AD203B41FA5}">
                      <a16:colId xmlns:a16="http://schemas.microsoft.com/office/drawing/2014/main" val="100794578"/>
                    </a:ext>
                  </a:extLst>
                </a:gridCol>
                <a:gridCol w="1459824">
                  <a:extLst>
                    <a:ext uri="{9D8B030D-6E8A-4147-A177-3AD203B41FA5}">
                      <a16:colId xmlns:a16="http://schemas.microsoft.com/office/drawing/2014/main" val="266529087"/>
                    </a:ext>
                  </a:extLst>
                </a:gridCol>
              </a:tblGrid>
              <a:tr h="819899"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586530"/>
                  </a:ext>
                </a:extLst>
              </a:tr>
              <a:tr h="884915">
                <a:tc>
                  <a:txBody>
                    <a:bodyPr/>
                    <a:lstStyle/>
                    <a:p>
                      <a:r>
                        <a:rPr lang="en-US" b="1" dirty="0"/>
                        <a:t>Statewide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35.3%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37.9%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30.1%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20.4%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4"/>
                          </a:solidFill>
                        </a:rPr>
                        <a:t>16.0%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4"/>
                          </a:solidFill>
                        </a:rPr>
                        <a:t>10.4%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0661188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603CFE2-6808-441C-9629-37AD0E146C29}" type="datetime1">
              <a:rPr lang="en-US" smtClean="0"/>
              <a:t>11/12/2020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79500" y="780230"/>
            <a:ext cx="10058400" cy="6087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Overview of Block Grant Data Trends</a:t>
            </a:r>
            <a:endParaRPr lang="en-US" sz="3000" b="1" dirty="0">
              <a:solidFill>
                <a:srgbClr val="00838B"/>
              </a:solidFill>
            </a:endParaRPr>
          </a:p>
        </p:txBody>
      </p:sp>
      <p:pic>
        <p:nvPicPr>
          <p:cNvPr id="5" name="Picture 4" descr="First rules of data analysis – Cassandra Joh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675" y="5425607"/>
            <a:ext cx="1240078" cy="90813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A4D0A67-C84A-46A3-BE55-12275C751025}"/>
              </a:ext>
            </a:extLst>
          </p:cNvPr>
          <p:cNvSpPr/>
          <p:nvPr/>
        </p:nvSpPr>
        <p:spPr>
          <a:xfrm>
            <a:off x="1079499" y="1565329"/>
            <a:ext cx="10058399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Decrease past month alcohol use (30-day use) among South Carolina high school students to </a:t>
            </a:r>
            <a:r>
              <a:rPr lang="en-US" sz="2400" b="1" dirty="0">
                <a:solidFill>
                  <a:srgbClr val="FF3399"/>
                </a:solidFill>
              </a:rPr>
              <a:t>16% or less </a:t>
            </a:r>
            <a:r>
              <a:rPr lang="en-US" sz="2400" b="1" dirty="0"/>
              <a:t>(measured by the </a:t>
            </a:r>
            <a:r>
              <a:rPr lang="en-US" sz="2400" b="1" dirty="0">
                <a:solidFill>
                  <a:srgbClr val="FF3399"/>
                </a:solidFill>
              </a:rPr>
              <a:t>SC Communities that Care (CTC) Survey</a:t>
            </a:r>
            <a:r>
              <a:rPr lang="en-US" sz="2400" b="1" dirty="0"/>
              <a:t>-even years)</a:t>
            </a:r>
          </a:p>
          <a:p>
            <a:endParaRPr lang="en-US" sz="1000" dirty="0"/>
          </a:p>
          <a:p>
            <a:endParaRPr lang="en-US" sz="24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41C9FF-A97D-479A-B21B-A2F769E6F0A0}"/>
              </a:ext>
            </a:extLst>
          </p:cNvPr>
          <p:cNvSpPr/>
          <p:nvPr/>
        </p:nvSpPr>
        <p:spPr>
          <a:xfrm>
            <a:off x="1079499" y="5931113"/>
            <a:ext cx="2143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FY 21-22 Application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0708791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603CFE2-6808-441C-9629-37AD0E146C29}" type="datetime1">
              <a:rPr lang="en-US" smtClean="0"/>
              <a:t>11/12/2020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79500" y="780230"/>
            <a:ext cx="10058400" cy="6087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Overview of Block Grant Data Trends</a:t>
            </a:r>
            <a:endParaRPr lang="en-US" sz="3000" b="1" dirty="0">
              <a:solidFill>
                <a:srgbClr val="00838B"/>
              </a:solidFill>
            </a:endParaRP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032E2A85-637E-4FA2-8D69-9417885290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0204391"/>
              </p:ext>
            </p:extLst>
          </p:nvPr>
        </p:nvGraphicFramePr>
        <p:xfrm>
          <a:off x="404935" y="2922899"/>
          <a:ext cx="10862333" cy="2546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652">
                  <a:extLst>
                    <a:ext uri="{9D8B030D-6E8A-4147-A177-3AD203B41FA5}">
                      <a16:colId xmlns:a16="http://schemas.microsoft.com/office/drawing/2014/main" val="3802199026"/>
                    </a:ext>
                  </a:extLst>
                </a:gridCol>
                <a:gridCol w="841676">
                  <a:extLst>
                    <a:ext uri="{9D8B030D-6E8A-4147-A177-3AD203B41FA5}">
                      <a16:colId xmlns:a16="http://schemas.microsoft.com/office/drawing/2014/main" val="379313104"/>
                    </a:ext>
                  </a:extLst>
                </a:gridCol>
                <a:gridCol w="836909">
                  <a:extLst>
                    <a:ext uri="{9D8B030D-6E8A-4147-A177-3AD203B41FA5}">
                      <a16:colId xmlns:a16="http://schemas.microsoft.com/office/drawing/2014/main" val="2725973688"/>
                    </a:ext>
                  </a:extLst>
                </a:gridCol>
                <a:gridCol w="790413">
                  <a:extLst>
                    <a:ext uri="{9D8B030D-6E8A-4147-A177-3AD203B41FA5}">
                      <a16:colId xmlns:a16="http://schemas.microsoft.com/office/drawing/2014/main" val="3646870141"/>
                    </a:ext>
                  </a:extLst>
                </a:gridCol>
                <a:gridCol w="774916">
                  <a:extLst>
                    <a:ext uri="{9D8B030D-6E8A-4147-A177-3AD203B41FA5}">
                      <a16:colId xmlns:a16="http://schemas.microsoft.com/office/drawing/2014/main" val="2030238422"/>
                    </a:ext>
                  </a:extLst>
                </a:gridCol>
                <a:gridCol w="821410">
                  <a:extLst>
                    <a:ext uri="{9D8B030D-6E8A-4147-A177-3AD203B41FA5}">
                      <a16:colId xmlns:a16="http://schemas.microsoft.com/office/drawing/2014/main" val="2005773744"/>
                    </a:ext>
                  </a:extLst>
                </a:gridCol>
                <a:gridCol w="883403">
                  <a:extLst>
                    <a:ext uri="{9D8B030D-6E8A-4147-A177-3AD203B41FA5}">
                      <a16:colId xmlns:a16="http://schemas.microsoft.com/office/drawing/2014/main" val="1356867553"/>
                    </a:ext>
                  </a:extLst>
                </a:gridCol>
                <a:gridCol w="774915">
                  <a:extLst>
                    <a:ext uri="{9D8B030D-6E8A-4147-A177-3AD203B41FA5}">
                      <a16:colId xmlns:a16="http://schemas.microsoft.com/office/drawing/2014/main" val="2518955566"/>
                    </a:ext>
                  </a:extLst>
                </a:gridCol>
                <a:gridCol w="805912">
                  <a:extLst>
                    <a:ext uri="{9D8B030D-6E8A-4147-A177-3AD203B41FA5}">
                      <a16:colId xmlns:a16="http://schemas.microsoft.com/office/drawing/2014/main" val="2116759938"/>
                    </a:ext>
                  </a:extLst>
                </a:gridCol>
                <a:gridCol w="852407">
                  <a:extLst>
                    <a:ext uri="{9D8B030D-6E8A-4147-A177-3AD203B41FA5}">
                      <a16:colId xmlns:a16="http://schemas.microsoft.com/office/drawing/2014/main" val="2441630424"/>
                    </a:ext>
                  </a:extLst>
                </a:gridCol>
                <a:gridCol w="790414">
                  <a:extLst>
                    <a:ext uri="{9D8B030D-6E8A-4147-A177-3AD203B41FA5}">
                      <a16:colId xmlns:a16="http://schemas.microsoft.com/office/drawing/2014/main" val="3421519683"/>
                    </a:ext>
                  </a:extLst>
                </a:gridCol>
                <a:gridCol w="650929">
                  <a:extLst>
                    <a:ext uri="{9D8B030D-6E8A-4147-A177-3AD203B41FA5}">
                      <a16:colId xmlns:a16="http://schemas.microsoft.com/office/drawing/2014/main" val="1001566563"/>
                    </a:ext>
                  </a:extLst>
                </a:gridCol>
                <a:gridCol w="659066">
                  <a:extLst>
                    <a:ext uri="{9D8B030D-6E8A-4147-A177-3AD203B41FA5}">
                      <a16:colId xmlns:a16="http://schemas.microsoft.com/office/drawing/2014/main" val="749511978"/>
                    </a:ext>
                  </a:extLst>
                </a:gridCol>
                <a:gridCol w="656311">
                  <a:extLst>
                    <a:ext uri="{9D8B030D-6E8A-4147-A177-3AD203B41FA5}">
                      <a16:colId xmlns:a16="http://schemas.microsoft.com/office/drawing/2014/main" val="2809298355"/>
                    </a:ext>
                  </a:extLst>
                </a:gridCol>
              </a:tblGrid>
              <a:tr h="1273068"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898404"/>
                  </a:ext>
                </a:extLst>
              </a:tr>
              <a:tr h="1273068">
                <a:tc>
                  <a:txBody>
                    <a:bodyPr/>
                    <a:lstStyle/>
                    <a:p>
                      <a:r>
                        <a:rPr lang="en-US" b="1" dirty="0"/>
                        <a:t>State Buy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20.3%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19.4%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18.2%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14.3%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12.3%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14.4%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12.0%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11.4%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11.7%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11.1%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4"/>
                          </a:solidFill>
                        </a:rPr>
                        <a:t>8.6%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4"/>
                          </a:solidFill>
                        </a:rPr>
                        <a:t>6.9%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4"/>
                          </a:solidFill>
                        </a:rPr>
                        <a:t>7.6%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891004"/>
                  </a:ext>
                </a:extLst>
              </a:tr>
            </a:tbl>
          </a:graphicData>
        </a:graphic>
      </p:graphicFrame>
      <p:pic>
        <p:nvPicPr>
          <p:cNvPr id="5" name="Picture 4" descr="First rules of data analysis – Cassandra Joh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975" y="5469035"/>
            <a:ext cx="1180777" cy="86470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C482B9D-7571-498F-BB31-206A9E7F005D}"/>
              </a:ext>
            </a:extLst>
          </p:cNvPr>
          <p:cNvSpPr/>
          <p:nvPr/>
        </p:nvSpPr>
        <p:spPr>
          <a:xfrm>
            <a:off x="404935" y="1388965"/>
            <a:ext cx="1086233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Decrease retail access to alcohol (underage alcohol buy rate) for the state of South Carolina to </a:t>
            </a:r>
            <a:r>
              <a:rPr lang="en-US" sz="2400" b="1" dirty="0">
                <a:solidFill>
                  <a:srgbClr val="FF3399"/>
                </a:solidFill>
              </a:rPr>
              <a:t>10% or less </a:t>
            </a:r>
            <a:r>
              <a:rPr lang="en-US" sz="2400" b="1" dirty="0"/>
              <a:t>(measured by </a:t>
            </a:r>
            <a:r>
              <a:rPr lang="en-US" sz="2400" b="1" dirty="0">
                <a:solidFill>
                  <a:srgbClr val="FF3399"/>
                </a:solidFill>
              </a:rPr>
              <a:t>AET statewide compliance check data</a:t>
            </a:r>
            <a:r>
              <a:rPr lang="en-US" sz="2400" b="1" dirty="0"/>
              <a:t>)</a:t>
            </a:r>
          </a:p>
          <a:p>
            <a:endParaRPr lang="en-US" sz="10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sz="24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FC9427-DD4B-46C0-860B-3DD07FD9C4DD}"/>
              </a:ext>
            </a:extLst>
          </p:cNvPr>
          <p:cNvSpPr/>
          <p:nvPr/>
        </p:nvSpPr>
        <p:spPr>
          <a:xfrm>
            <a:off x="1185889" y="5893104"/>
            <a:ext cx="2143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FY 21-22 Application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4924080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DAODAS Master">
  <a:themeElements>
    <a:clrScheme name="SC DAODA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5B8C"/>
      </a:accent1>
      <a:accent2>
        <a:srgbClr val="A6D96E"/>
      </a:accent2>
      <a:accent3>
        <a:srgbClr val="FFB610"/>
      </a:accent3>
      <a:accent4>
        <a:srgbClr val="015B8C"/>
      </a:accent4>
      <a:accent5>
        <a:srgbClr val="A6D96E"/>
      </a:accent5>
      <a:accent6>
        <a:srgbClr val="FFB610"/>
      </a:accent6>
      <a:hlink>
        <a:srgbClr val="0563C1"/>
      </a:hlink>
      <a:folHlink>
        <a:srgbClr val="954F7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ODAS Presentation Template WIDE.potx" id="{E7C8239D-E9D5-4F05-B2DB-DE9690BAC7D9}" vid="{5E3CAFF7-0D81-4915-969D-C4E22A36C0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DAODAS Presentation Template WIDE (1)</Template>
  <TotalTime>1928</TotalTime>
  <Words>2602</Words>
  <Application>Microsoft Office PowerPoint</Application>
  <PresentationFormat>Widescreen</PresentationFormat>
  <Paragraphs>698</Paragraphs>
  <Slides>45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DAODAS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SCDAODAS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Gordon, Crystal</dc:creator>
  <cp:lastModifiedBy>Michael George</cp:lastModifiedBy>
  <cp:revision>75</cp:revision>
  <cp:lastPrinted>2017-09-26T18:18:36Z</cp:lastPrinted>
  <dcterms:created xsi:type="dcterms:W3CDTF">2020-10-27T12:56:28Z</dcterms:created>
  <dcterms:modified xsi:type="dcterms:W3CDTF">2020-11-12T14:52:21Z</dcterms:modified>
</cp:coreProperties>
</file>