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handoutMasterIdLst>
    <p:handoutMasterId r:id="rId43"/>
  </p:handoutMasterIdLst>
  <p:sldIdLst>
    <p:sldId id="264" r:id="rId2"/>
    <p:sldId id="266" r:id="rId3"/>
    <p:sldId id="270" r:id="rId4"/>
    <p:sldId id="271" r:id="rId5"/>
    <p:sldId id="265" r:id="rId6"/>
    <p:sldId id="272" r:id="rId7"/>
    <p:sldId id="273" r:id="rId8"/>
    <p:sldId id="334" r:id="rId9"/>
    <p:sldId id="274" r:id="rId10"/>
    <p:sldId id="335" r:id="rId11"/>
    <p:sldId id="275" r:id="rId12"/>
    <p:sldId id="336" r:id="rId13"/>
    <p:sldId id="277" r:id="rId14"/>
    <p:sldId id="337" r:id="rId15"/>
    <p:sldId id="278" r:id="rId16"/>
    <p:sldId id="279" r:id="rId17"/>
    <p:sldId id="280" r:id="rId18"/>
    <p:sldId id="338" r:id="rId19"/>
    <p:sldId id="339" r:id="rId20"/>
    <p:sldId id="340" r:id="rId21"/>
    <p:sldId id="341" r:id="rId22"/>
    <p:sldId id="342" r:id="rId23"/>
    <p:sldId id="286" r:id="rId24"/>
    <p:sldId id="287" r:id="rId25"/>
    <p:sldId id="343" r:id="rId26"/>
    <p:sldId id="288"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268" r:id="rId40"/>
    <p:sldId id="269"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rdon, Crystal" initials="GC" lastIdx="1" clrIdx="0">
    <p:extLst>
      <p:ext uri="{19B8F6BF-5375-455C-9EA6-DF929625EA0E}">
        <p15:presenceInfo xmlns:p15="http://schemas.microsoft.com/office/powerpoint/2012/main" userId="Gordon, Cryst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8B"/>
    <a:srgbClr val="71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6" autoAdjust="0"/>
    <p:restoredTop sz="87538" autoAdjust="0"/>
  </p:normalViewPr>
  <p:slideViewPr>
    <p:cSldViewPr snapToGrid="0">
      <p:cViewPr varScale="1">
        <p:scale>
          <a:sx n="60" d="100"/>
          <a:sy n="60" d="100"/>
        </p:scale>
        <p:origin x="9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0BA778-1992-468D-8754-F996B226CC24}" type="datetimeFigureOut">
              <a:rPr lang="en-US" smtClean="0"/>
              <a:t>8/3/2020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838802D-3382-4DDA-8099-73A1E42A06A0}" type="slidenum">
              <a:rPr lang="en-US" smtClean="0"/>
              <a:t>‹#›</a:t>
            </a:fld>
            <a:endParaRPr lang="en-US" dirty="0"/>
          </a:p>
        </p:txBody>
      </p:sp>
    </p:spTree>
    <p:extLst>
      <p:ext uri="{BB962C8B-B14F-4D97-AF65-F5344CB8AC3E}">
        <p14:creationId xmlns:p14="http://schemas.microsoft.com/office/powerpoint/2010/main" val="110763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E194CB-0B2D-47E2-81FD-4E16A770C2B5}" type="datetimeFigureOut">
              <a:rPr lang="en-US" smtClean="0"/>
              <a:t>8/3/2020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FB1307-1F50-4DB0-9CD2-C9A18C8ACC11}" type="slidenum">
              <a:rPr lang="en-US" smtClean="0"/>
              <a:t>‹#›</a:t>
            </a:fld>
            <a:endParaRPr lang="en-US" dirty="0"/>
          </a:p>
        </p:txBody>
      </p:sp>
    </p:spTree>
    <p:extLst>
      <p:ext uri="{BB962C8B-B14F-4D97-AF65-F5344CB8AC3E}">
        <p14:creationId xmlns:p14="http://schemas.microsoft.com/office/powerpoint/2010/main" val="412486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a:t>
            </a:fld>
            <a:endParaRPr lang="en-US" dirty="0"/>
          </a:p>
        </p:txBody>
      </p:sp>
    </p:spTree>
    <p:extLst>
      <p:ext uri="{BB962C8B-B14F-4D97-AF65-F5344CB8AC3E}">
        <p14:creationId xmlns:p14="http://schemas.microsoft.com/office/powerpoint/2010/main" val="2097699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Header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10</a:t>
            </a:fld>
            <a:endParaRPr lang="en-US" dirty="0"/>
          </a:p>
        </p:txBody>
      </p:sp>
    </p:spTree>
    <p:extLst>
      <p:ext uri="{BB962C8B-B14F-4D97-AF65-F5344CB8AC3E}">
        <p14:creationId xmlns:p14="http://schemas.microsoft.com/office/powerpoint/2010/main" val="2629017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11</a:t>
            </a:fld>
            <a:endParaRPr lang="en-US" dirty="0"/>
          </a:p>
        </p:txBody>
      </p:sp>
    </p:spTree>
    <p:extLst>
      <p:ext uri="{BB962C8B-B14F-4D97-AF65-F5344CB8AC3E}">
        <p14:creationId xmlns:p14="http://schemas.microsoft.com/office/powerpoint/2010/main" val="3912576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12</a:t>
            </a:fld>
            <a:endParaRPr lang="en-US" dirty="0"/>
          </a:p>
        </p:txBody>
      </p:sp>
    </p:spTree>
    <p:extLst>
      <p:ext uri="{BB962C8B-B14F-4D97-AF65-F5344CB8AC3E}">
        <p14:creationId xmlns:p14="http://schemas.microsoft.com/office/powerpoint/2010/main" val="3097672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13</a:t>
            </a:fld>
            <a:endParaRPr lang="en-US" dirty="0"/>
          </a:p>
        </p:txBody>
      </p:sp>
    </p:spTree>
    <p:extLst>
      <p:ext uri="{BB962C8B-B14F-4D97-AF65-F5344CB8AC3E}">
        <p14:creationId xmlns:p14="http://schemas.microsoft.com/office/powerpoint/2010/main" val="2099548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Header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14</a:t>
            </a:fld>
            <a:endParaRPr lang="en-US" dirty="0"/>
          </a:p>
        </p:txBody>
      </p:sp>
    </p:spTree>
    <p:extLst>
      <p:ext uri="{BB962C8B-B14F-4D97-AF65-F5344CB8AC3E}">
        <p14:creationId xmlns:p14="http://schemas.microsoft.com/office/powerpoint/2010/main" val="1074285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15</a:t>
            </a:fld>
            <a:endParaRPr lang="en-US" dirty="0"/>
          </a:p>
        </p:txBody>
      </p:sp>
    </p:spTree>
    <p:extLst>
      <p:ext uri="{BB962C8B-B14F-4D97-AF65-F5344CB8AC3E}">
        <p14:creationId xmlns:p14="http://schemas.microsoft.com/office/powerpoint/2010/main" val="3955289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16</a:t>
            </a:fld>
            <a:endParaRPr lang="en-US" dirty="0"/>
          </a:p>
        </p:txBody>
      </p:sp>
    </p:spTree>
    <p:extLst>
      <p:ext uri="{BB962C8B-B14F-4D97-AF65-F5344CB8AC3E}">
        <p14:creationId xmlns:p14="http://schemas.microsoft.com/office/powerpoint/2010/main" val="1526257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17</a:t>
            </a:fld>
            <a:endParaRPr lang="en-US" dirty="0"/>
          </a:p>
        </p:txBody>
      </p:sp>
    </p:spTree>
    <p:extLst>
      <p:ext uri="{BB962C8B-B14F-4D97-AF65-F5344CB8AC3E}">
        <p14:creationId xmlns:p14="http://schemas.microsoft.com/office/powerpoint/2010/main" val="1013792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18</a:t>
            </a:fld>
            <a:endParaRPr lang="en-US" dirty="0"/>
          </a:p>
        </p:txBody>
      </p:sp>
    </p:spTree>
    <p:extLst>
      <p:ext uri="{BB962C8B-B14F-4D97-AF65-F5344CB8AC3E}">
        <p14:creationId xmlns:p14="http://schemas.microsoft.com/office/powerpoint/2010/main" val="357272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19</a:t>
            </a:fld>
            <a:endParaRPr lang="en-US" dirty="0"/>
          </a:p>
        </p:txBody>
      </p:sp>
    </p:spTree>
    <p:extLst>
      <p:ext uri="{BB962C8B-B14F-4D97-AF65-F5344CB8AC3E}">
        <p14:creationId xmlns:p14="http://schemas.microsoft.com/office/powerpoint/2010/main" val="2855881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a:t>
            </a:fld>
            <a:endParaRPr lang="en-US" dirty="0"/>
          </a:p>
        </p:txBody>
      </p:sp>
    </p:spTree>
    <p:extLst>
      <p:ext uri="{BB962C8B-B14F-4D97-AF65-F5344CB8AC3E}">
        <p14:creationId xmlns:p14="http://schemas.microsoft.com/office/powerpoint/2010/main" val="914734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20</a:t>
            </a:fld>
            <a:endParaRPr lang="en-US" dirty="0"/>
          </a:p>
        </p:txBody>
      </p:sp>
    </p:spTree>
    <p:extLst>
      <p:ext uri="{BB962C8B-B14F-4D97-AF65-F5344CB8AC3E}">
        <p14:creationId xmlns:p14="http://schemas.microsoft.com/office/powerpoint/2010/main" val="3638247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21</a:t>
            </a:fld>
            <a:endParaRPr lang="en-US" dirty="0"/>
          </a:p>
        </p:txBody>
      </p:sp>
    </p:spTree>
    <p:extLst>
      <p:ext uri="{BB962C8B-B14F-4D97-AF65-F5344CB8AC3E}">
        <p14:creationId xmlns:p14="http://schemas.microsoft.com/office/powerpoint/2010/main" val="2415256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22</a:t>
            </a:fld>
            <a:endParaRPr lang="en-US" dirty="0"/>
          </a:p>
        </p:txBody>
      </p:sp>
    </p:spTree>
    <p:extLst>
      <p:ext uri="{BB962C8B-B14F-4D97-AF65-F5344CB8AC3E}">
        <p14:creationId xmlns:p14="http://schemas.microsoft.com/office/powerpoint/2010/main" val="882364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23</a:t>
            </a:fld>
            <a:endParaRPr lang="en-US" dirty="0"/>
          </a:p>
        </p:txBody>
      </p:sp>
    </p:spTree>
    <p:extLst>
      <p:ext uri="{BB962C8B-B14F-4D97-AF65-F5344CB8AC3E}">
        <p14:creationId xmlns:p14="http://schemas.microsoft.com/office/powerpoint/2010/main" val="3136055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24</a:t>
            </a:fld>
            <a:endParaRPr lang="en-US" dirty="0"/>
          </a:p>
        </p:txBody>
      </p:sp>
    </p:spTree>
    <p:extLst>
      <p:ext uri="{BB962C8B-B14F-4D97-AF65-F5344CB8AC3E}">
        <p14:creationId xmlns:p14="http://schemas.microsoft.com/office/powerpoint/2010/main" val="3948248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Header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25</a:t>
            </a:fld>
            <a:endParaRPr lang="en-US" dirty="0"/>
          </a:p>
        </p:txBody>
      </p:sp>
    </p:spTree>
    <p:extLst>
      <p:ext uri="{BB962C8B-B14F-4D97-AF65-F5344CB8AC3E}">
        <p14:creationId xmlns:p14="http://schemas.microsoft.com/office/powerpoint/2010/main" val="464064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26</a:t>
            </a:fld>
            <a:endParaRPr lang="en-US" dirty="0"/>
          </a:p>
        </p:txBody>
      </p:sp>
    </p:spTree>
    <p:extLst>
      <p:ext uri="{BB962C8B-B14F-4D97-AF65-F5344CB8AC3E}">
        <p14:creationId xmlns:p14="http://schemas.microsoft.com/office/powerpoint/2010/main" val="1081478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27</a:t>
            </a:fld>
            <a:endParaRPr lang="en-US" dirty="0"/>
          </a:p>
        </p:txBody>
      </p:sp>
    </p:spTree>
    <p:extLst>
      <p:ext uri="{BB962C8B-B14F-4D97-AF65-F5344CB8AC3E}">
        <p14:creationId xmlns:p14="http://schemas.microsoft.com/office/powerpoint/2010/main" val="3623622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28</a:t>
            </a:fld>
            <a:endParaRPr lang="en-US" dirty="0"/>
          </a:p>
        </p:txBody>
      </p:sp>
    </p:spTree>
    <p:extLst>
      <p:ext uri="{BB962C8B-B14F-4D97-AF65-F5344CB8AC3E}">
        <p14:creationId xmlns:p14="http://schemas.microsoft.com/office/powerpoint/2010/main" val="440110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29</a:t>
            </a:fld>
            <a:endParaRPr lang="en-US" dirty="0"/>
          </a:p>
        </p:txBody>
      </p:sp>
    </p:spTree>
    <p:extLst>
      <p:ext uri="{BB962C8B-B14F-4D97-AF65-F5344CB8AC3E}">
        <p14:creationId xmlns:p14="http://schemas.microsoft.com/office/powerpoint/2010/main" val="1515935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a:t>
            </a:fld>
            <a:endParaRPr lang="en-US" dirty="0"/>
          </a:p>
        </p:txBody>
      </p:sp>
    </p:spTree>
    <p:extLst>
      <p:ext uri="{BB962C8B-B14F-4D97-AF65-F5344CB8AC3E}">
        <p14:creationId xmlns:p14="http://schemas.microsoft.com/office/powerpoint/2010/main" val="2838244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30</a:t>
            </a:fld>
            <a:endParaRPr lang="en-US" dirty="0"/>
          </a:p>
        </p:txBody>
      </p:sp>
    </p:spTree>
    <p:extLst>
      <p:ext uri="{BB962C8B-B14F-4D97-AF65-F5344CB8AC3E}">
        <p14:creationId xmlns:p14="http://schemas.microsoft.com/office/powerpoint/2010/main" val="16496810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31</a:t>
            </a:fld>
            <a:endParaRPr lang="en-US" dirty="0"/>
          </a:p>
        </p:txBody>
      </p:sp>
    </p:spTree>
    <p:extLst>
      <p:ext uri="{BB962C8B-B14F-4D97-AF65-F5344CB8AC3E}">
        <p14:creationId xmlns:p14="http://schemas.microsoft.com/office/powerpoint/2010/main" val="30965081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32</a:t>
            </a:fld>
            <a:endParaRPr lang="en-US" dirty="0"/>
          </a:p>
        </p:txBody>
      </p:sp>
    </p:spTree>
    <p:extLst>
      <p:ext uri="{BB962C8B-B14F-4D97-AF65-F5344CB8AC3E}">
        <p14:creationId xmlns:p14="http://schemas.microsoft.com/office/powerpoint/2010/main" val="1734335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33</a:t>
            </a:fld>
            <a:endParaRPr lang="en-US" dirty="0"/>
          </a:p>
        </p:txBody>
      </p:sp>
    </p:spTree>
    <p:extLst>
      <p:ext uri="{BB962C8B-B14F-4D97-AF65-F5344CB8AC3E}">
        <p14:creationId xmlns:p14="http://schemas.microsoft.com/office/powerpoint/2010/main" val="5251057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34</a:t>
            </a:fld>
            <a:endParaRPr lang="en-US" dirty="0"/>
          </a:p>
        </p:txBody>
      </p:sp>
    </p:spTree>
    <p:extLst>
      <p:ext uri="{BB962C8B-B14F-4D97-AF65-F5344CB8AC3E}">
        <p14:creationId xmlns:p14="http://schemas.microsoft.com/office/powerpoint/2010/main" val="30227308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35</a:t>
            </a:fld>
            <a:endParaRPr lang="en-US" dirty="0"/>
          </a:p>
        </p:txBody>
      </p:sp>
    </p:spTree>
    <p:extLst>
      <p:ext uri="{BB962C8B-B14F-4D97-AF65-F5344CB8AC3E}">
        <p14:creationId xmlns:p14="http://schemas.microsoft.com/office/powerpoint/2010/main" val="4169653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36</a:t>
            </a:fld>
            <a:endParaRPr lang="en-US" dirty="0"/>
          </a:p>
        </p:txBody>
      </p:sp>
    </p:spTree>
    <p:extLst>
      <p:ext uri="{BB962C8B-B14F-4D97-AF65-F5344CB8AC3E}">
        <p14:creationId xmlns:p14="http://schemas.microsoft.com/office/powerpoint/2010/main" val="16364301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37</a:t>
            </a:fld>
            <a:endParaRPr lang="en-US" dirty="0"/>
          </a:p>
        </p:txBody>
      </p:sp>
    </p:spTree>
    <p:extLst>
      <p:ext uri="{BB962C8B-B14F-4D97-AF65-F5344CB8AC3E}">
        <p14:creationId xmlns:p14="http://schemas.microsoft.com/office/powerpoint/2010/main" val="15275372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38</a:t>
            </a:fld>
            <a:endParaRPr lang="en-US" dirty="0"/>
          </a:p>
        </p:txBody>
      </p:sp>
    </p:spTree>
    <p:extLst>
      <p:ext uri="{BB962C8B-B14F-4D97-AF65-F5344CB8AC3E}">
        <p14:creationId xmlns:p14="http://schemas.microsoft.com/office/powerpoint/2010/main" val="927752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Q&amp;A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39</a:t>
            </a:fld>
            <a:endParaRPr lang="en-US" dirty="0"/>
          </a:p>
        </p:txBody>
      </p:sp>
    </p:spTree>
    <p:extLst>
      <p:ext uri="{BB962C8B-B14F-4D97-AF65-F5344CB8AC3E}">
        <p14:creationId xmlns:p14="http://schemas.microsoft.com/office/powerpoint/2010/main" val="284965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4</a:t>
            </a:fld>
            <a:endParaRPr lang="en-US" dirty="0"/>
          </a:p>
        </p:txBody>
      </p:sp>
    </p:spTree>
    <p:extLst>
      <p:ext uri="{BB962C8B-B14F-4D97-AF65-F5344CB8AC3E}">
        <p14:creationId xmlns:p14="http://schemas.microsoft.com/office/powerpoint/2010/main" val="11044827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40</a:t>
            </a:fld>
            <a:endParaRPr lang="en-US" dirty="0"/>
          </a:p>
        </p:txBody>
      </p:sp>
    </p:spTree>
    <p:extLst>
      <p:ext uri="{BB962C8B-B14F-4D97-AF65-F5344CB8AC3E}">
        <p14:creationId xmlns:p14="http://schemas.microsoft.com/office/powerpoint/2010/main" val="2810873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Header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5</a:t>
            </a:fld>
            <a:endParaRPr lang="en-US" dirty="0"/>
          </a:p>
        </p:txBody>
      </p:sp>
    </p:spTree>
    <p:extLst>
      <p:ext uri="{BB962C8B-B14F-4D97-AF65-F5344CB8AC3E}">
        <p14:creationId xmlns:p14="http://schemas.microsoft.com/office/powerpoint/2010/main" val="99409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6</a:t>
            </a:fld>
            <a:endParaRPr lang="en-US" dirty="0"/>
          </a:p>
        </p:txBody>
      </p:sp>
    </p:spTree>
    <p:extLst>
      <p:ext uri="{BB962C8B-B14F-4D97-AF65-F5344CB8AC3E}">
        <p14:creationId xmlns:p14="http://schemas.microsoft.com/office/powerpoint/2010/main" val="119197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7</a:t>
            </a:fld>
            <a:endParaRPr lang="en-US" dirty="0"/>
          </a:p>
        </p:txBody>
      </p:sp>
    </p:spTree>
    <p:extLst>
      <p:ext uri="{BB962C8B-B14F-4D97-AF65-F5344CB8AC3E}">
        <p14:creationId xmlns:p14="http://schemas.microsoft.com/office/powerpoint/2010/main" val="2515714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8</a:t>
            </a:fld>
            <a:endParaRPr lang="en-US" dirty="0"/>
          </a:p>
        </p:txBody>
      </p:sp>
    </p:spTree>
    <p:extLst>
      <p:ext uri="{BB962C8B-B14F-4D97-AF65-F5344CB8AC3E}">
        <p14:creationId xmlns:p14="http://schemas.microsoft.com/office/powerpoint/2010/main" val="3799746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9</a:t>
            </a:fld>
            <a:endParaRPr lang="en-US" dirty="0"/>
          </a:p>
        </p:txBody>
      </p:sp>
    </p:spTree>
    <p:extLst>
      <p:ext uri="{BB962C8B-B14F-4D97-AF65-F5344CB8AC3E}">
        <p14:creationId xmlns:p14="http://schemas.microsoft.com/office/powerpoint/2010/main" val="2618039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p:spTree>
      <p:nvGrpSpPr>
        <p:cNvPr id="1" name=""/>
        <p:cNvGrpSpPr/>
        <p:nvPr/>
      </p:nvGrpSpPr>
      <p:grpSpPr>
        <a:xfrm>
          <a:off x="0" y="0"/>
          <a:ext cx="0" cy="0"/>
          <a:chOff x="0" y="0"/>
          <a:chExt cx="0" cy="0"/>
        </a:xfrm>
      </p:grpSpPr>
      <p:grpSp>
        <p:nvGrpSpPr>
          <p:cNvPr id="20" name="Group 19"/>
          <p:cNvGrpSpPr/>
          <p:nvPr userDrawn="1"/>
        </p:nvGrpSpPr>
        <p:grpSpPr>
          <a:xfrm>
            <a:off x="304801" y="148159"/>
            <a:ext cx="11366339" cy="688237"/>
            <a:chOff x="304801" y="148159"/>
            <a:chExt cx="11366339" cy="688237"/>
          </a:xfrm>
        </p:grpSpPr>
        <p:sp>
          <p:nvSpPr>
            <p:cNvPr id="14"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5" name="Straight Connector 14"/>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Rectangle 20"/>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8/3/2020</a:t>
            </a:fld>
            <a:endParaRPr lang="en-US" dirty="0"/>
          </a:p>
        </p:txBody>
      </p:sp>
      <p:sp>
        <p:nvSpPr>
          <p:cNvPr id="23"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dirty="0"/>
          </a:p>
        </p:txBody>
      </p:sp>
    </p:spTree>
    <p:extLst>
      <p:ext uri="{BB962C8B-B14F-4D97-AF65-F5344CB8AC3E}">
        <p14:creationId xmlns:p14="http://schemas.microsoft.com/office/powerpoint/2010/main" val="7837087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2">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8" name="Group 17"/>
          <p:cNvGrpSpPr/>
          <p:nvPr userDrawn="1"/>
        </p:nvGrpSpPr>
        <p:grpSpPr>
          <a:xfrm>
            <a:off x="304801" y="148159"/>
            <a:ext cx="11366339" cy="688237"/>
            <a:chOff x="304801" y="148159"/>
            <a:chExt cx="11366339" cy="688237"/>
          </a:xfrm>
        </p:grpSpPr>
        <p:sp>
          <p:nvSpPr>
            <p:cNvPr id="19"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20" name="Straight Connector 19"/>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p:cNvPicPr>
            <p:nvPr/>
          </p:nvPicPr>
          <p:blipFill rotWithShape="1">
            <a:blip r:embed="rId2"/>
            <a:srcRect l="1093" t="2107" r="1046" b="21019"/>
            <a:stretch/>
          </p:blipFill>
          <p:spPr>
            <a:xfrm>
              <a:off x="304804" y="148159"/>
              <a:ext cx="1913694" cy="495300"/>
            </a:xfrm>
            <a:prstGeom prst="rect">
              <a:avLst/>
            </a:prstGeom>
          </p:spPr>
        </p:pic>
      </p:grpSp>
      <p:sp>
        <p:nvSpPr>
          <p:cNvPr id="22" name="Rectangle 21"/>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8/3/2020</a:t>
            </a:fld>
            <a:endParaRPr lang="en-US" dirty="0"/>
          </a:p>
        </p:txBody>
      </p:sp>
      <p:sp>
        <p:nvSpPr>
          <p:cNvPr id="24"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dirty="0"/>
          </a:p>
        </p:txBody>
      </p:sp>
    </p:spTree>
    <p:extLst>
      <p:ext uri="{BB962C8B-B14F-4D97-AF65-F5344CB8AC3E}">
        <p14:creationId xmlns:p14="http://schemas.microsoft.com/office/powerpoint/2010/main" val="12774845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No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6" name="Group 15"/>
          <p:cNvGrpSpPr/>
          <p:nvPr userDrawn="1"/>
        </p:nvGrpSpPr>
        <p:grpSpPr>
          <a:xfrm>
            <a:off x="304801" y="148159"/>
            <a:ext cx="11366339" cy="688237"/>
            <a:chOff x="304801" y="148159"/>
            <a:chExt cx="11366339" cy="688237"/>
          </a:xfrm>
        </p:grpSpPr>
        <p:sp>
          <p:nvSpPr>
            <p:cNvPr id="17"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8" name="Straight Connector 17"/>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8/3/2020</a:t>
            </a:fld>
            <a:endParaRPr lang="en-US" dirty="0"/>
          </a:p>
        </p:txBody>
      </p:sp>
      <p:sp>
        <p:nvSpPr>
          <p:cNvPr id="22"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dirty="0"/>
          </a:p>
        </p:txBody>
      </p:sp>
    </p:spTree>
    <p:extLst>
      <p:ext uri="{BB962C8B-B14F-4D97-AF65-F5344CB8AC3E}">
        <p14:creationId xmlns:p14="http://schemas.microsoft.com/office/powerpoint/2010/main" val="13477853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AODAS Master No Header">
    <p:spTree>
      <p:nvGrpSpPr>
        <p:cNvPr id="1" name=""/>
        <p:cNvGrpSpPr/>
        <p:nvPr/>
      </p:nvGrpSpPr>
      <p:grpSpPr>
        <a:xfrm>
          <a:off x="0" y="0"/>
          <a:ext cx="0" cy="0"/>
          <a:chOff x="0" y="0"/>
          <a:chExt cx="0" cy="0"/>
        </a:xfrm>
      </p:grpSpPr>
      <p:sp>
        <p:nvSpPr>
          <p:cNvPr id="9" name="Rectangle 8"/>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8/3/2020</a:t>
            </a:fld>
            <a:endParaRPr lang="en-US" dirty="0"/>
          </a:p>
        </p:txBody>
      </p:sp>
      <p:sp>
        <p:nvSpPr>
          <p:cNvPr id="11"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dirty="0"/>
          </a:p>
        </p:txBody>
      </p:sp>
    </p:spTree>
    <p:extLst>
      <p:ext uri="{BB962C8B-B14F-4D97-AF65-F5344CB8AC3E}">
        <p14:creationId xmlns:p14="http://schemas.microsoft.com/office/powerpoint/2010/main" val="41819767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2790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7" r:id="rId4"/>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ncweb.pire.org/scdocumen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sMDALMBNTY&amp;feature=youtu.b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P--6LEbks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cappaonline.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internationalcredentialing.org/creds/p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ncweb.pire.org/scdocument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8" Type="http://schemas.openxmlformats.org/officeDocument/2006/relationships/hyperlink" Target="https://pttcnetwork.org/centers/southeast-pttc/home" TargetMode="External"/><Relationship Id="rId3" Type="http://schemas.openxmlformats.org/officeDocument/2006/relationships/hyperlink" Target="https://ctb.ku.edu/en" TargetMode="External"/><Relationship Id="rId7" Type="http://schemas.openxmlformats.org/officeDocument/2006/relationships/hyperlink" Target="https://www.wkkf.org/who-we-are/overview?#mission-vision"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www.communitiesthatcare.net/" TargetMode="External"/><Relationship Id="rId5" Type="http://schemas.openxmlformats.org/officeDocument/2006/relationships/hyperlink" Target="https://www.cdc.gov/" TargetMode="External"/><Relationship Id="rId4" Type="http://schemas.openxmlformats.org/officeDocument/2006/relationships/hyperlink" Target="https://www.drugabuse.gov/related-topics/prevention"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ncweb.pire.org/scdocuments" TargetMode="External"/><Relationship Id="rId3" Type="http://schemas.openxmlformats.org/officeDocument/2006/relationships/hyperlink" Target="https://scimpact.onmosaix.com/" TargetMode="External"/><Relationship Id="rId7" Type="http://schemas.openxmlformats.org/officeDocument/2006/relationships/hyperlink" Target="http://www.daodas.sc.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preventioninstitute.org/about-us" TargetMode="External"/><Relationship Id="rId5" Type="http://schemas.openxmlformats.org/officeDocument/2006/relationships/hyperlink" Target="http://justplainkillers.com/" TargetMode="External"/><Relationship Id="rId10" Type="http://schemas.openxmlformats.org/officeDocument/2006/relationships/hyperlink" Target="https://www.samhsa.gov/" TargetMode="External"/><Relationship Id="rId4" Type="http://schemas.openxmlformats.org/officeDocument/2006/relationships/hyperlink" Target="https://www.internationalcredentialing.org/" TargetMode="External"/><Relationship Id="rId9" Type="http://schemas.openxmlformats.org/officeDocument/2006/relationships/hyperlink" Target="http://www.scappaonline.or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addiction.surgeongeneral.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daodas.sc.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aodas.sc.gov/treatment/local-provide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behavioralhealthofs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1</a:t>
            </a:fld>
            <a:endParaRPr lang="en-US" dirty="0"/>
          </a:p>
        </p:txBody>
      </p:sp>
      <p:sp>
        <p:nvSpPr>
          <p:cNvPr id="4" name="Title 1"/>
          <p:cNvSpPr txBox="1">
            <a:spLocks/>
          </p:cNvSpPr>
          <p:nvPr/>
        </p:nvSpPr>
        <p:spPr>
          <a:xfrm>
            <a:off x="609600" y="3213100"/>
            <a:ext cx="10989426" cy="1312863"/>
          </a:xfrm>
          <a:prstGeom prst="rect">
            <a:avLst/>
          </a:prstGeom>
        </p:spPr>
        <p:txBody>
          <a:bodyPr anchor="ctr" anchorCtr="1">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b="1" dirty="0">
                <a:latin typeface="+mn-lt"/>
              </a:rPr>
              <a:t>New Prevention Employee Orientation</a:t>
            </a:r>
            <a:endParaRPr lang="en-US" sz="4000" b="1" dirty="0">
              <a:solidFill>
                <a:srgbClr val="00838B"/>
              </a:solidFill>
              <a:latin typeface="+mn-lt"/>
            </a:endParaRPr>
          </a:p>
        </p:txBody>
      </p:sp>
      <p:sp>
        <p:nvSpPr>
          <p:cNvPr id="5" name="Subtitle 2"/>
          <p:cNvSpPr txBox="1">
            <a:spLocks/>
          </p:cNvSpPr>
          <p:nvPr/>
        </p:nvSpPr>
        <p:spPr>
          <a:xfrm>
            <a:off x="609600" y="4975225"/>
            <a:ext cx="10972800" cy="6350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b="1" dirty="0" smtClean="0">
                <a:solidFill>
                  <a:schemeClr val="tx1"/>
                </a:solidFill>
              </a:rPr>
              <a:t>Division of Prevention and Intervention Services</a:t>
            </a:r>
          </a:p>
        </p:txBody>
      </p:sp>
      <p:cxnSp>
        <p:nvCxnSpPr>
          <p:cNvPr id="6" name="Straight Connector 5"/>
          <p:cNvCxnSpPr/>
          <p:nvPr/>
        </p:nvCxnSpPr>
        <p:spPr>
          <a:xfrm>
            <a:off x="609600" y="3060700"/>
            <a:ext cx="10972800" cy="17248"/>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4627856"/>
            <a:ext cx="109728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308182" y="1024394"/>
            <a:ext cx="5575636" cy="1841338"/>
          </a:xfrm>
          <a:prstGeom prst="rect">
            <a:avLst/>
          </a:prstGeom>
        </p:spPr>
      </p:pic>
    </p:spTree>
    <p:extLst>
      <p:ext uri="{BB962C8B-B14F-4D97-AF65-F5344CB8AC3E}">
        <p14:creationId xmlns:p14="http://schemas.microsoft.com/office/powerpoint/2010/main" val="2438757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10</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US" sz="3600" b="1" dirty="0">
              <a:solidFill>
                <a:srgbClr val="00838B"/>
              </a:solidFill>
            </a:endParaRPr>
          </a:p>
        </p:txBody>
      </p:sp>
      <p:sp>
        <p:nvSpPr>
          <p:cNvPr id="5" name="Text Placeholder 4"/>
          <p:cNvSpPr txBox="1">
            <a:spLocks/>
          </p:cNvSpPr>
          <p:nvPr/>
        </p:nvSpPr>
        <p:spPr>
          <a:xfrm>
            <a:off x="1181100" y="1652591"/>
            <a:ext cx="10058400" cy="445928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chemeClr val="tx1"/>
              </a:solidFill>
            </a:endParaRPr>
          </a:p>
        </p:txBody>
      </p:sp>
      <p:cxnSp>
        <p:nvCxnSpPr>
          <p:cNvPr id="6" name="Straight Connector 5"/>
          <p:cNvCxnSpPr/>
          <p:nvPr/>
        </p:nvCxnSpPr>
        <p:spPr>
          <a:xfrm>
            <a:off x="1079500" y="1681243"/>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1424" y="1814940"/>
            <a:ext cx="11274552" cy="290848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1800"/>
              </a:spcAft>
              <a:buClrTx/>
              <a:buSzTx/>
              <a:buFontTx/>
              <a:buNone/>
              <a:tabLst/>
              <a:defRPr/>
            </a:pPr>
            <a:r>
              <a:rPr kumimoji="0" lang="en-US" sz="3600" b="1" i="0" u="none" strike="noStrike" kern="0" cap="none" spc="0" normalizeH="0" baseline="0" noProof="0" dirty="0" smtClean="0">
                <a:ln>
                  <a:noFill/>
                </a:ln>
                <a:solidFill>
                  <a:srgbClr val="00838B"/>
                </a:solidFill>
                <a:effectLst/>
                <a:uLnTx/>
                <a:uFillTx/>
                <a:sym typeface="Century Gothic"/>
              </a:rPr>
              <a:t>Overview of the</a:t>
            </a:r>
            <a:br>
              <a:rPr kumimoji="0" lang="en-US" sz="3600" b="1" i="0" u="none" strike="noStrike" kern="0" cap="none" spc="0" normalizeH="0" baseline="0" noProof="0" dirty="0" smtClean="0">
                <a:ln>
                  <a:noFill/>
                </a:ln>
                <a:solidFill>
                  <a:srgbClr val="00838B"/>
                </a:solidFill>
                <a:effectLst/>
                <a:uLnTx/>
                <a:uFillTx/>
                <a:sym typeface="Century Gothic"/>
              </a:rPr>
            </a:br>
            <a:r>
              <a:rPr kumimoji="0" lang="en-US" sz="3600" b="1" i="0" u="none" strike="noStrike" kern="0" cap="none" spc="0" normalizeH="0" baseline="0" noProof="0" dirty="0" smtClean="0">
                <a:ln>
                  <a:noFill/>
                </a:ln>
                <a:solidFill>
                  <a:srgbClr val="00838B"/>
                </a:solidFill>
                <a:effectLst/>
                <a:uLnTx/>
                <a:uFillTx/>
                <a:sym typeface="Century Gothic"/>
              </a:rPr>
              <a:t>Substance Abuse Prevention and Treatment</a:t>
            </a:r>
            <a:br>
              <a:rPr kumimoji="0" lang="en-US" sz="3600" b="1" i="0" u="none" strike="noStrike" kern="0" cap="none" spc="0" normalizeH="0" baseline="0" noProof="0" dirty="0" smtClean="0">
                <a:ln>
                  <a:noFill/>
                </a:ln>
                <a:solidFill>
                  <a:srgbClr val="00838B"/>
                </a:solidFill>
                <a:effectLst/>
                <a:uLnTx/>
                <a:uFillTx/>
                <a:sym typeface="Century Gothic"/>
              </a:rPr>
            </a:br>
            <a:r>
              <a:rPr kumimoji="0" lang="en-US" sz="3600" b="1" i="0" u="none" strike="noStrike" kern="0" cap="none" spc="0" normalizeH="0" baseline="0" noProof="0" dirty="0" smtClean="0">
                <a:ln>
                  <a:noFill/>
                </a:ln>
                <a:solidFill>
                  <a:srgbClr val="00838B"/>
                </a:solidFill>
                <a:effectLst/>
                <a:uLnTx/>
                <a:uFillTx/>
                <a:sym typeface="Century Gothic"/>
              </a:rPr>
              <a:t>Block Grant</a:t>
            </a:r>
            <a:r>
              <a:rPr kumimoji="0" lang="en-US" sz="3600" b="1" i="0" u="none" strike="noStrike" kern="0" cap="none" spc="0" normalizeH="0" noProof="0" dirty="0" smtClean="0">
                <a:ln>
                  <a:noFill/>
                </a:ln>
                <a:solidFill>
                  <a:srgbClr val="00838B"/>
                </a:solidFill>
                <a:effectLst/>
                <a:uLnTx/>
                <a:uFillTx/>
                <a:sym typeface="Century Gothic"/>
              </a:rPr>
              <a:t> (SABG)</a:t>
            </a:r>
          </a:p>
          <a:p>
            <a:pPr marL="0" marR="0" lvl="0" indent="0" algn="ctr" defTabSz="914400" eaLnBrk="1" fontAlgn="auto" latinLnBrk="0" hangingPunct="1">
              <a:lnSpc>
                <a:spcPct val="100000"/>
              </a:lnSpc>
              <a:spcBef>
                <a:spcPts val="0"/>
              </a:spcBef>
              <a:spcAft>
                <a:spcPts val="0"/>
              </a:spcAft>
              <a:buClrTx/>
              <a:buSzTx/>
              <a:buFontTx/>
              <a:buNone/>
              <a:tabLst/>
              <a:defRPr/>
            </a:pPr>
            <a:r>
              <a:rPr lang="en-US" sz="3000" b="1" i="1" kern="0" noProof="0" dirty="0" smtClean="0">
                <a:solidFill>
                  <a:srgbClr val="00838B"/>
                </a:solidFill>
                <a:sym typeface="Century Gothic"/>
              </a:rPr>
              <a:t>The Key Source of Funding</a:t>
            </a:r>
            <a:br>
              <a:rPr lang="en-US" sz="3000" b="1" i="1" kern="0" noProof="0" dirty="0" smtClean="0">
                <a:solidFill>
                  <a:srgbClr val="00838B"/>
                </a:solidFill>
                <a:sym typeface="Century Gothic"/>
              </a:rPr>
            </a:br>
            <a:r>
              <a:rPr lang="en-US" sz="3000" b="1" i="1" kern="0" noProof="0" dirty="0" smtClean="0">
                <a:solidFill>
                  <a:srgbClr val="00838B"/>
                </a:solidFill>
                <a:sym typeface="Century Gothic"/>
              </a:rPr>
              <a:t>Provided to the County Authorities by DAODAS</a:t>
            </a:r>
            <a:endParaRPr kumimoji="0" lang="en-US" sz="3000" b="0" i="1" u="none" strike="noStrike" kern="0" cap="none" spc="0" normalizeH="0" baseline="0" noProof="0" dirty="0" smtClean="0">
              <a:ln>
                <a:noFill/>
              </a:ln>
              <a:solidFill>
                <a:srgbClr val="00838B"/>
              </a:solidFill>
              <a:effectLst/>
              <a:uLnTx/>
              <a:uFillTx/>
            </a:endParaRPr>
          </a:p>
        </p:txBody>
      </p:sp>
      <p:cxnSp>
        <p:nvCxnSpPr>
          <p:cNvPr id="8" name="Straight Connector 7"/>
          <p:cNvCxnSpPr/>
          <p:nvPr/>
        </p:nvCxnSpPr>
        <p:spPr>
          <a:xfrm>
            <a:off x="1079500" y="4805509"/>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15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11</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000" b="1" dirty="0" smtClean="0">
                <a:solidFill>
                  <a:srgbClr val="00838B"/>
                </a:solidFill>
                <a:latin typeface="+mn-lt"/>
              </a:rPr>
              <a:t>SABG Overview</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566646"/>
          </a:xfrm>
        </p:spPr>
        <p:txBody>
          <a:bodyPr/>
          <a:lstStyle/>
          <a:p>
            <a:pPr marL="228600" lvl="0" indent="-228600">
              <a:lnSpc>
                <a:spcPct val="100000"/>
              </a:lnSpc>
              <a:spcBef>
                <a:spcPts val="0"/>
              </a:spcBef>
              <a:spcAft>
                <a:spcPts val="600"/>
              </a:spcAft>
              <a:buClr>
                <a:srgbClr val="00838B"/>
              </a:buClr>
              <a:buFont typeface="Arial" panose="020B0604020202020204" pitchFamily="34" charset="0"/>
              <a:buChar char="•"/>
            </a:pPr>
            <a:r>
              <a:rPr lang="en-US" sz="2200" kern="0" dirty="0">
                <a:solidFill>
                  <a:schemeClr val="tx1"/>
                </a:solidFill>
                <a:sym typeface="Century Gothic"/>
              </a:rPr>
              <a:t>The SABG is administered by the Substance Abuse and Mental Health Services Administration (SAMHSA), within the Department of Health and Human </a:t>
            </a:r>
            <a:r>
              <a:rPr lang="en-US" sz="2200" kern="0" dirty="0" smtClean="0">
                <a:solidFill>
                  <a:schemeClr val="tx1"/>
                </a:solidFill>
                <a:sym typeface="Century Gothic"/>
              </a:rPr>
              <a:t>Services.</a:t>
            </a:r>
            <a:endParaRPr lang="en-US" sz="2200" kern="0" dirty="0">
              <a:solidFill>
                <a:schemeClr val="tx1"/>
              </a:solidFill>
              <a:sym typeface="Century Gothic"/>
            </a:endParaRPr>
          </a:p>
          <a:p>
            <a:pPr marL="228600" lvl="0" indent="-228600">
              <a:lnSpc>
                <a:spcPct val="100000"/>
              </a:lnSpc>
              <a:spcBef>
                <a:spcPts val="0"/>
              </a:spcBef>
              <a:spcAft>
                <a:spcPts val="600"/>
              </a:spcAft>
              <a:buClr>
                <a:srgbClr val="00838B"/>
              </a:buClr>
              <a:buFont typeface="Arial" panose="020B0604020202020204" pitchFamily="34" charset="0"/>
              <a:buChar char="•"/>
            </a:pPr>
            <a:r>
              <a:rPr lang="en-US" sz="2200" kern="0" dirty="0" smtClean="0">
                <a:solidFill>
                  <a:schemeClr val="tx1"/>
                </a:solidFill>
                <a:sym typeface="Century Gothic"/>
              </a:rPr>
              <a:t>The SABG is the </a:t>
            </a:r>
            <a:r>
              <a:rPr lang="en-US" sz="2200" kern="0" dirty="0">
                <a:solidFill>
                  <a:schemeClr val="tx1"/>
                </a:solidFill>
                <a:sym typeface="Century Gothic"/>
              </a:rPr>
              <a:t>largest federal formula grant to </a:t>
            </a:r>
            <a:r>
              <a:rPr lang="en-US" sz="2200" kern="0" dirty="0" smtClean="0">
                <a:solidFill>
                  <a:schemeClr val="tx1"/>
                </a:solidFill>
                <a:sym typeface="Century Gothic"/>
              </a:rPr>
              <a:t>state </a:t>
            </a:r>
            <a:r>
              <a:rPr lang="en-US" sz="2200" kern="0" dirty="0">
                <a:solidFill>
                  <a:schemeClr val="tx1"/>
                </a:solidFill>
                <a:sym typeface="Century Gothic"/>
              </a:rPr>
              <a:t>alcohol and drug authorities, supporting substance use disorder prevention, treatment, and </a:t>
            </a:r>
            <a:r>
              <a:rPr lang="en-US" sz="2200" kern="0" dirty="0" smtClean="0">
                <a:solidFill>
                  <a:schemeClr val="tx1"/>
                </a:solidFill>
                <a:sym typeface="Century Gothic"/>
              </a:rPr>
              <a:t>recovery efforts.</a:t>
            </a:r>
            <a:endParaRPr lang="en-US" sz="2200" kern="0" dirty="0">
              <a:solidFill>
                <a:schemeClr val="tx1"/>
              </a:solidFill>
              <a:sym typeface="Century Gothic"/>
            </a:endParaRPr>
          </a:p>
          <a:p>
            <a:pPr marL="228600" lvl="0" indent="-228600">
              <a:lnSpc>
                <a:spcPct val="100000"/>
              </a:lnSpc>
              <a:spcBef>
                <a:spcPts val="0"/>
              </a:spcBef>
              <a:spcAft>
                <a:spcPts val="600"/>
              </a:spcAft>
              <a:buClr>
                <a:srgbClr val="00838B"/>
              </a:buClr>
              <a:buFont typeface="Arial" panose="020B0604020202020204" pitchFamily="34" charset="0"/>
              <a:buChar char="•"/>
            </a:pPr>
            <a:r>
              <a:rPr lang="en-US" sz="2200" kern="0" dirty="0">
                <a:solidFill>
                  <a:schemeClr val="tx1"/>
                </a:solidFill>
                <a:sym typeface="Century Gothic"/>
              </a:rPr>
              <a:t>Federal statute requires </a:t>
            </a:r>
            <a:r>
              <a:rPr lang="en-US" sz="2200" kern="0" dirty="0" smtClean="0">
                <a:solidFill>
                  <a:schemeClr val="tx1"/>
                </a:solidFill>
                <a:sym typeface="Century Gothic"/>
              </a:rPr>
              <a:t>states </a:t>
            </a:r>
            <a:r>
              <a:rPr lang="en-US" sz="2200" kern="0" dirty="0">
                <a:solidFill>
                  <a:schemeClr val="tx1"/>
                </a:solidFill>
                <a:sym typeface="Century Gothic"/>
              </a:rPr>
              <a:t>to direct at least </a:t>
            </a:r>
            <a:r>
              <a:rPr lang="en-US" sz="2200" kern="0" dirty="0" smtClean="0">
                <a:solidFill>
                  <a:schemeClr val="tx1"/>
                </a:solidFill>
                <a:sym typeface="Century Gothic"/>
              </a:rPr>
              <a:t>20% of </a:t>
            </a:r>
            <a:r>
              <a:rPr lang="en-US" sz="2200" kern="0" dirty="0">
                <a:solidFill>
                  <a:schemeClr val="tx1"/>
                </a:solidFill>
                <a:sym typeface="Century Gothic"/>
              </a:rPr>
              <a:t>the SABG toward primary prevention services. </a:t>
            </a:r>
            <a:r>
              <a:rPr lang="en-US" sz="2200" kern="0" dirty="0" smtClean="0">
                <a:solidFill>
                  <a:schemeClr val="tx1"/>
                </a:solidFill>
                <a:sym typeface="Century Gothic"/>
              </a:rPr>
              <a:t> The “prevention set-aside,” which is managed by SAMHSA’s Center for Substance Abuse Prevention (CSAP), represents </a:t>
            </a:r>
            <a:r>
              <a:rPr lang="en-US" sz="2200" kern="0" dirty="0">
                <a:solidFill>
                  <a:schemeClr val="tx1"/>
                </a:solidFill>
                <a:sym typeface="Century Gothic"/>
              </a:rPr>
              <a:t>the single largest source of funding in each </a:t>
            </a:r>
            <a:r>
              <a:rPr lang="en-US" sz="2200" kern="0" dirty="0" smtClean="0">
                <a:solidFill>
                  <a:schemeClr val="tx1"/>
                </a:solidFill>
                <a:sym typeface="Century Gothic"/>
              </a:rPr>
              <a:t>state’s </a:t>
            </a:r>
            <a:r>
              <a:rPr lang="en-US" sz="2200" kern="0" dirty="0">
                <a:solidFill>
                  <a:schemeClr val="tx1"/>
                </a:solidFill>
                <a:sym typeface="Century Gothic"/>
              </a:rPr>
              <a:t>prevention </a:t>
            </a:r>
            <a:r>
              <a:rPr lang="en-US" sz="2200" kern="0" dirty="0" smtClean="0">
                <a:solidFill>
                  <a:schemeClr val="tx1"/>
                </a:solidFill>
                <a:sym typeface="Century Gothic"/>
              </a:rPr>
              <a:t>system.</a:t>
            </a:r>
            <a:endParaRPr lang="en-US" sz="2200" kern="0" dirty="0">
              <a:solidFill>
                <a:schemeClr val="tx1"/>
              </a:solidFill>
              <a:sym typeface="Century Gothic"/>
            </a:endParaRPr>
          </a:p>
          <a:p>
            <a:pPr marL="228600" lvl="0" indent="-228600">
              <a:lnSpc>
                <a:spcPct val="100000"/>
              </a:lnSpc>
              <a:spcBef>
                <a:spcPts val="0"/>
              </a:spcBef>
              <a:spcAft>
                <a:spcPts val="600"/>
              </a:spcAft>
              <a:buClr>
                <a:srgbClr val="00838B"/>
              </a:buClr>
              <a:buFont typeface="Arial" panose="020B0604020202020204" pitchFamily="34" charset="0"/>
              <a:buChar char="•"/>
            </a:pPr>
            <a:r>
              <a:rPr lang="en-US" sz="2200" kern="0" dirty="0">
                <a:solidFill>
                  <a:schemeClr val="tx1"/>
                </a:solidFill>
                <a:sym typeface="Century Gothic"/>
              </a:rPr>
              <a:t>The SABG enables states and jurisdictions to provide substance misuse prevention </a:t>
            </a:r>
            <a:r>
              <a:rPr lang="en-US" sz="2200" kern="0" dirty="0" smtClean="0">
                <a:solidFill>
                  <a:schemeClr val="tx1"/>
                </a:solidFill>
                <a:sym typeface="Century Gothic"/>
              </a:rPr>
              <a:t>activities and treatment/recovery </a:t>
            </a:r>
            <a:r>
              <a:rPr lang="en-US" sz="2200" kern="0" dirty="0">
                <a:solidFill>
                  <a:schemeClr val="tx1"/>
                </a:solidFill>
                <a:sym typeface="Century Gothic"/>
              </a:rPr>
              <a:t>support </a:t>
            </a:r>
            <a:r>
              <a:rPr lang="en-US" sz="2200" kern="0" dirty="0" smtClean="0">
                <a:solidFill>
                  <a:schemeClr val="tx1"/>
                </a:solidFill>
                <a:sym typeface="Century Gothic"/>
              </a:rPr>
              <a:t>services, </a:t>
            </a:r>
            <a:r>
              <a:rPr lang="en-US" sz="2200" kern="0" dirty="0">
                <a:solidFill>
                  <a:schemeClr val="tx1"/>
                </a:solidFill>
                <a:sym typeface="Century Gothic"/>
              </a:rPr>
              <a:t>and </a:t>
            </a:r>
            <a:r>
              <a:rPr lang="en-US" sz="2200" kern="0" dirty="0" smtClean="0">
                <a:solidFill>
                  <a:schemeClr val="tx1"/>
                </a:solidFill>
                <a:sym typeface="Century Gothic"/>
              </a:rPr>
              <a:t>it places </a:t>
            </a:r>
            <a:r>
              <a:rPr lang="en-US" sz="2200" kern="0" dirty="0">
                <a:solidFill>
                  <a:schemeClr val="tx1"/>
                </a:solidFill>
                <a:sym typeface="Century Gothic"/>
              </a:rPr>
              <a:t>an emphasis on the provision of treatment services </a:t>
            </a:r>
            <a:r>
              <a:rPr lang="en-US" sz="2200" kern="0" dirty="0" smtClean="0">
                <a:solidFill>
                  <a:schemeClr val="tx1"/>
                </a:solidFill>
                <a:sym typeface="Century Gothic"/>
              </a:rPr>
              <a:t>to </a:t>
            </a:r>
            <a:r>
              <a:rPr lang="en-US" sz="2200" kern="0" dirty="0">
                <a:solidFill>
                  <a:schemeClr val="tx1"/>
                </a:solidFill>
                <a:sym typeface="Century Gothic"/>
              </a:rPr>
              <a:t>populations of focus, </a:t>
            </a:r>
            <a:r>
              <a:rPr lang="en-US" sz="2200" kern="0" dirty="0" smtClean="0">
                <a:solidFill>
                  <a:schemeClr val="tx1"/>
                </a:solidFill>
                <a:sym typeface="Century Gothic"/>
              </a:rPr>
              <a:t>specifically </a:t>
            </a:r>
            <a:r>
              <a:rPr lang="en-US" sz="2200" kern="0" dirty="0">
                <a:solidFill>
                  <a:schemeClr val="tx1"/>
                </a:solidFill>
                <a:sym typeface="Century Gothic"/>
              </a:rPr>
              <a:t>persons who inject drugs, pregnant women, and women with dependent children. </a:t>
            </a:r>
            <a:r>
              <a:rPr lang="en-US" sz="2200" kern="0" dirty="0" smtClean="0">
                <a:solidFill>
                  <a:schemeClr val="tx1"/>
                </a:solidFill>
                <a:sym typeface="Century Gothic"/>
              </a:rPr>
              <a:t> </a:t>
            </a:r>
            <a:r>
              <a:rPr lang="en-US" sz="2200" kern="0" dirty="0">
                <a:solidFill>
                  <a:schemeClr val="tx1"/>
                </a:solidFill>
                <a:sym typeface="Century Gothic"/>
              </a:rPr>
              <a:t>T</a:t>
            </a:r>
            <a:r>
              <a:rPr lang="en-US" sz="2200" kern="0" dirty="0" smtClean="0">
                <a:solidFill>
                  <a:schemeClr val="tx1"/>
                </a:solidFill>
                <a:sym typeface="Century Gothic"/>
              </a:rPr>
              <a:t>he </a:t>
            </a:r>
            <a:r>
              <a:rPr lang="en-US" sz="2200" kern="0" dirty="0">
                <a:solidFill>
                  <a:schemeClr val="tx1"/>
                </a:solidFill>
                <a:sym typeface="Century Gothic"/>
              </a:rPr>
              <a:t>program </a:t>
            </a:r>
            <a:r>
              <a:rPr lang="en-US" sz="2200" kern="0" dirty="0" smtClean="0">
                <a:solidFill>
                  <a:schemeClr val="tx1"/>
                </a:solidFill>
                <a:sym typeface="Century Gothic"/>
              </a:rPr>
              <a:t>also aims </a:t>
            </a:r>
            <a:r>
              <a:rPr lang="en-US" sz="2200" kern="0" dirty="0">
                <a:solidFill>
                  <a:schemeClr val="tx1"/>
                </a:solidFill>
                <a:sym typeface="Century Gothic"/>
              </a:rPr>
              <a:t>to make primary prevention services available to individuals not in need of substance use treatment</a:t>
            </a:r>
            <a:r>
              <a:rPr lang="en-US" sz="2200" kern="0" dirty="0" smtClean="0">
                <a:solidFill>
                  <a:schemeClr val="tx1"/>
                </a:solidFill>
                <a:sym typeface="Century Gothic"/>
              </a:rPr>
              <a:t>.</a:t>
            </a:r>
            <a:endParaRPr lang="en-US" sz="2200" dirty="0">
              <a:solidFill>
                <a:schemeClr val="tx1"/>
              </a:solidFill>
            </a:endParaRPr>
          </a:p>
        </p:txBody>
      </p:sp>
    </p:spTree>
    <p:extLst>
      <p:ext uri="{BB962C8B-B14F-4D97-AF65-F5344CB8AC3E}">
        <p14:creationId xmlns:p14="http://schemas.microsoft.com/office/powerpoint/2010/main" val="1218399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12</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000" b="1" dirty="0" smtClean="0">
                <a:solidFill>
                  <a:srgbClr val="00838B"/>
                </a:solidFill>
                <a:latin typeface="+mn-lt"/>
              </a:rPr>
              <a:t>SABG Overview</a:t>
            </a:r>
            <a:endParaRPr lang="en-US" sz="3000" b="1" dirty="0">
              <a:solidFill>
                <a:srgbClr val="00838B"/>
              </a:solidFill>
              <a:latin typeface="+mn-lt"/>
            </a:endParaRPr>
          </a:p>
        </p:txBody>
      </p:sp>
      <p:sp>
        <p:nvSpPr>
          <p:cNvPr id="8" name="Content Placeholder 4"/>
          <p:cNvSpPr>
            <a:spLocks noGrp="1"/>
          </p:cNvSpPr>
          <p:nvPr>
            <p:ph idx="1"/>
          </p:nvPr>
        </p:nvSpPr>
        <p:spPr>
          <a:xfrm>
            <a:off x="457200" y="1463040"/>
            <a:ext cx="11274552" cy="4778272"/>
          </a:xfrm>
        </p:spPr>
        <p:txBody>
          <a:bodyPr/>
          <a:lstStyle/>
          <a:p>
            <a:pPr marL="228600" lvl="0" indent="-228600">
              <a:lnSpc>
                <a:spcPct val="100000"/>
              </a:lnSpc>
              <a:spcBef>
                <a:spcPts val="0"/>
              </a:spcBef>
              <a:spcAft>
                <a:spcPts val="600"/>
              </a:spcAft>
              <a:buClr>
                <a:srgbClr val="00838B"/>
              </a:buClr>
              <a:buFont typeface="Arial" panose="020B0604020202020204" pitchFamily="34" charset="0"/>
              <a:buChar char="•"/>
            </a:pPr>
            <a:r>
              <a:rPr lang="en-US" sz="2400" kern="0" dirty="0">
                <a:solidFill>
                  <a:schemeClr val="tx1"/>
                </a:solidFill>
                <a:sym typeface="Century Gothic"/>
              </a:rPr>
              <a:t>SAMHSA mandates that each SABG grantee must</a:t>
            </a:r>
            <a:r>
              <a:rPr lang="en-US" sz="2400" kern="0" dirty="0" smtClean="0">
                <a:solidFill>
                  <a:schemeClr val="tx1"/>
                </a:solidFill>
                <a:sym typeface="Century Gothic"/>
              </a:rPr>
              <a:t>:</a:t>
            </a:r>
          </a:p>
          <a:p>
            <a:pPr marL="457200" lvl="1" indent="-228600">
              <a:lnSpc>
                <a:spcPct val="100000"/>
              </a:lnSpc>
              <a:spcBef>
                <a:spcPts val="0"/>
              </a:spcBef>
              <a:buClr>
                <a:srgbClr val="00838B"/>
              </a:buClr>
              <a:buSzPct val="90000"/>
              <a:buFont typeface="Courier New" panose="02070309020205020404" pitchFamily="49" charset="0"/>
              <a:buChar char="o"/>
            </a:pPr>
            <a:r>
              <a:rPr lang="en-US" sz="2300" kern="0" dirty="0">
                <a:solidFill>
                  <a:schemeClr val="tx1"/>
                </a:solidFill>
                <a:sym typeface="Century Gothic"/>
              </a:rPr>
              <a:t>Have a designated unit of its executive branch that is responsible for administering </a:t>
            </a:r>
            <a:r>
              <a:rPr lang="en-US" sz="2300" kern="0" dirty="0" smtClean="0">
                <a:solidFill>
                  <a:schemeClr val="tx1"/>
                </a:solidFill>
                <a:sym typeface="Century Gothic"/>
              </a:rPr>
              <a:t>SABG </a:t>
            </a:r>
            <a:r>
              <a:rPr lang="en-US" sz="2300" kern="0" dirty="0">
                <a:solidFill>
                  <a:schemeClr val="tx1"/>
                </a:solidFill>
                <a:sym typeface="Century Gothic"/>
              </a:rPr>
              <a:t>work</a:t>
            </a:r>
          </a:p>
          <a:p>
            <a:pPr marL="457200" lvl="1" indent="-228600">
              <a:lnSpc>
                <a:spcPct val="100000"/>
              </a:lnSpc>
              <a:spcBef>
                <a:spcPts val="0"/>
              </a:spcBef>
              <a:buClr>
                <a:srgbClr val="00838B"/>
              </a:buClr>
              <a:buSzPct val="90000"/>
              <a:buFont typeface="Courier New" panose="02070309020205020404" pitchFamily="49" charset="0"/>
              <a:buChar char="o"/>
            </a:pPr>
            <a:r>
              <a:rPr lang="en-US" sz="2300" kern="0" dirty="0">
                <a:solidFill>
                  <a:schemeClr val="tx1"/>
                </a:solidFill>
                <a:sym typeface="Century Gothic"/>
              </a:rPr>
              <a:t>Apply annually for SABG funds</a:t>
            </a:r>
          </a:p>
          <a:p>
            <a:pPr marL="457200" lvl="1" indent="-228600">
              <a:lnSpc>
                <a:spcPct val="100000"/>
              </a:lnSpc>
              <a:spcBef>
                <a:spcPts val="0"/>
              </a:spcBef>
              <a:buClr>
                <a:srgbClr val="00838B"/>
              </a:buClr>
              <a:buSzPct val="90000"/>
              <a:buFont typeface="Courier New" panose="02070309020205020404" pitchFamily="49" charset="0"/>
              <a:buChar char="o"/>
            </a:pPr>
            <a:r>
              <a:rPr lang="en-US" sz="2300" kern="0" dirty="0">
                <a:solidFill>
                  <a:schemeClr val="tx1"/>
                </a:solidFill>
                <a:sym typeface="Century Gothic"/>
              </a:rPr>
              <a:t>Have the flexibility to distribute </a:t>
            </a:r>
            <a:r>
              <a:rPr lang="en-US" sz="2300" kern="0" dirty="0" smtClean="0">
                <a:solidFill>
                  <a:schemeClr val="tx1"/>
                </a:solidFill>
                <a:sym typeface="Century Gothic"/>
              </a:rPr>
              <a:t>SABG </a:t>
            </a:r>
            <a:r>
              <a:rPr lang="en-US" sz="2300" kern="0" dirty="0">
                <a:solidFill>
                  <a:schemeClr val="tx1"/>
                </a:solidFill>
                <a:sym typeface="Century Gothic"/>
              </a:rPr>
              <a:t>funds to local government </a:t>
            </a:r>
            <a:r>
              <a:rPr lang="en-US" sz="2300" kern="0" dirty="0" smtClean="0">
                <a:solidFill>
                  <a:schemeClr val="tx1"/>
                </a:solidFill>
                <a:sym typeface="Century Gothic"/>
              </a:rPr>
              <a:t>entities (municipalities, counties, intermediaries), </a:t>
            </a:r>
            <a:r>
              <a:rPr lang="en-US" sz="2300" kern="0" dirty="0">
                <a:solidFill>
                  <a:schemeClr val="tx1"/>
                </a:solidFill>
                <a:sym typeface="Century Gothic"/>
              </a:rPr>
              <a:t>including administrative service </a:t>
            </a:r>
            <a:r>
              <a:rPr lang="en-US" sz="2300" kern="0" dirty="0" smtClean="0">
                <a:solidFill>
                  <a:schemeClr val="tx1"/>
                </a:solidFill>
                <a:sym typeface="Century Gothic"/>
              </a:rPr>
              <a:t>organizations</a:t>
            </a:r>
            <a:endParaRPr lang="en-US" sz="2300" kern="0" dirty="0">
              <a:solidFill>
                <a:schemeClr val="tx1"/>
              </a:solidFill>
              <a:sym typeface="Century Gothic"/>
            </a:endParaRPr>
          </a:p>
          <a:p>
            <a:pPr marL="457200" lvl="1" indent="-228600">
              <a:lnSpc>
                <a:spcPct val="100000"/>
              </a:lnSpc>
              <a:spcBef>
                <a:spcPts val="0"/>
              </a:spcBef>
              <a:spcAft>
                <a:spcPts val="200"/>
              </a:spcAft>
              <a:buClr>
                <a:srgbClr val="00838B"/>
              </a:buClr>
              <a:buSzPct val="90000"/>
              <a:buFont typeface="Courier New" panose="02070309020205020404" pitchFamily="49" charset="0"/>
              <a:buChar char="o"/>
            </a:pPr>
            <a:r>
              <a:rPr lang="en-US" sz="2300" kern="0" dirty="0">
                <a:solidFill>
                  <a:schemeClr val="tx1"/>
                </a:solidFill>
                <a:sym typeface="Century Gothic"/>
              </a:rPr>
              <a:t>Have SABG sub-recipients, such as community- and faith-based organizations (non-governmental organizations</a:t>
            </a:r>
            <a:r>
              <a:rPr lang="en-US" sz="2300" kern="0" dirty="0" smtClean="0">
                <a:solidFill>
                  <a:schemeClr val="tx1"/>
                </a:solidFill>
                <a:sym typeface="Century Gothic"/>
              </a:rPr>
              <a:t>) </a:t>
            </a:r>
            <a:r>
              <a:rPr lang="en-US" sz="2300" kern="0" dirty="0">
                <a:solidFill>
                  <a:schemeClr val="tx1"/>
                </a:solidFill>
                <a:sym typeface="Century Gothic"/>
              </a:rPr>
              <a:t>and deliver:</a:t>
            </a:r>
          </a:p>
          <a:p>
            <a:pPr marL="685800" lvl="2" indent="-228600">
              <a:lnSpc>
                <a:spcPct val="100000"/>
              </a:lnSpc>
              <a:spcBef>
                <a:spcPts val="0"/>
              </a:spcBef>
              <a:spcAft>
                <a:spcPts val="200"/>
              </a:spcAft>
              <a:buClr>
                <a:srgbClr val="00838B"/>
              </a:buClr>
              <a:buFont typeface="Wingdings" panose="05000000000000000000" pitchFamily="2" charset="2"/>
              <a:buChar char="§"/>
            </a:pPr>
            <a:r>
              <a:rPr lang="en-US" sz="2200" kern="0" dirty="0" smtClean="0">
                <a:solidFill>
                  <a:schemeClr val="tx1"/>
                </a:solidFill>
                <a:sym typeface="Century Gothic"/>
              </a:rPr>
              <a:t>Prevention activities </a:t>
            </a:r>
            <a:r>
              <a:rPr lang="en-US" sz="2200" kern="0" dirty="0">
                <a:solidFill>
                  <a:schemeClr val="tx1"/>
                </a:solidFill>
                <a:sym typeface="Century Gothic"/>
              </a:rPr>
              <a:t>to individuals and communities impacted by substance use</a:t>
            </a:r>
          </a:p>
          <a:p>
            <a:pPr marL="685800" lvl="2" indent="-228600">
              <a:lnSpc>
                <a:spcPct val="100000"/>
              </a:lnSpc>
              <a:spcBef>
                <a:spcPts val="0"/>
              </a:spcBef>
              <a:spcAft>
                <a:spcPts val="1200"/>
              </a:spcAft>
              <a:buClr>
                <a:srgbClr val="00838B"/>
              </a:buClr>
              <a:buFont typeface="Wingdings" panose="05000000000000000000" pitchFamily="2" charset="2"/>
              <a:buChar char="§"/>
            </a:pPr>
            <a:r>
              <a:rPr lang="en-US" sz="2200" kern="0" dirty="0" smtClean="0">
                <a:solidFill>
                  <a:schemeClr val="tx1"/>
                </a:solidFill>
                <a:sym typeface="Century Gothic"/>
              </a:rPr>
              <a:t>Treatment </a:t>
            </a:r>
            <a:r>
              <a:rPr lang="en-US" sz="2200" kern="0" dirty="0">
                <a:solidFill>
                  <a:schemeClr val="tx1"/>
                </a:solidFill>
                <a:sym typeface="Century Gothic"/>
              </a:rPr>
              <a:t>and recovery support services to individuals and families impacted by SUDs</a:t>
            </a:r>
          </a:p>
          <a:p>
            <a:pPr marL="228600" indent="-228600">
              <a:lnSpc>
                <a:spcPct val="100000"/>
              </a:lnSpc>
              <a:spcBef>
                <a:spcPts val="0"/>
              </a:spcBef>
              <a:spcAft>
                <a:spcPts val="600"/>
              </a:spcAft>
              <a:buClr>
                <a:srgbClr val="00838B"/>
              </a:buClr>
              <a:buFont typeface="Arial" panose="020B0604020202020204" pitchFamily="34" charset="0"/>
              <a:buChar char="•"/>
            </a:pPr>
            <a:r>
              <a:rPr lang="en-US" sz="2400" kern="0" dirty="0">
                <a:solidFill>
                  <a:schemeClr val="tx1"/>
                </a:solidFill>
                <a:sym typeface="Century Gothic"/>
              </a:rPr>
              <a:t>In </a:t>
            </a:r>
            <a:r>
              <a:rPr lang="en-US" sz="2400" kern="0" dirty="0" smtClean="0">
                <a:solidFill>
                  <a:schemeClr val="tx1"/>
                </a:solidFill>
                <a:sym typeface="Century Gothic"/>
              </a:rPr>
              <a:t>South Carolina, </a:t>
            </a:r>
            <a:r>
              <a:rPr lang="en-US" sz="2400" kern="0" dirty="0">
                <a:solidFill>
                  <a:schemeClr val="tx1"/>
                </a:solidFill>
                <a:sym typeface="Century Gothic"/>
              </a:rPr>
              <a:t>DAODAS administers SABG funds to </a:t>
            </a:r>
            <a:r>
              <a:rPr lang="en-US" sz="2400" kern="0" dirty="0" smtClean="0">
                <a:solidFill>
                  <a:schemeClr val="tx1"/>
                </a:solidFill>
                <a:sym typeface="Century Gothic"/>
              </a:rPr>
              <a:t>the county </a:t>
            </a:r>
            <a:r>
              <a:rPr lang="en-US" sz="2400" kern="0" dirty="0">
                <a:solidFill>
                  <a:schemeClr val="tx1"/>
                </a:solidFill>
                <a:sym typeface="Century Gothic"/>
              </a:rPr>
              <a:t>authorities for implementation of prevention, </a:t>
            </a:r>
            <a:r>
              <a:rPr lang="en-US" sz="2400" kern="0" dirty="0" smtClean="0">
                <a:solidFill>
                  <a:schemeClr val="tx1"/>
                </a:solidFill>
                <a:sym typeface="Century Gothic"/>
              </a:rPr>
              <a:t>treatment, </a:t>
            </a:r>
            <a:r>
              <a:rPr lang="en-US" sz="2400" kern="0" dirty="0">
                <a:solidFill>
                  <a:schemeClr val="tx1"/>
                </a:solidFill>
                <a:sym typeface="Century Gothic"/>
              </a:rPr>
              <a:t>and recovery services</a:t>
            </a:r>
            <a:r>
              <a:rPr lang="en-US" sz="2400" kern="0" dirty="0" smtClean="0">
                <a:solidFill>
                  <a:schemeClr val="tx1"/>
                </a:solidFill>
                <a:sym typeface="Century Gothic"/>
              </a:rPr>
              <a:t>.</a:t>
            </a:r>
            <a:endParaRPr lang="en-US" sz="2400" kern="0" dirty="0">
              <a:solidFill>
                <a:schemeClr val="tx1"/>
              </a:solidFill>
              <a:sym typeface="Century Gothic"/>
            </a:endParaRPr>
          </a:p>
        </p:txBody>
      </p:sp>
    </p:spTree>
    <p:extLst>
      <p:ext uri="{BB962C8B-B14F-4D97-AF65-F5344CB8AC3E}">
        <p14:creationId xmlns:p14="http://schemas.microsoft.com/office/powerpoint/2010/main" val="680499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13</a:t>
            </a:fld>
            <a:endParaRPr lang="en-US" dirty="0"/>
          </a:p>
        </p:txBody>
      </p:sp>
      <p:sp>
        <p:nvSpPr>
          <p:cNvPr id="7" name="Title 1"/>
          <p:cNvSpPr txBox="1">
            <a:spLocks/>
          </p:cNvSpPr>
          <p:nvPr/>
        </p:nvSpPr>
        <p:spPr>
          <a:xfrm>
            <a:off x="457200" y="914399"/>
            <a:ext cx="11247120" cy="9144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DAODAS </a:t>
            </a:r>
            <a:r>
              <a:rPr lang="en-US" sz="3000" b="1" dirty="0">
                <a:solidFill>
                  <a:srgbClr val="00838B"/>
                </a:solidFill>
                <a:latin typeface="+mn-lt"/>
              </a:rPr>
              <a:t>Annual Funding </a:t>
            </a:r>
            <a:r>
              <a:rPr lang="en-US" sz="3000" b="1" dirty="0" smtClean="0">
                <a:solidFill>
                  <a:srgbClr val="00838B"/>
                </a:solidFill>
                <a:latin typeface="+mn-lt"/>
              </a:rPr>
              <a:t>&amp; </a:t>
            </a:r>
            <a:r>
              <a:rPr lang="en-US" sz="3000" b="1" dirty="0">
                <a:solidFill>
                  <a:srgbClr val="00838B"/>
                </a:solidFill>
                <a:latin typeface="+mn-lt"/>
              </a:rPr>
              <a:t>Compliance Contracts </a:t>
            </a:r>
            <a:r>
              <a:rPr lang="en-US" sz="3000" b="1" dirty="0" smtClean="0">
                <a:solidFill>
                  <a:srgbClr val="00838B"/>
                </a:solidFill>
                <a:latin typeface="+mn-lt"/>
              </a:rPr>
              <a:t/>
            </a:r>
            <a:br>
              <a:rPr lang="en-US" sz="3000" b="1" dirty="0" smtClean="0">
                <a:solidFill>
                  <a:srgbClr val="00838B"/>
                </a:solidFill>
                <a:latin typeface="+mn-lt"/>
              </a:rPr>
            </a:br>
            <a:r>
              <a:rPr lang="en-US" sz="3000" b="1" dirty="0" smtClean="0">
                <a:solidFill>
                  <a:srgbClr val="00838B"/>
                </a:solidFill>
                <a:latin typeface="+mn-lt"/>
              </a:rPr>
              <a:t>With </a:t>
            </a:r>
            <a:r>
              <a:rPr lang="en-US" sz="3000" b="1" dirty="0">
                <a:solidFill>
                  <a:srgbClr val="00838B"/>
                </a:solidFill>
                <a:latin typeface="+mn-lt"/>
              </a:rPr>
              <a:t>County </a:t>
            </a:r>
            <a:r>
              <a:rPr lang="en-US" sz="3000" b="1" dirty="0" smtClean="0">
                <a:solidFill>
                  <a:srgbClr val="00838B"/>
                </a:solidFill>
                <a:latin typeface="+mn-lt"/>
              </a:rPr>
              <a:t>Authorities</a:t>
            </a:r>
            <a:endParaRPr lang="en-US" sz="3000" b="1" dirty="0">
              <a:solidFill>
                <a:srgbClr val="00838B"/>
              </a:solidFill>
              <a:latin typeface="+mn-lt"/>
            </a:endParaRPr>
          </a:p>
        </p:txBody>
      </p:sp>
      <p:sp>
        <p:nvSpPr>
          <p:cNvPr id="8" name="Content Placeholder 4"/>
          <p:cNvSpPr>
            <a:spLocks noGrp="1"/>
          </p:cNvSpPr>
          <p:nvPr>
            <p:ph idx="1"/>
          </p:nvPr>
        </p:nvSpPr>
        <p:spPr>
          <a:xfrm>
            <a:off x="457200" y="2103121"/>
            <a:ext cx="11247120" cy="3074936"/>
          </a:xfrm>
        </p:spPr>
        <p:txBody>
          <a:bodyPr/>
          <a:lstStyle/>
          <a:p>
            <a:pPr marL="11430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The annual contracts:</a:t>
            </a:r>
          </a:p>
          <a:p>
            <a:pPr marL="457200" lvl="1" indent="-228600">
              <a:lnSpc>
                <a:spcPct val="100000"/>
              </a:lnSpc>
              <a:spcBef>
                <a:spcPts val="0"/>
              </a:spcBef>
              <a:spcAft>
                <a:spcPts val="1200"/>
              </a:spcAft>
              <a:buClr>
                <a:srgbClr val="00838B"/>
              </a:buClr>
              <a:buSzPct val="100000"/>
              <a:buFont typeface="Arial" panose="020B0604020202020204" pitchFamily="34" charset="0"/>
              <a:buChar char="•"/>
            </a:pPr>
            <a:r>
              <a:rPr lang="en-US" sz="2400" kern="0" dirty="0" smtClean="0">
                <a:solidFill>
                  <a:schemeClr val="tx1"/>
                </a:solidFill>
                <a:sym typeface="Century Gothic"/>
              </a:rPr>
              <a:t>Convey </a:t>
            </a:r>
            <a:r>
              <a:rPr lang="en-US" sz="2400" kern="0" dirty="0">
                <a:solidFill>
                  <a:schemeClr val="tx1"/>
                </a:solidFill>
                <a:sym typeface="Century Gothic"/>
              </a:rPr>
              <a:t>to the sub-grantees all of the federal SABG terms, conditions, assurances, funding agreements, and certifications</a:t>
            </a:r>
            <a:r>
              <a:rPr lang="en-US" sz="2400" kern="0" dirty="0" smtClean="0">
                <a:solidFill>
                  <a:schemeClr val="tx1"/>
                </a:solidFill>
                <a:sym typeface="Century Gothic"/>
              </a:rPr>
              <a:t>.</a:t>
            </a:r>
          </a:p>
          <a:p>
            <a:pPr marL="457200" lvl="1" indent="-228600">
              <a:lnSpc>
                <a:spcPct val="100000"/>
              </a:lnSpc>
              <a:spcBef>
                <a:spcPts val="0"/>
              </a:spcBef>
              <a:spcAft>
                <a:spcPts val="1200"/>
              </a:spcAft>
              <a:buClr>
                <a:srgbClr val="00838B"/>
              </a:buClr>
              <a:buSzPct val="100000"/>
              <a:buFont typeface="Arial" panose="020B0604020202020204" pitchFamily="34" charset="0"/>
              <a:buChar char="•"/>
            </a:pPr>
            <a:r>
              <a:rPr lang="en-US" sz="2400" kern="0" dirty="0" smtClean="0">
                <a:solidFill>
                  <a:schemeClr val="tx1"/>
                </a:solidFill>
                <a:sym typeface="Century Gothic"/>
              </a:rPr>
              <a:t>Provide </a:t>
            </a:r>
            <a:r>
              <a:rPr lang="en-US" sz="2400" kern="0" dirty="0">
                <a:solidFill>
                  <a:schemeClr val="tx1"/>
                </a:solidFill>
                <a:sym typeface="Century Gothic"/>
              </a:rPr>
              <a:t>all key partners with information necessary to maintain compliance with federal statutes associated with the federal SABG</a:t>
            </a:r>
            <a:r>
              <a:rPr lang="en-US" sz="2400" kern="0" dirty="0" smtClean="0">
                <a:solidFill>
                  <a:schemeClr val="tx1"/>
                </a:solidFill>
                <a:sym typeface="Century Gothic"/>
              </a:rPr>
              <a:t>.</a:t>
            </a:r>
          </a:p>
          <a:p>
            <a:pPr marL="457200" lvl="1" indent="-228600">
              <a:lnSpc>
                <a:spcPct val="100000"/>
              </a:lnSpc>
              <a:spcBef>
                <a:spcPts val="0"/>
              </a:spcBef>
              <a:spcAft>
                <a:spcPts val="0"/>
              </a:spcAft>
              <a:buClr>
                <a:srgbClr val="00838B"/>
              </a:buClr>
              <a:buSzPct val="100000"/>
              <a:buFont typeface="Arial" panose="020B0604020202020204" pitchFamily="34" charset="0"/>
              <a:buChar char="•"/>
            </a:pPr>
            <a:r>
              <a:rPr lang="en-US" sz="2400" kern="0" dirty="0" smtClean="0">
                <a:solidFill>
                  <a:schemeClr val="tx1"/>
                </a:solidFill>
                <a:sym typeface="Century Gothic"/>
              </a:rPr>
              <a:t>Outline </a:t>
            </a:r>
            <a:r>
              <a:rPr lang="en-US" sz="2400" kern="0" dirty="0">
                <a:solidFill>
                  <a:schemeClr val="tx1"/>
                </a:solidFill>
                <a:sym typeface="Century Gothic"/>
              </a:rPr>
              <a:t>relevant changes to federal requirements, while also highlighting identified state requirements</a:t>
            </a:r>
            <a:r>
              <a:rPr lang="en-US" sz="2400" kern="0" dirty="0" smtClean="0">
                <a:solidFill>
                  <a:schemeClr val="tx1"/>
                </a:solidFill>
                <a:sym typeface="Century Gothic"/>
              </a:rPr>
              <a:t>.</a:t>
            </a:r>
            <a:endParaRPr lang="en-US" sz="2400" dirty="0">
              <a:solidFill>
                <a:schemeClr val="tx1"/>
              </a:solidFill>
            </a:endParaRPr>
          </a:p>
        </p:txBody>
      </p:sp>
    </p:spTree>
    <p:extLst>
      <p:ext uri="{BB962C8B-B14F-4D97-AF65-F5344CB8AC3E}">
        <p14:creationId xmlns:p14="http://schemas.microsoft.com/office/powerpoint/2010/main" val="2760884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14</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US" sz="3600" b="1" dirty="0">
              <a:solidFill>
                <a:srgbClr val="00838B"/>
              </a:solidFill>
            </a:endParaRPr>
          </a:p>
        </p:txBody>
      </p:sp>
      <p:sp>
        <p:nvSpPr>
          <p:cNvPr id="5" name="Text Placeholder 4"/>
          <p:cNvSpPr txBox="1">
            <a:spLocks/>
          </p:cNvSpPr>
          <p:nvPr/>
        </p:nvSpPr>
        <p:spPr>
          <a:xfrm>
            <a:off x="1181100" y="1652591"/>
            <a:ext cx="10058400" cy="445928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chemeClr val="tx1"/>
              </a:solidFill>
            </a:endParaRPr>
          </a:p>
        </p:txBody>
      </p:sp>
      <p:cxnSp>
        <p:nvCxnSpPr>
          <p:cNvPr id="6" name="Straight Connector 5"/>
          <p:cNvCxnSpPr/>
          <p:nvPr/>
        </p:nvCxnSpPr>
        <p:spPr>
          <a:xfrm>
            <a:off x="1079500" y="2691335"/>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1424" y="2825032"/>
            <a:ext cx="11274552" cy="1200329"/>
          </a:xfrm>
          <a:prstGeom prst="rect">
            <a:avLst/>
          </a:prstGeom>
        </p:spPr>
        <p:txBody>
          <a:bodyPr wrap="square">
            <a:spAutoFit/>
          </a:bodyPr>
          <a:lstStyle/>
          <a:p>
            <a:pPr lvl="0" algn="ctr">
              <a:defRPr/>
            </a:pPr>
            <a:r>
              <a:rPr lang="en-US" sz="3600" b="1" kern="0" dirty="0">
                <a:solidFill>
                  <a:srgbClr val="00838B"/>
                </a:solidFill>
                <a:sym typeface="Century Gothic"/>
              </a:rPr>
              <a:t>Prevention-Related </a:t>
            </a:r>
            <a:r>
              <a:rPr lang="en-US" sz="3600" b="1" kern="0" dirty="0" smtClean="0">
                <a:solidFill>
                  <a:srgbClr val="00838B"/>
                </a:solidFill>
                <a:sym typeface="Century Gothic"/>
              </a:rPr>
              <a:t>Requirements in the</a:t>
            </a:r>
            <a:br>
              <a:rPr lang="en-US" sz="3600" b="1" kern="0" dirty="0" smtClean="0">
                <a:solidFill>
                  <a:srgbClr val="00838B"/>
                </a:solidFill>
                <a:sym typeface="Century Gothic"/>
              </a:rPr>
            </a:br>
            <a:r>
              <a:rPr lang="en-US" sz="3600" b="1" kern="0" dirty="0" smtClean="0">
                <a:solidFill>
                  <a:srgbClr val="00838B"/>
                </a:solidFill>
                <a:sym typeface="Century Gothic"/>
              </a:rPr>
              <a:t>Annual </a:t>
            </a:r>
            <a:r>
              <a:rPr lang="en-US" sz="3600" b="1" kern="0" dirty="0">
                <a:solidFill>
                  <a:srgbClr val="00838B"/>
                </a:solidFill>
                <a:sym typeface="Century Gothic"/>
              </a:rPr>
              <a:t>Funding </a:t>
            </a:r>
            <a:r>
              <a:rPr lang="en-US" sz="3600" b="1" kern="0" dirty="0" smtClean="0">
                <a:solidFill>
                  <a:srgbClr val="00838B"/>
                </a:solidFill>
                <a:sym typeface="Century Gothic"/>
              </a:rPr>
              <a:t>&amp; </a:t>
            </a:r>
            <a:r>
              <a:rPr lang="en-US" sz="3600" b="1" kern="0" dirty="0">
                <a:solidFill>
                  <a:srgbClr val="00838B"/>
                </a:solidFill>
                <a:sym typeface="Century Gothic"/>
              </a:rPr>
              <a:t>Compliance </a:t>
            </a:r>
            <a:r>
              <a:rPr lang="en-US" sz="3600" b="1" kern="0" dirty="0" smtClean="0">
                <a:solidFill>
                  <a:srgbClr val="00838B"/>
                </a:solidFill>
                <a:sym typeface="Century Gothic"/>
              </a:rPr>
              <a:t>Contract</a:t>
            </a:r>
            <a:endParaRPr lang="en-US" sz="3600" b="1" kern="0" dirty="0">
              <a:solidFill>
                <a:srgbClr val="00838B"/>
              </a:solidFill>
              <a:sym typeface="Century Gothic"/>
            </a:endParaRPr>
          </a:p>
        </p:txBody>
      </p:sp>
      <p:cxnSp>
        <p:nvCxnSpPr>
          <p:cNvPr id="8" name="Straight Connector 7"/>
          <p:cNvCxnSpPr/>
          <p:nvPr/>
        </p:nvCxnSpPr>
        <p:spPr>
          <a:xfrm>
            <a:off x="1079500" y="424197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440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15</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Overview of Prevention </a:t>
            </a:r>
            <a:r>
              <a:rPr lang="en-US" sz="3000" b="1" dirty="0" smtClean="0">
                <a:solidFill>
                  <a:srgbClr val="00838B"/>
                </a:solidFill>
                <a:latin typeface="+mn-lt"/>
              </a:rPr>
              <a:t>Requirements</a:t>
            </a:r>
            <a:endParaRPr lang="en-US" sz="3000" b="1" dirty="0">
              <a:solidFill>
                <a:srgbClr val="00838B"/>
              </a:solidFill>
              <a:latin typeface="+mn-lt"/>
            </a:endParaRPr>
          </a:p>
        </p:txBody>
      </p:sp>
      <p:sp>
        <p:nvSpPr>
          <p:cNvPr id="11" name="TextBox 10"/>
          <p:cNvSpPr txBox="1"/>
          <p:nvPr/>
        </p:nvSpPr>
        <p:spPr>
          <a:xfrm>
            <a:off x="457200" y="1554480"/>
            <a:ext cx="11274552" cy="2092881"/>
          </a:xfrm>
          <a:prstGeom prst="rect">
            <a:avLst/>
          </a:prstGeom>
          <a:noFill/>
        </p:spPr>
        <p:txBody>
          <a:bodyPr wrap="square" rtlCol="0">
            <a:noAutofit/>
          </a:bodyPr>
          <a:lstStyle/>
          <a:p>
            <a:pPr marL="228600" indent="-228600">
              <a:spcAft>
                <a:spcPts val="1200"/>
              </a:spcAft>
              <a:buClr>
                <a:srgbClr val="00838B"/>
              </a:buClr>
              <a:buFont typeface="Arial" panose="020B0604020202020204" pitchFamily="34" charset="0"/>
              <a:buChar char="•"/>
            </a:pPr>
            <a:r>
              <a:rPr lang="en-US" sz="2400" kern="0" dirty="0">
                <a:cs typeface="Arial"/>
                <a:sym typeface="Arial"/>
              </a:rPr>
              <a:t>Given that the </a:t>
            </a:r>
            <a:r>
              <a:rPr lang="en-US" sz="2400" kern="0" dirty="0" smtClean="0">
                <a:cs typeface="Arial"/>
                <a:sym typeface="Arial"/>
              </a:rPr>
              <a:t>Funding &amp; Compliance Contracts </a:t>
            </a:r>
            <a:r>
              <a:rPr lang="en-US" sz="2400" kern="0" dirty="0">
                <a:cs typeface="Arial"/>
                <a:sym typeface="Arial"/>
              </a:rPr>
              <a:t>are issued on an annual basis, the best way to determine current requirements is to view the contract for the current fiscal year. </a:t>
            </a:r>
            <a:r>
              <a:rPr lang="en-US" sz="2400" kern="0" dirty="0" smtClean="0">
                <a:cs typeface="Arial"/>
                <a:sym typeface="Arial"/>
              </a:rPr>
              <a:t> To </a:t>
            </a:r>
            <a:r>
              <a:rPr lang="en-US" sz="2400" kern="0" dirty="0">
                <a:cs typeface="Arial"/>
                <a:sym typeface="Arial"/>
              </a:rPr>
              <a:t>view the current </a:t>
            </a:r>
            <a:r>
              <a:rPr lang="en-US" sz="2400" kern="0" dirty="0" smtClean="0">
                <a:cs typeface="Arial"/>
                <a:sym typeface="Arial"/>
              </a:rPr>
              <a:t>Funding &amp; Compliance Contract, </a:t>
            </a:r>
            <a:r>
              <a:rPr lang="en-US" sz="2400" kern="0" dirty="0">
                <a:cs typeface="Arial"/>
                <a:sym typeface="Arial"/>
              </a:rPr>
              <a:t>follow this </a:t>
            </a:r>
            <a:r>
              <a:rPr lang="en-US" sz="2400" kern="0" dirty="0" smtClean="0">
                <a:cs typeface="Arial"/>
                <a:sym typeface="Arial"/>
              </a:rPr>
              <a:t>link: </a:t>
            </a:r>
            <a:r>
              <a:rPr lang="en-US" sz="2400" kern="0" dirty="0">
                <a:cs typeface="Arial"/>
                <a:sym typeface="Arial"/>
                <a:hlinkClick r:id="rId3"/>
              </a:rPr>
              <a:t>http://</a:t>
            </a:r>
            <a:r>
              <a:rPr lang="en-US" sz="2400" kern="0" dirty="0" smtClean="0">
                <a:cs typeface="Arial"/>
                <a:sym typeface="Arial"/>
                <a:hlinkClick r:id="rId3"/>
              </a:rPr>
              <a:t>ncweb.pire.org/scdocuments/</a:t>
            </a:r>
            <a:endParaRPr lang="en-US" sz="2400" kern="0" dirty="0" smtClean="0">
              <a:cs typeface="Arial"/>
              <a:sym typeface="Arial"/>
            </a:endParaRPr>
          </a:p>
          <a:p>
            <a:pPr marL="228600" indent="-228600">
              <a:spcAft>
                <a:spcPts val="1200"/>
              </a:spcAft>
              <a:buClr>
                <a:srgbClr val="00838B"/>
              </a:buClr>
              <a:buFont typeface="Arial" panose="020B0604020202020204" pitchFamily="34" charset="0"/>
              <a:buChar char="•"/>
            </a:pPr>
            <a:r>
              <a:rPr lang="en-US" sz="2400" kern="0" dirty="0" smtClean="0">
                <a:cs typeface="Arial"/>
                <a:sym typeface="Arial"/>
              </a:rPr>
              <a:t>In general, </a:t>
            </a:r>
            <a:r>
              <a:rPr lang="en-US" sz="2400" kern="0" dirty="0">
                <a:cs typeface="Arial"/>
                <a:sym typeface="Arial"/>
              </a:rPr>
              <a:t>requirements </a:t>
            </a:r>
            <a:r>
              <a:rPr lang="en-US" sz="2400" kern="0" dirty="0" smtClean="0">
                <a:cs typeface="Arial"/>
                <a:sym typeface="Arial"/>
              </a:rPr>
              <a:t>include (but </a:t>
            </a:r>
            <a:r>
              <a:rPr lang="en-US" sz="2400" kern="0" dirty="0">
                <a:cs typeface="Arial"/>
                <a:sym typeface="Arial"/>
              </a:rPr>
              <a:t>may not be limited </a:t>
            </a:r>
            <a:r>
              <a:rPr lang="en-US" sz="2400" kern="0" dirty="0" smtClean="0">
                <a:cs typeface="Arial"/>
                <a:sym typeface="Arial"/>
              </a:rPr>
              <a:t>to):</a:t>
            </a:r>
            <a:endParaRPr lang="en-US" sz="2400" kern="0" dirty="0">
              <a:cs typeface="Arial"/>
              <a:sym typeface="Arial"/>
            </a:endParaRPr>
          </a:p>
        </p:txBody>
      </p:sp>
      <p:sp>
        <p:nvSpPr>
          <p:cNvPr id="12" name="TextBox 11"/>
          <p:cNvSpPr txBox="1"/>
          <p:nvPr/>
        </p:nvSpPr>
        <p:spPr>
          <a:xfrm>
            <a:off x="457200" y="3734719"/>
            <a:ext cx="11274552" cy="2555912"/>
          </a:xfrm>
          <a:prstGeom prst="rect">
            <a:avLst/>
          </a:prstGeom>
          <a:noFill/>
        </p:spPr>
        <p:txBody>
          <a:bodyPr wrap="square" numCol="2" rtlCol="0">
            <a:noAutofit/>
          </a:bodyPr>
          <a:lstStyle/>
          <a:p>
            <a:pPr marL="571500" indent="-228600">
              <a:spcAft>
                <a:spcPts val="600"/>
              </a:spcAft>
              <a:buClr>
                <a:srgbClr val="00838B"/>
              </a:buClr>
              <a:buFont typeface="Courier New" panose="02070309020205020404" pitchFamily="49" charset="0"/>
              <a:buChar char="o"/>
            </a:pPr>
            <a:r>
              <a:rPr lang="en-US" sz="2300" kern="0" dirty="0">
                <a:cs typeface="Arial"/>
                <a:sym typeface="Arial"/>
              </a:rPr>
              <a:t>Prevention staffing</a:t>
            </a:r>
          </a:p>
          <a:p>
            <a:pPr marL="571500" indent="-228600">
              <a:spcAft>
                <a:spcPts val="600"/>
              </a:spcAft>
              <a:buClr>
                <a:srgbClr val="00838B"/>
              </a:buClr>
              <a:buFont typeface="Courier New" panose="02070309020205020404" pitchFamily="49" charset="0"/>
              <a:buChar char="o"/>
            </a:pPr>
            <a:r>
              <a:rPr lang="en-US" sz="2300" kern="0" dirty="0">
                <a:cs typeface="Arial"/>
                <a:sym typeface="Arial"/>
              </a:rPr>
              <a:t>Prevention </a:t>
            </a:r>
            <a:r>
              <a:rPr lang="en-US" sz="2300" kern="0" dirty="0" smtClean="0">
                <a:cs typeface="Arial"/>
                <a:sym typeface="Arial"/>
              </a:rPr>
              <a:t>certification</a:t>
            </a:r>
            <a:endParaRPr lang="en-US" sz="2300" kern="0" dirty="0">
              <a:cs typeface="Arial"/>
              <a:sym typeface="Arial"/>
            </a:endParaRPr>
          </a:p>
          <a:p>
            <a:pPr marL="571500" indent="-228600">
              <a:spcAft>
                <a:spcPts val="600"/>
              </a:spcAft>
              <a:buClr>
                <a:srgbClr val="00838B"/>
              </a:buClr>
              <a:buFont typeface="Courier New" panose="02070309020205020404" pitchFamily="49" charset="0"/>
              <a:buChar char="o"/>
            </a:pPr>
            <a:r>
              <a:rPr lang="en-US" sz="2300" kern="0" dirty="0">
                <a:cs typeface="Arial"/>
                <a:sym typeface="Arial"/>
              </a:rPr>
              <a:t>Primary prevention strategies</a:t>
            </a:r>
          </a:p>
          <a:p>
            <a:pPr marL="571500" indent="-228600">
              <a:spcAft>
                <a:spcPts val="600"/>
              </a:spcAft>
              <a:buClr>
                <a:srgbClr val="00838B"/>
              </a:buClr>
              <a:buFont typeface="Courier New" panose="02070309020205020404" pitchFamily="49" charset="0"/>
              <a:buChar char="o"/>
            </a:pPr>
            <a:r>
              <a:rPr lang="en-US" sz="2300" kern="0" dirty="0" smtClean="0">
                <a:cs typeface="Arial"/>
                <a:sym typeface="Arial"/>
              </a:rPr>
              <a:t>Outcomes-focused </a:t>
            </a:r>
            <a:r>
              <a:rPr lang="en-US" sz="2300" kern="0" dirty="0">
                <a:cs typeface="Arial"/>
                <a:sym typeface="Arial"/>
              </a:rPr>
              <a:t>primary prevention activities</a:t>
            </a:r>
          </a:p>
          <a:p>
            <a:pPr marL="571500" indent="-228600">
              <a:spcAft>
                <a:spcPts val="600"/>
              </a:spcAft>
              <a:buClr>
                <a:srgbClr val="00838B"/>
              </a:buClr>
              <a:buFont typeface="Courier New" panose="02070309020205020404" pitchFamily="49" charset="0"/>
              <a:buChar char="o"/>
            </a:pPr>
            <a:r>
              <a:rPr lang="en-US" sz="2300" kern="0" dirty="0">
                <a:cs typeface="Arial"/>
                <a:sym typeface="Arial"/>
              </a:rPr>
              <a:t>CSAP strategies</a:t>
            </a:r>
          </a:p>
          <a:p>
            <a:pPr marL="571500" indent="-228600">
              <a:spcAft>
                <a:spcPts val="600"/>
              </a:spcAft>
              <a:buClr>
                <a:srgbClr val="00838B"/>
              </a:buClr>
              <a:buFont typeface="Courier New" panose="02070309020205020404" pitchFamily="49" charset="0"/>
              <a:buChar char="o"/>
            </a:pPr>
            <a:r>
              <a:rPr lang="en-US" sz="2300" kern="0" dirty="0">
                <a:cs typeface="Arial"/>
                <a:sym typeface="Arial"/>
              </a:rPr>
              <a:t>Priority </a:t>
            </a:r>
            <a:r>
              <a:rPr lang="en-US" sz="2300" kern="0" dirty="0" smtClean="0">
                <a:cs typeface="Arial"/>
                <a:sym typeface="Arial"/>
              </a:rPr>
              <a:t>areas</a:t>
            </a:r>
            <a:endParaRPr lang="en-US" sz="2300" kern="0" dirty="0">
              <a:cs typeface="Arial"/>
              <a:sym typeface="Arial"/>
            </a:endParaRPr>
          </a:p>
          <a:p>
            <a:pPr marL="571500" indent="-228600">
              <a:spcAft>
                <a:spcPts val="600"/>
              </a:spcAft>
              <a:buClr>
                <a:srgbClr val="00838B"/>
              </a:buClr>
              <a:buFont typeface="Courier New" panose="02070309020205020404" pitchFamily="49" charset="0"/>
              <a:buChar char="o"/>
            </a:pPr>
            <a:r>
              <a:rPr lang="en-US" sz="2300" kern="0" dirty="0">
                <a:cs typeface="Arial"/>
                <a:sym typeface="Arial"/>
              </a:rPr>
              <a:t>Priorities and </a:t>
            </a:r>
            <a:r>
              <a:rPr lang="en-US" sz="2300" kern="0" dirty="0" smtClean="0">
                <a:cs typeface="Arial"/>
                <a:sym typeface="Arial"/>
              </a:rPr>
              <a:t>goals</a:t>
            </a:r>
            <a:endParaRPr lang="en-US" sz="2300" kern="0" dirty="0">
              <a:cs typeface="Arial"/>
              <a:sym typeface="Arial"/>
            </a:endParaRPr>
          </a:p>
          <a:p>
            <a:pPr marL="571500" indent="-228600">
              <a:spcAft>
                <a:spcPts val="600"/>
              </a:spcAft>
              <a:buClr>
                <a:srgbClr val="00838B"/>
              </a:buClr>
              <a:buFont typeface="Courier New" panose="02070309020205020404" pitchFamily="49" charset="0"/>
              <a:buChar char="o"/>
            </a:pPr>
            <a:r>
              <a:rPr lang="en-US" sz="2300" kern="0" dirty="0">
                <a:cs typeface="Arial"/>
                <a:sym typeface="Arial"/>
              </a:rPr>
              <a:t>Synar</a:t>
            </a:r>
          </a:p>
          <a:p>
            <a:pPr marL="571500" indent="-228600">
              <a:spcAft>
                <a:spcPts val="600"/>
              </a:spcAft>
              <a:buClr>
                <a:srgbClr val="00838B"/>
              </a:buClr>
              <a:buFont typeface="Courier New" panose="02070309020205020404" pitchFamily="49" charset="0"/>
              <a:buChar char="o"/>
            </a:pPr>
            <a:r>
              <a:rPr lang="en-US" sz="2300" kern="0" dirty="0">
                <a:cs typeface="Arial"/>
                <a:sym typeface="Arial"/>
              </a:rPr>
              <a:t>Alcohol Enforcement Teams</a:t>
            </a:r>
          </a:p>
          <a:p>
            <a:pPr marL="571500" indent="-228600">
              <a:spcAft>
                <a:spcPts val="600"/>
              </a:spcAft>
              <a:buClr>
                <a:srgbClr val="00838B"/>
              </a:buClr>
              <a:buFont typeface="Courier New" panose="02070309020205020404" pitchFamily="49" charset="0"/>
              <a:buChar char="o"/>
            </a:pPr>
            <a:r>
              <a:rPr lang="en-US" sz="2300" kern="0" dirty="0">
                <a:cs typeface="Arial"/>
                <a:sym typeface="Arial"/>
              </a:rPr>
              <a:t>Prevention </a:t>
            </a:r>
            <a:r>
              <a:rPr lang="en-US" sz="2300" kern="0" dirty="0" smtClean="0">
                <a:cs typeface="Arial"/>
                <a:sym typeface="Arial"/>
              </a:rPr>
              <a:t>database reporting</a:t>
            </a:r>
            <a:endParaRPr lang="en-US" sz="2300" kern="0" dirty="0">
              <a:cs typeface="Arial"/>
              <a:sym typeface="Arial"/>
            </a:endParaRPr>
          </a:p>
          <a:p>
            <a:pPr marL="571500" indent="-228600">
              <a:spcAft>
                <a:spcPts val="600"/>
              </a:spcAft>
              <a:buClr>
                <a:srgbClr val="00838B"/>
              </a:buClr>
              <a:buFont typeface="Courier New" panose="02070309020205020404" pitchFamily="49" charset="0"/>
              <a:buChar char="o"/>
            </a:pPr>
            <a:r>
              <a:rPr lang="en-US" sz="2300" kern="0" dirty="0">
                <a:cs typeface="Arial"/>
                <a:sym typeface="Arial"/>
              </a:rPr>
              <a:t>Evaluation</a:t>
            </a:r>
          </a:p>
        </p:txBody>
      </p:sp>
    </p:spTree>
    <p:extLst>
      <p:ext uri="{BB962C8B-B14F-4D97-AF65-F5344CB8AC3E}">
        <p14:creationId xmlns:p14="http://schemas.microsoft.com/office/powerpoint/2010/main" val="1750300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16</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Prevention Services and CSAP Strategies Required by the </a:t>
            </a:r>
            <a:r>
              <a:rPr lang="en-US" sz="3000" b="1" dirty="0" smtClean="0">
                <a:solidFill>
                  <a:srgbClr val="00838B"/>
                </a:solidFill>
                <a:latin typeface="+mn-lt"/>
              </a:rPr>
              <a:t>SABG</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3469212"/>
          </a:xfrm>
        </p:spPr>
        <p:txBody>
          <a:bodyPr/>
          <a:lstStyle/>
          <a:p>
            <a:pPr marL="228600" lvl="0" indent="-228600">
              <a:lnSpc>
                <a:spcPct val="100000"/>
              </a:lnSpc>
              <a:spcBef>
                <a:spcPts val="0"/>
              </a:spcBef>
              <a:spcAft>
                <a:spcPts val="600"/>
              </a:spcAft>
              <a:buClr>
                <a:srgbClr val="00838B"/>
              </a:buClr>
              <a:buFont typeface="Arial" panose="020B0604020202020204" pitchFamily="34" charset="0"/>
              <a:buChar char="•"/>
            </a:pPr>
            <a:r>
              <a:rPr lang="en-US" sz="2400" b="1" kern="0" dirty="0">
                <a:solidFill>
                  <a:schemeClr val="tx1"/>
                </a:solidFill>
                <a:sym typeface="Century Gothic"/>
              </a:rPr>
              <a:t>Primary Prevention</a:t>
            </a:r>
          </a:p>
          <a:p>
            <a:pPr marL="457200" lvl="1" indent="-228600">
              <a:lnSpc>
                <a:spcPct val="100000"/>
              </a:lnSpc>
              <a:spcBef>
                <a:spcPts val="0"/>
              </a:spcBef>
              <a:spcAft>
                <a:spcPts val="1200"/>
              </a:spcAft>
              <a:buClr>
                <a:srgbClr val="00838B"/>
              </a:buClr>
              <a:buSzPct val="100000"/>
              <a:buFont typeface="Courier New" panose="02070309020205020404" pitchFamily="49" charset="0"/>
              <a:buChar char="o"/>
            </a:pPr>
            <a:r>
              <a:rPr lang="en-US" sz="2300" kern="0" dirty="0">
                <a:solidFill>
                  <a:schemeClr val="tx1"/>
                </a:solidFill>
                <a:sym typeface="Century Gothic"/>
              </a:rPr>
              <a:t>By statute, the SABG prevention set-aside must be spent on primary prevention services or services for individuals who have not been identified as needing treatment</a:t>
            </a:r>
            <a:r>
              <a:rPr lang="en-US" sz="2300" kern="0" dirty="0" smtClean="0">
                <a:solidFill>
                  <a:schemeClr val="tx1"/>
                </a:solidFill>
                <a:sym typeface="Century Gothic"/>
              </a:rPr>
              <a:t>.</a:t>
            </a:r>
            <a:endParaRPr lang="en-US" sz="2300" kern="0" dirty="0">
              <a:solidFill>
                <a:schemeClr val="tx1"/>
              </a:solidFill>
              <a:sym typeface="Century Gothic"/>
            </a:endParaRPr>
          </a:p>
          <a:p>
            <a:pPr marL="0" lvl="0" indent="-228600">
              <a:lnSpc>
                <a:spcPct val="100000"/>
              </a:lnSpc>
              <a:spcBef>
                <a:spcPts val="0"/>
              </a:spcBef>
              <a:spcAft>
                <a:spcPts val="0"/>
              </a:spcAft>
              <a:buClr>
                <a:srgbClr val="00838B"/>
              </a:buClr>
              <a:buFont typeface="Arial" panose="020B0604020202020204" pitchFamily="34" charset="0"/>
              <a:buChar char="•"/>
            </a:pPr>
            <a:r>
              <a:rPr lang="en-US" sz="2400" b="1" kern="0" dirty="0">
                <a:solidFill>
                  <a:schemeClr val="tx1"/>
                </a:solidFill>
                <a:sym typeface="Century Gothic"/>
              </a:rPr>
              <a:t>Primary Prevention Strategies</a:t>
            </a:r>
          </a:p>
          <a:p>
            <a:pPr marL="457200" lvl="1" indent="-228600">
              <a:lnSpc>
                <a:spcPct val="100000"/>
              </a:lnSpc>
              <a:spcBef>
                <a:spcPts val="0"/>
              </a:spcBef>
              <a:spcAft>
                <a:spcPts val="600"/>
              </a:spcAft>
              <a:buClr>
                <a:srgbClr val="00838B"/>
              </a:buClr>
              <a:buSzPct val="100000"/>
              <a:buFont typeface="Courier New" panose="02070309020205020404" pitchFamily="49" charset="0"/>
              <a:buChar char="o"/>
            </a:pPr>
            <a:r>
              <a:rPr lang="en-US" sz="2300" kern="0" dirty="0">
                <a:solidFill>
                  <a:schemeClr val="tx1"/>
                </a:solidFill>
                <a:sym typeface="Century Gothic"/>
              </a:rPr>
              <a:t>Grantees must develop a comprehensive primary prevention program that includes activities and services provided in a variety of settings. The program must target both the general population and sub-groups that are at high risk for substance misuse. The program must include, but is not limited to, the following strategies defined by the Center of Substance Abuse Prevention (CSAP strategies</a:t>
            </a:r>
            <a:r>
              <a:rPr lang="en-US" sz="2300" kern="0" dirty="0" smtClean="0">
                <a:solidFill>
                  <a:schemeClr val="tx1"/>
                </a:solidFill>
                <a:sym typeface="Century Gothic"/>
              </a:rPr>
              <a:t>):</a:t>
            </a:r>
            <a:endParaRPr lang="en-US" sz="2300" dirty="0">
              <a:solidFill>
                <a:schemeClr val="tx1"/>
              </a:solidFill>
            </a:endParaRPr>
          </a:p>
        </p:txBody>
      </p:sp>
      <p:sp>
        <p:nvSpPr>
          <p:cNvPr id="6" name="Content Placeholder 4"/>
          <p:cNvSpPr txBox="1">
            <a:spLocks/>
          </p:cNvSpPr>
          <p:nvPr/>
        </p:nvSpPr>
        <p:spPr>
          <a:xfrm>
            <a:off x="457200" y="5114997"/>
            <a:ext cx="11274552" cy="1344792"/>
          </a:xfrm>
          <a:prstGeom prst="rect">
            <a:avLst/>
          </a:prstGeom>
        </p:spPr>
        <p:txBody>
          <a:bodyPr numCol="2"/>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Information Dissemination</a:t>
            </a:r>
          </a:p>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Education</a:t>
            </a:r>
          </a:p>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Environmental </a:t>
            </a:r>
          </a:p>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Community-Based Process</a:t>
            </a:r>
          </a:p>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Problem Identification &amp; Referral </a:t>
            </a:r>
          </a:p>
          <a:p>
            <a:pPr marL="914400" lvl="2" indent="-228600">
              <a:lnSpc>
                <a:spcPct val="100000"/>
              </a:lnSpc>
              <a:spcBef>
                <a:spcPts val="0"/>
              </a:spcBef>
              <a:spcAft>
                <a:spcPts val="0"/>
              </a:spcAft>
              <a:buClr>
                <a:srgbClr val="00838B"/>
              </a:buClr>
              <a:buSzPct val="100000"/>
              <a:buFont typeface="Wingdings" panose="05000000000000000000" pitchFamily="2" charset="2"/>
              <a:buChar char="§"/>
            </a:pPr>
            <a:r>
              <a:rPr lang="en-US" sz="2300" kern="0" dirty="0" smtClean="0">
                <a:solidFill>
                  <a:schemeClr val="tx1"/>
                </a:solidFill>
                <a:sym typeface="Century Gothic"/>
              </a:rPr>
              <a:t>Alternative Activities</a:t>
            </a:r>
            <a:endParaRPr lang="en-US" sz="2300" dirty="0">
              <a:solidFill>
                <a:schemeClr val="tx1"/>
              </a:solidFill>
            </a:endParaRPr>
          </a:p>
        </p:txBody>
      </p:sp>
    </p:spTree>
    <p:extLst>
      <p:ext uri="{BB962C8B-B14F-4D97-AF65-F5344CB8AC3E}">
        <p14:creationId xmlns:p14="http://schemas.microsoft.com/office/powerpoint/2010/main" val="3347001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17</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1: </a:t>
            </a:r>
            <a:r>
              <a:rPr lang="en-US" sz="3000" b="1" dirty="0" smtClean="0">
                <a:solidFill>
                  <a:srgbClr val="00838B"/>
                </a:solidFill>
                <a:latin typeface="+mn-lt"/>
              </a:rPr>
              <a:t> Information Dissemination</a:t>
            </a:r>
            <a:endParaRPr lang="en-US" sz="3000" b="1" dirty="0">
              <a:solidFill>
                <a:srgbClr val="00838B"/>
              </a:solidFill>
              <a:latin typeface="+mn-lt"/>
            </a:endParaRPr>
          </a:p>
        </p:txBody>
      </p:sp>
      <p:sp>
        <p:nvSpPr>
          <p:cNvPr id="8" name="Content Placeholder 4"/>
          <p:cNvSpPr>
            <a:spLocks noGrp="1"/>
          </p:cNvSpPr>
          <p:nvPr>
            <p:ph idx="1"/>
          </p:nvPr>
        </p:nvSpPr>
        <p:spPr>
          <a:xfrm>
            <a:off x="457200" y="1554481"/>
            <a:ext cx="11274552" cy="3889390"/>
          </a:xfrm>
        </p:spPr>
        <p:txBody>
          <a:bodyPr/>
          <a:lstStyle/>
          <a:p>
            <a:pPr marL="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This strategy provides awareness and knowledge of the nature and extent of alcohol, </a:t>
            </a:r>
            <a:r>
              <a:rPr lang="en-US" sz="2400" kern="0" dirty="0" smtClean="0">
                <a:solidFill>
                  <a:schemeClr val="tx1"/>
                </a:solidFill>
                <a:sym typeface="Century Gothic"/>
              </a:rPr>
              <a:t>tobacco, </a:t>
            </a:r>
            <a:r>
              <a:rPr lang="en-US" sz="2400" kern="0" dirty="0">
                <a:solidFill>
                  <a:schemeClr val="tx1"/>
                </a:solidFill>
                <a:sym typeface="Century Gothic"/>
              </a:rPr>
              <a:t>and drug use, </a:t>
            </a:r>
            <a:r>
              <a:rPr lang="en-US" sz="2400" kern="0" dirty="0" smtClean="0">
                <a:solidFill>
                  <a:schemeClr val="tx1"/>
                </a:solidFill>
                <a:sym typeface="Century Gothic"/>
              </a:rPr>
              <a:t>misuse, </a:t>
            </a:r>
            <a:r>
              <a:rPr lang="en-US" sz="2400" kern="0" dirty="0">
                <a:solidFill>
                  <a:schemeClr val="tx1"/>
                </a:solidFill>
                <a:sym typeface="Century Gothic"/>
              </a:rPr>
              <a:t>and </a:t>
            </a:r>
            <a:r>
              <a:rPr lang="en-US" sz="2400" kern="0" dirty="0" smtClean="0">
                <a:solidFill>
                  <a:schemeClr val="tx1"/>
                </a:solidFill>
                <a:sym typeface="Century Gothic"/>
              </a:rPr>
              <a:t>addiction, as well as their </a:t>
            </a:r>
            <a:r>
              <a:rPr lang="en-US" sz="2400" kern="0" dirty="0">
                <a:solidFill>
                  <a:schemeClr val="tx1"/>
                </a:solidFill>
                <a:sym typeface="Century Gothic"/>
              </a:rPr>
              <a:t>effects on individuals, </a:t>
            </a:r>
            <a:r>
              <a:rPr lang="en-US" sz="2400" kern="0" dirty="0" smtClean="0">
                <a:solidFill>
                  <a:schemeClr val="tx1"/>
                </a:solidFill>
                <a:sym typeface="Century Gothic"/>
              </a:rPr>
              <a:t>families, </a:t>
            </a:r>
            <a:r>
              <a:rPr lang="en-US" sz="2400" kern="0" dirty="0">
                <a:solidFill>
                  <a:schemeClr val="tx1"/>
                </a:solidFill>
                <a:sym typeface="Century Gothic"/>
              </a:rPr>
              <a:t>and communities. </a:t>
            </a:r>
            <a:r>
              <a:rPr lang="en-US" sz="2400" kern="0" dirty="0" smtClean="0">
                <a:solidFill>
                  <a:schemeClr val="tx1"/>
                </a:solidFill>
                <a:sym typeface="Century Gothic"/>
              </a:rPr>
              <a:t> It </a:t>
            </a:r>
            <a:r>
              <a:rPr lang="en-US" sz="2400" kern="0" dirty="0">
                <a:solidFill>
                  <a:schemeClr val="tx1"/>
                </a:solidFill>
                <a:sym typeface="Century Gothic"/>
              </a:rPr>
              <a:t>also provides knowledge and awareness of available prevention programs and services. </a:t>
            </a:r>
            <a:r>
              <a:rPr lang="en-US" sz="2400" kern="0" dirty="0" smtClean="0">
                <a:solidFill>
                  <a:schemeClr val="tx1"/>
                </a:solidFill>
                <a:sym typeface="Century Gothic"/>
              </a:rPr>
              <a:t> Information </a:t>
            </a:r>
            <a:r>
              <a:rPr lang="en-US" sz="2400" kern="0" dirty="0">
                <a:solidFill>
                  <a:schemeClr val="tx1"/>
                </a:solidFill>
                <a:sym typeface="Century Gothic"/>
              </a:rPr>
              <a:t>dissemination is characterized by one-way communication from the source to the audience, with limited contact between the two.</a:t>
            </a:r>
          </a:p>
          <a:p>
            <a:pPr marL="521208" lvl="1" indent="-228600">
              <a:lnSpc>
                <a:spcPct val="100000"/>
              </a:lnSpc>
              <a:spcBef>
                <a:spcPts val="0"/>
              </a:spcBef>
              <a:spcAft>
                <a:spcPts val="0"/>
              </a:spcAft>
              <a:buClr>
                <a:srgbClr val="00838B"/>
              </a:buClr>
              <a:buFont typeface="Arial" panose="020B0604020202020204" pitchFamily="34" charset="0"/>
              <a:buChar char="•"/>
            </a:pPr>
            <a:r>
              <a:rPr lang="en-US" sz="2400" b="1" kern="0" dirty="0" smtClean="0">
                <a:solidFill>
                  <a:schemeClr val="tx1"/>
                </a:solidFill>
                <a:sym typeface="Century Gothic"/>
              </a:rPr>
              <a:t>Examples</a:t>
            </a:r>
            <a:r>
              <a:rPr lang="en-US" sz="2400" b="1" kern="0" dirty="0">
                <a:solidFill>
                  <a:schemeClr val="tx1"/>
                </a:solidFill>
                <a:sym typeface="Century Gothic"/>
              </a:rPr>
              <a:t>:</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Media</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Printed materials</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Speaking </a:t>
            </a:r>
            <a:r>
              <a:rPr lang="en-US" sz="2400" kern="0" dirty="0" smtClean="0">
                <a:solidFill>
                  <a:schemeClr val="tx1"/>
                </a:solidFill>
                <a:sym typeface="Century Gothic"/>
              </a:rPr>
              <a:t>engagements</a:t>
            </a:r>
            <a:endParaRPr lang="en-US" sz="2400" dirty="0">
              <a:solidFill>
                <a:schemeClr val="tx1"/>
              </a:solidFill>
            </a:endParaRPr>
          </a:p>
        </p:txBody>
      </p:sp>
    </p:spTree>
    <p:extLst>
      <p:ext uri="{BB962C8B-B14F-4D97-AF65-F5344CB8AC3E}">
        <p14:creationId xmlns:p14="http://schemas.microsoft.com/office/powerpoint/2010/main" val="3462510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18</a:t>
            </a:fld>
            <a:endParaRPr lang="en-US" dirty="0"/>
          </a:p>
        </p:txBody>
      </p:sp>
      <p:sp>
        <p:nvSpPr>
          <p:cNvPr id="7" name="Title 1"/>
          <p:cNvSpPr txBox="1">
            <a:spLocks/>
          </p:cNvSpPr>
          <p:nvPr/>
        </p:nvSpPr>
        <p:spPr>
          <a:xfrm>
            <a:off x="457200" y="82296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a:t>
            </a:r>
            <a:r>
              <a:rPr lang="en-US" sz="3000" b="1" dirty="0" smtClean="0">
                <a:solidFill>
                  <a:srgbClr val="00838B"/>
                </a:solidFill>
                <a:latin typeface="+mn-lt"/>
              </a:rPr>
              <a:t>2:  Education</a:t>
            </a:r>
            <a:endParaRPr lang="en-US" sz="3000" b="1" dirty="0">
              <a:solidFill>
                <a:srgbClr val="00838B"/>
              </a:solidFill>
              <a:latin typeface="+mn-lt"/>
            </a:endParaRPr>
          </a:p>
        </p:txBody>
      </p:sp>
      <p:sp>
        <p:nvSpPr>
          <p:cNvPr id="8" name="Content Placeholder 4"/>
          <p:cNvSpPr>
            <a:spLocks noGrp="1"/>
          </p:cNvSpPr>
          <p:nvPr>
            <p:ph idx="1"/>
          </p:nvPr>
        </p:nvSpPr>
        <p:spPr>
          <a:xfrm>
            <a:off x="457200" y="1371600"/>
            <a:ext cx="11274552" cy="4771891"/>
          </a:xfrm>
        </p:spPr>
        <p:txBody>
          <a:bodyPr tIns="0" bIns="0"/>
          <a:lstStyle/>
          <a:p>
            <a:pPr marL="0" lvl="0" indent="0">
              <a:lnSpc>
                <a:spcPct val="100000"/>
              </a:lnSpc>
              <a:spcBef>
                <a:spcPts val="0"/>
              </a:spcBef>
              <a:spcAft>
                <a:spcPts val="600"/>
              </a:spcAft>
              <a:buClr>
                <a:srgbClr val="00C6BB"/>
              </a:buClr>
              <a:buSzPts val="1800"/>
              <a:buNone/>
            </a:pPr>
            <a:r>
              <a:rPr lang="en-US" sz="2300" kern="0" dirty="0">
                <a:solidFill>
                  <a:schemeClr val="tx1"/>
                </a:solidFill>
                <a:sym typeface="Century Gothic"/>
              </a:rPr>
              <a:t>This strategy involves two-way communication and is distinguished from the Information Dissemination strategy by the fact that interaction between the educator/facilitator and the participants is the basis of its activities. </a:t>
            </a:r>
            <a:r>
              <a:rPr lang="en-US" sz="2300" kern="0" dirty="0" smtClean="0">
                <a:solidFill>
                  <a:schemeClr val="tx1"/>
                </a:solidFill>
                <a:sym typeface="Century Gothic"/>
              </a:rPr>
              <a:t> Activities </a:t>
            </a:r>
            <a:r>
              <a:rPr lang="en-US" sz="2300" kern="0" dirty="0">
                <a:solidFill>
                  <a:schemeClr val="tx1"/>
                </a:solidFill>
                <a:sym typeface="Century Gothic"/>
              </a:rPr>
              <a:t>under this strategy aim to affect critical life and social skills, including decision-making, refusal skills, critical analysis (e.g., of media messages</a:t>
            </a:r>
            <a:r>
              <a:rPr lang="en-US" sz="2300" kern="0" dirty="0" smtClean="0">
                <a:solidFill>
                  <a:schemeClr val="tx1"/>
                </a:solidFill>
                <a:sym typeface="Century Gothic"/>
              </a:rPr>
              <a:t>), </a:t>
            </a:r>
            <a:r>
              <a:rPr lang="en-US" sz="2300" kern="0" dirty="0">
                <a:solidFill>
                  <a:schemeClr val="tx1"/>
                </a:solidFill>
                <a:sym typeface="Century Gothic"/>
              </a:rPr>
              <a:t>and systematic judgment abilities.</a:t>
            </a:r>
          </a:p>
          <a:p>
            <a:pPr marL="521208" lvl="1" indent="-228600">
              <a:lnSpc>
                <a:spcPct val="100000"/>
              </a:lnSpc>
              <a:spcBef>
                <a:spcPts val="0"/>
              </a:spcBef>
              <a:spcAft>
                <a:spcPts val="0"/>
              </a:spcAft>
              <a:buClr>
                <a:srgbClr val="00838B"/>
              </a:buClr>
              <a:buFont typeface="Arial" panose="020B0604020202020204" pitchFamily="34" charset="0"/>
              <a:buChar char="•"/>
            </a:pPr>
            <a:r>
              <a:rPr lang="en-US" sz="2300" b="1" kern="0" dirty="0" smtClean="0">
                <a:solidFill>
                  <a:schemeClr val="tx1"/>
                </a:solidFill>
                <a:sym typeface="Century Gothic"/>
              </a:rPr>
              <a:t>Examples</a:t>
            </a:r>
            <a:r>
              <a:rPr lang="en-US" sz="2300" b="1" kern="0" dirty="0">
                <a:solidFill>
                  <a:schemeClr val="tx1"/>
                </a:solidFill>
                <a:sym typeface="Century Gothic"/>
              </a:rPr>
              <a:t>:</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200" kern="0" dirty="0">
                <a:solidFill>
                  <a:schemeClr val="tx1"/>
                </a:solidFill>
                <a:sym typeface="Century Gothic"/>
              </a:rPr>
              <a:t>Classroom and/or small group sessions (all ages</a:t>
            </a:r>
            <a:r>
              <a:rPr lang="en-US" sz="2200" kern="0" dirty="0" smtClean="0">
                <a:solidFill>
                  <a:schemeClr val="tx1"/>
                </a:solidFill>
                <a:sym typeface="Century Gothic"/>
              </a:rPr>
              <a:t>)</a:t>
            </a:r>
            <a:endParaRPr lang="en-US" sz="22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200" kern="0" dirty="0">
                <a:solidFill>
                  <a:schemeClr val="tx1"/>
                </a:solidFill>
                <a:sym typeface="Century Gothic"/>
              </a:rPr>
              <a:t>Parenting and family management </a:t>
            </a:r>
            <a:r>
              <a:rPr lang="en-US" sz="2200" kern="0" dirty="0" smtClean="0">
                <a:solidFill>
                  <a:schemeClr val="tx1"/>
                </a:solidFill>
                <a:sym typeface="Century Gothic"/>
              </a:rPr>
              <a:t>classes</a:t>
            </a:r>
            <a:endParaRPr lang="en-US" sz="22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200" kern="0" dirty="0">
                <a:solidFill>
                  <a:schemeClr val="tx1"/>
                </a:solidFill>
                <a:sym typeface="Century Gothic"/>
              </a:rPr>
              <a:t>Peer leader/helper </a:t>
            </a:r>
            <a:r>
              <a:rPr lang="en-US" sz="2200" kern="0" dirty="0" smtClean="0">
                <a:solidFill>
                  <a:schemeClr val="tx1"/>
                </a:solidFill>
                <a:sym typeface="Century Gothic"/>
              </a:rPr>
              <a:t>programs</a:t>
            </a:r>
            <a:endParaRPr lang="en-US" sz="22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200" kern="0" dirty="0">
                <a:solidFill>
                  <a:schemeClr val="tx1"/>
                </a:solidFill>
                <a:sym typeface="Century Gothic"/>
              </a:rPr>
              <a:t>Education programs for youth </a:t>
            </a:r>
            <a:r>
              <a:rPr lang="en-US" sz="2200" kern="0" dirty="0" smtClean="0">
                <a:solidFill>
                  <a:schemeClr val="tx1"/>
                </a:solidFill>
                <a:sym typeface="Century Gothic"/>
              </a:rPr>
              <a:t>groups</a:t>
            </a:r>
            <a:endParaRPr lang="en-US" sz="2200" kern="0" dirty="0">
              <a:solidFill>
                <a:schemeClr val="tx1"/>
              </a:solidFill>
              <a:sym typeface="Century Gothic"/>
            </a:endParaRPr>
          </a:p>
          <a:p>
            <a:pPr marL="914400" lvl="1" indent="-342900">
              <a:lnSpc>
                <a:spcPct val="100000"/>
              </a:lnSpc>
              <a:spcBef>
                <a:spcPts val="0"/>
              </a:spcBef>
              <a:spcAft>
                <a:spcPts val="600"/>
              </a:spcAft>
              <a:buClr>
                <a:srgbClr val="00838B"/>
              </a:buClr>
              <a:buSzPct val="100000"/>
              <a:buFont typeface="Courier New" panose="02070309020205020404" pitchFamily="49" charset="0"/>
              <a:buChar char="o"/>
            </a:pPr>
            <a:r>
              <a:rPr lang="en-US" sz="2200" kern="0" dirty="0" smtClean="0">
                <a:solidFill>
                  <a:schemeClr val="tx1"/>
                </a:solidFill>
                <a:sym typeface="Century Gothic"/>
              </a:rPr>
              <a:t>Groups for children </a:t>
            </a:r>
            <a:r>
              <a:rPr lang="en-US" sz="2200" kern="0" dirty="0">
                <a:solidFill>
                  <a:schemeClr val="tx1"/>
                </a:solidFill>
                <a:sym typeface="Century Gothic"/>
              </a:rPr>
              <a:t>of substance </a:t>
            </a:r>
            <a:r>
              <a:rPr lang="en-US" sz="2200" kern="0" dirty="0" smtClean="0">
                <a:solidFill>
                  <a:schemeClr val="tx1"/>
                </a:solidFill>
                <a:sym typeface="Century Gothic"/>
              </a:rPr>
              <a:t>users</a:t>
            </a:r>
          </a:p>
          <a:p>
            <a:pPr marL="0" indent="0">
              <a:lnSpc>
                <a:spcPct val="100000"/>
              </a:lnSpc>
              <a:spcBef>
                <a:spcPts val="0"/>
              </a:spcBef>
              <a:spcAft>
                <a:spcPts val="0"/>
              </a:spcAft>
              <a:buClr>
                <a:srgbClr val="00838B"/>
              </a:buClr>
              <a:buNone/>
            </a:pPr>
            <a:r>
              <a:rPr lang="en-US" sz="2300" dirty="0">
                <a:solidFill>
                  <a:schemeClr val="tx1"/>
                </a:solidFill>
              </a:rPr>
              <a:t>The DAODAS Standard Survey is required for recurring education programs that serve middle and high school students. </a:t>
            </a:r>
            <a:r>
              <a:rPr lang="en-US" sz="2300" dirty="0" smtClean="0">
                <a:solidFill>
                  <a:schemeClr val="tx1"/>
                </a:solidFill>
              </a:rPr>
              <a:t> See </a:t>
            </a:r>
            <a:r>
              <a:rPr lang="en-US" sz="2300" dirty="0">
                <a:solidFill>
                  <a:schemeClr val="tx1"/>
                </a:solidFill>
              </a:rPr>
              <a:t>the Evaluation Guide on the SC Documents website to learn more</a:t>
            </a:r>
            <a:r>
              <a:rPr lang="en-US" sz="2300" dirty="0" smtClean="0">
                <a:solidFill>
                  <a:schemeClr val="tx1"/>
                </a:solidFill>
              </a:rPr>
              <a:t>.</a:t>
            </a:r>
            <a:endParaRPr lang="en-US" sz="2300" dirty="0">
              <a:solidFill>
                <a:schemeClr val="tx1"/>
              </a:solidFill>
            </a:endParaRPr>
          </a:p>
        </p:txBody>
      </p:sp>
    </p:spTree>
    <p:extLst>
      <p:ext uri="{BB962C8B-B14F-4D97-AF65-F5344CB8AC3E}">
        <p14:creationId xmlns:p14="http://schemas.microsoft.com/office/powerpoint/2010/main" val="3969813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19</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a:t>
            </a:r>
            <a:r>
              <a:rPr lang="en-US" sz="3000" b="1" dirty="0" smtClean="0">
                <a:solidFill>
                  <a:srgbClr val="00838B"/>
                </a:solidFill>
                <a:latin typeface="+mn-lt"/>
              </a:rPr>
              <a:t>3:  Environmental</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623035"/>
          </a:xfrm>
        </p:spPr>
        <p:txBody>
          <a:bodyPr/>
          <a:lstStyle/>
          <a:p>
            <a:pPr marL="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This strategy establishes or changes written and unwritten community standards, codes and attitudes, thereby influencing incidence and prevalence of the misuse of alcohol, tobacco and other drugs used in the general population. This strategy is divided into two subcategories to permit distinction between activities which center on legal and regulatory initiatives and those that relate to the service and action oriented initiatives</a:t>
            </a:r>
            <a:r>
              <a:rPr lang="en-US" sz="2400" kern="0" dirty="0" smtClean="0">
                <a:solidFill>
                  <a:schemeClr val="tx1"/>
                </a:solidFill>
                <a:sym typeface="Century Gothic"/>
              </a:rPr>
              <a:t>.</a:t>
            </a:r>
          </a:p>
          <a:p>
            <a:pPr marL="521208" lvl="1" indent="-228600">
              <a:lnSpc>
                <a:spcPct val="100000"/>
              </a:lnSpc>
              <a:spcBef>
                <a:spcPts val="0"/>
              </a:spcBef>
              <a:spcAft>
                <a:spcPts val="0"/>
              </a:spcAft>
              <a:buClr>
                <a:srgbClr val="00838B"/>
              </a:buClr>
              <a:buFont typeface="Arial" panose="020B0604020202020204" pitchFamily="34" charset="0"/>
              <a:buChar char="•"/>
            </a:pPr>
            <a:r>
              <a:rPr lang="en-US" sz="2400" b="1" kern="0" dirty="0">
                <a:solidFill>
                  <a:schemeClr val="tx1"/>
                </a:solidFill>
                <a:sym typeface="Century Gothic"/>
              </a:rPr>
              <a:t>Examples:</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Promoting the establishment or review of alcohol, </a:t>
            </a:r>
            <a:r>
              <a:rPr lang="en-US" sz="2400" kern="0" dirty="0" smtClean="0">
                <a:solidFill>
                  <a:schemeClr val="tx1"/>
                </a:solidFill>
                <a:sym typeface="Century Gothic"/>
              </a:rPr>
              <a:t>tobacco, </a:t>
            </a:r>
            <a:r>
              <a:rPr lang="en-US" sz="2400" kern="0" dirty="0">
                <a:solidFill>
                  <a:schemeClr val="tx1"/>
                </a:solidFill>
                <a:sym typeface="Century Gothic"/>
              </a:rPr>
              <a:t>and drug use policies in </a:t>
            </a:r>
            <a:r>
              <a:rPr lang="en-US" sz="2400" kern="0" dirty="0" smtClean="0">
                <a:solidFill>
                  <a:schemeClr val="tx1"/>
                </a:solidFill>
                <a:sym typeface="Century Gothic"/>
              </a:rPr>
              <a:t>schools</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Technical assistance to communities to maximize local enforcement procedures governing availability and distribution of alcohol, tobacco, and other </a:t>
            </a:r>
            <a:r>
              <a:rPr lang="en-US" sz="2400" kern="0" dirty="0" smtClean="0">
                <a:solidFill>
                  <a:schemeClr val="tx1"/>
                </a:solidFill>
                <a:sym typeface="Century Gothic"/>
              </a:rPr>
              <a:t>drugs</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Modifying alcohol and tobacco advertising </a:t>
            </a:r>
            <a:r>
              <a:rPr lang="en-US" sz="2400" kern="0" dirty="0" smtClean="0">
                <a:solidFill>
                  <a:schemeClr val="tx1"/>
                </a:solidFill>
                <a:sym typeface="Century Gothic"/>
              </a:rPr>
              <a:t>practices</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Product pricing </a:t>
            </a:r>
            <a:r>
              <a:rPr lang="en-US" sz="2400" kern="0" dirty="0" smtClean="0">
                <a:solidFill>
                  <a:schemeClr val="tx1"/>
                </a:solidFill>
                <a:sym typeface="Century Gothic"/>
              </a:rPr>
              <a:t>strategies</a:t>
            </a:r>
            <a:endParaRPr lang="en-US" sz="2400" dirty="0">
              <a:solidFill>
                <a:schemeClr val="tx1"/>
              </a:solidFill>
            </a:endParaRPr>
          </a:p>
        </p:txBody>
      </p:sp>
    </p:spTree>
    <p:extLst>
      <p:ext uri="{BB962C8B-B14F-4D97-AF65-F5344CB8AC3E}">
        <p14:creationId xmlns:p14="http://schemas.microsoft.com/office/powerpoint/2010/main" val="4031632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200" b="1" dirty="0">
                <a:solidFill>
                  <a:srgbClr val="00838B"/>
                </a:solidFill>
                <a:latin typeface="+mn-lt"/>
              </a:rPr>
              <a:t>What is Substance Misuse Prevention</a:t>
            </a:r>
            <a:r>
              <a:rPr lang="en-US" sz="3200" b="1" dirty="0" smtClean="0">
                <a:solidFill>
                  <a:srgbClr val="00838B"/>
                </a:solidFill>
                <a:latin typeface="+mn-lt"/>
              </a:rPr>
              <a:t>?</a:t>
            </a:r>
            <a:endParaRPr lang="en-US" sz="3200" b="1" dirty="0">
              <a:solidFill>
                <a:srgbClr val="00838B"/>
              </a:solidFill>
              <a:latin typeface="+mn-lt"/>
            </a:endParaRPr>
          </a:p>
        </p:txBody>
      </p:sp>
      <p:sp>
        <p:nvSpPr>
          <p:cNvPr id="8" name="Content Placeholder 4"/>
          <p:cNvSpPr>
            <a:spLocks noGrp="1"/>
          </p:cNvSpPr>
          <p:nvPr>
            <p:ph idx="1"/>
          </p:nvPr>
        </p:nvSpPr>
        <p:spPr>
          <a:xfrm>
            <a:off x="457200" y="1554480"/>
            <a:ext cx="11274552" cy="4038246"/>
          </a:xfrm>
        </p:spPr>
        <p:txBody>
          <a:bodyPr/>
          <a:lstStyle/>
          <a:p>
            <a:pPr marL="0" lvl="0" indent="0">
              <a:lnSpc>
                <a:spcPct val="100000"/>
              </a:lnSpc>
              <a:spcBef>
                <a:spcPts val="0"/>
              </a:spcBef>
              <a:spcAft>
                <a:spcPts val="3000"/>
              </a:spcAft>
              <a:buNone/>
            </a:pPr>
            <a:r>
              <a:rPr lang="en-US" sz="2400" dirty="0">
                <a:solidFill>
                  <a:schemeClr val="tx1"/>
                </a:solidFill>
                <a:ea typeface="Century Gothic"/>
                <a:cs typeface="Century Gothic"/>
                <a:sym typeface="Century Gothic"/>
              </a:rPr>
              <a:t>Substance misuse prevention is a complex process requiring more than a </a:t>
            </a:r>
            <a:r>
              <a:rPr lang="en-US" sz="2400" dirty="0" smtClean="0">
                <a:solidFill>
                  <a:schemeClr val="tx1"/>
                </a:solidFill>
                <a:ea typeface="Century Gothic"/>
                <a:cs typeface="Century Gothic"/>
                <a:sym typeface="Century Gothic"/>
              </a:rPr>
              <a:t>single </a:t>
            </a:r>
            <a:r>
              <a:rPr lang="en-US" sz="2400" dirty="0">
                <a:solidFill>
                  <a:schemeClr val="tx1"/>
                </a:solidFill>
                <a:ea typeface="Century Gothic"/>
                <a:cs typeface="Century Gothic"/>
                <a:sym typeface="Century Gothic"/>
              </a:rPr>
              <a:t>strategy or approach. </a:t>
            </a:r>
            <a:r>
              <a:rPr lang="en-US" sz="2400" dirty="0" smtClean="0">
                <a:solidFill>
                  <a:schemeClr val="tx1"/>
                </a:solidFill>
                <a:ea typeface="Century Gothic"/>
                <a:cs typeface="Century Gothic"/>
                <a:sym typeface="Century Gothic"/>
              </a:rPr>
              <a:t> A </a:t>
            </a:r>
            <a:r>
              <a:rPr lang="en-US" sz="2400" dirty="0">
                <a:solidFill>
                  <a:schemeClr val="tx1"/>
                </a:solidFill>
                <a:ea typeface="Century Gothic"/>
                <a:cs typeface="Century Gothic"/>
                <a:sym typeface="Century Gothic"/>
              </a:rPr>
              <a:t>wide range of factors contributes to alcohol and other drug problems, and their prevention is based on the understanding that these factors vary among individuals, geographic regions, age groups, racial/ethnic groups, and gender groups</a:t>
            </a:r>
            <a:r>
              <a:rPr lang="en-US" sz="2400" dirty="0" smtClean="0">
                <a:solidFill>
                  <a:schemeClr val="tx1"/>
                </a:solidFill>
                <a:ea typeface="Century Gothic"/>
                <a:cs typeface="Century Gothic"/>
                <a:sym typeface="Century Gothic"/>
              </a:rPr>
              <a:t>.  </a:t>
            </a:r>
            <a:r>
              <a:rPr lang="en-US" sz="2400" dirty="0">
                <a:solidFill>
                  <a:schemeClr val="tx1"/>
                </a:solidFill>
                <a:ea typeface="Century Gothic"/>
                <a:cs typeface="Century Gothic"/>
                <a:sym typeface="Century Gothic"/>
              </a:rPr>
              <a:t>Effective prevention is a systemic responsibility involving </a:t>
            </a:r>
            <a:r>
              <a:rPr lang="en-US" sz="2400" dirty="0" smtClean="0">
                <a:solidFill>
                  <a:schemeClr val="tx1"/>
                </a:solidFill>
                <a:ea typeface="Century Gothic"/>
                <a:cs typeface="Century Gothic"/>
                <a:sym typeface="Century Gothic"/>
              </a:rPr>
              <a:t>local</a:t>
            </a:r>
            <a:r>
              <a:rPr lang="en-US" sz="2400" dirty="0">
                <a:solidFill>
                  <a:schemeClr val="tx1"/>
                </a:solidFill>
                <a:ea typeface="Century Gothic"/>
                <a:cs typeface="Century Gothic"/>
                <a:sym typeface="Century Gothic"/>
              </a:rPr>
              <a:t>, </a:t>
            </a:r>
            <a:r>
              <a:rPr lang="en-US" sz="2400" dirty="0" smtClean="0">
                <a:solidFill>
                  <a:schemeClr val="tx1"/>
                </a:solidFill>
                <a:ea typeface="Century Gothic"/>
                <a:cs typeface="Century Gothic"/>
                <a:sym typeface="Century Gothic"/>
              </a:rPr>
              <a:t>state</a:t>
            </a:r>
            <a:r>
              <a:rPr lang="en-US" sz="2400" dirty="0">
                <a:solidFill>
                  <a:schemeClr val="tx1"/>
                </a:solidFill>
                <a:ea typeface="Century Gothic"/>
                <a:cs typeface="Century Gothic"/>
                <a:sym typeface="Century Gothic"/>
              </a:rPr>
              <a:t>, and </a:t>
            </a:r>
            <a:r>
              <a:rPr lang="en-US" sz="2400" dirty="0" smtClean="0">
                <a:solidFill>
                  <a:schemeClr val="tx1"/>
                </a:solidFill>
                <a:ea typeface="Century Gothic"/>
                <a:cs typeface="Century Gothic"/>
                <a:sym typeface="Century Gothic"/>
              </a:rPr>
              <a:t>national </a:t>
            </a:r>
            <a:r>
              <a:rPr lang="en-US" sz="2400" dirty="0">
                <a:solidFill>
                  <a:schemeClr val="tx1"/>
                </a:solidFill>
                <a:ea typeface="Century Gothic"/>
                <a:cs typeface="Century Gothic"/>
                <a:sym typeface="Century Gothic"/>
              </a:rPr>
              <a:t>agencies, organizations, and groups</a:t>
            </a:r>
            <a:r>
              <a:rPr lang="en-US" sz="2400" dirty="0" smtClean="0">
                <a:solidFill>
                  <a:schemeClr val="tx1"/>
                </a:solidFill>
                <a:ea typeface="Century Gothic"/>
                <a:cs typeface="Century Gothic"/>
                <a:sym typeface="Century Gothic"/>
              </a:rPr>
              <a:t>.</a:t>
            </a:r>
            <a:endParaRPr lang="en-US" sz="2400" dirty="0">
              <a:solidFill>
                <a:schemeClr val="tx1"/>
              </a:solidFill>
              <a:ea typeface="Century Gothic"/>
              <a:cs typeface="Century Gothic"/>
              <a:sym typeface="Century Gothic"/>
            </a:endParaRPr>
          </a:p>
          <a:p>
            <a:pPr marL="0" lvl="0" indent="0">
              <a:lnSpc>
                <a:spcPct val="100000"/>
              </a:lnSpc>
              <a:spcBef>
                <a:spcPts val="0"/>
              </a:spcBef>
              <a:spcAft>
                <a:spcPts val="600"/>
              </a:spcAft>
              <a:buNone/>
            </a:pPr>
            <a:r>
              <a:rPr lang="en-US" sz="2400" dirty="0">
                <a:solidFill>
                  <a:schemeClr val="tx1"/>
                </a:solidFill>
                <a:ea typeface="Century Gothic"/>
                <a:cs typeface="Century Gothic"/>
                <a:sym typeface="Century Gothic"/>
              </a:rPr>
              <a:t>Click on the link below to view a short video from SAMHSA</a:t>
            </a:r>
            <a:r>
              <a:rPr lang="en-US" sz="2400" dirty="0" smtClean="0">
                <a:solidFill>
                  <a:schemeClr val="tx1"/>
                </a:solidFill>
                <a:ea typeface="Century Gothic"/>
                <a:cs typeface="Century Gothic"/>
                <a:sym typeface="Century Gothic"/>
              </a:rPr>
              <a:t>:</a:t>
            </a:r>
            <a:endParaRPr lang="en-US" sz="2400" dirty="0">
              <a:solidFill>
                <a:schemeClr val="tx1"/>
              </a:solidFill>
              <a:ea typeface="Century Gothic"/>
              <a:cs typeface="Century Gothic"/>
              <a:sym typeface="Century Gothic"/>
            </a:endParaRPr>
          </a:p>
          <a:p>
            <a:pPr marL="0" lvl="0" indent="0">
              <a:lnSpc>
                <a:spcPct val="100000"/>
              </a:lnSpc>
              <a:spcBef>
                <a:spcPts val="0"/>
              </a:spcBef>
              <a:spcAft>
                <a:spcPts val="1200"/>
              </a:spcAft>
              <a:buNone/>
            </a:pPr>
            <a:r>
              <a:rPr lang="en-US" sz="2400" u="sng" dirty="0">
                <a:solidFill>
                  <a:srgbClr val="00838B"/>
                </a:solidFill>
                <a:ea typeface="Century Gothic"/>
                <a:cs typeface="Century Gothic"/>
                <a:sym typeface="Century Gothic"/>
                <a:hlinkClick r:id="rId3"/>
              </a:rPr>
              <a:t>This is Prevention. This is Changing Lives. (NPW 2019)</a:t>
            </a:r>
            <a:endParaRPr lang="en-US" sz="2400" dirty="0">
              <a:solidFill>
                <a:srgbClr val="00838B"/>
              </a:solidFill>
              <a:ea typeface="Century Gothic"/>
              <a:cs typeface="Century Gothic"/>
              <a:sym typeface="Century Gothic"/>
            </a:endParaRPr>
          </a:p>
        </p:txBody>
      </p:sp>
    </p:spTree>
    <p:extLst>
      <p:ext uri="{BB962C8B-B14F-4D97-AF65-F5344CB8AC3E}">
        <p14:creationId xmlns:p14="http://schemas.microsoft.com/office/powerpoint/2010/main" val="2749075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20</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a:t>
            </a:r>
            <a:r>
              <a:rPr lang="en-US" sz="3000" b="1" dirty="0" smtClean="0">
                <a:solidFill>
                  <a:srgbClr val="00838B"/>
                </a:solidFill>
                <a:latin typeface="+mn-lt"/>
              </a:rPr>
              <a:t>4:  Community-Based Process</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623035"/>
          </a:xfrm>
        </p:spPr>
        <p:txBody>
          <a:bodyPr/>
          <a:lstStyle/>
          <a:p>
            <a:pPr marL="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This strategy aims to enhance the ability of the community to more effectively provide prevention and treatment services for alcohol, </a:t>
            </a:r>
            <a:r>
              <a:rPr lang="en-US" sz="2400" kern="0" dirty="0" smtClean="0">
                <a:solidFill>
                  <a:schemeClr val="tx1"/>
                </a:solidFill>
                <a:sym typeface="Century Gothic"/>
              </a:rPr>
              <a:t>tobacco, </a:t>
            </a:r>
            <a:r>
              <a:rPr lang="en-US" sz="2400" kern="0" dirty="0">
                <a:solidFill>
                  <a:schemeClr val="tx1"/>
                </a:solidFill>
                <a:sym typeface="Century Gothic"/>
              </a:rPr>
              <a:t>and drug use disorders. </a:t>
            </a:r>
            <a:r>
              <a:rPr lang="en-US" sz="2400" kern="0" dirty="0" smtClean="0">
                <a:solidFill>
                  <a:schemeClr val="tx1"/>
                </a:solidFill>
                <a:sym typeface="Century Gothic"/>
              </a:rPr>
              <a:t> Activities </a:t>
            </a:r>
            <a:r>
              <a:rPr lang="en-US" sz="2400" kern="0" dirty="0">
                <a:solidFill>
                  <a:schemeClr val="tx1"/>
                </a:solidFill>
                <a:sym typeface="Century Gothic"/>
              </a:rPr>
              <a:t>in this strategy include organizing, planning, enhancing efficiency and effectiveness of </a:t>
            </a:r>
            <a:r>
              <a:rPr lang="en-US" sz="2400" kern="0" dirty="0" smtClean="0">
                <a:solidFill>
                  <a:schemeClr val="tx1"/>
                </a:solidFill>
                <a:sym typeface="Century Gothic"/>
              </a:rPr>
              <a:t>service </a:t>
            </a:r>
            <a:r>
              <a:rPr lang="en-US" sz="2400" kern="0" dirty="0">
                <a:solidFill>
                  <a:schemeClr val="tx1"/>
                </a:solidFill>
                <a:sym typeface="Century Gothic"/>
              </a:rPr>
              <a:t>implementation, interagency collaboration, coalition </a:t>
            </a:r>
            <a:r>
              <a:rPr lang="en-US" sz="2400" kern="0" dirty="0" smtClean="0">
                <a:solidFill>
                  <a:schemeClr val="tx1"/>
                </a:solidFill>
                <a:sym typeface="Century Gothic"/>
              </a:rPr>
              <a:t>building, </a:t>
            </a:r>
            <a:r>
              <a:rPr lang="en-US" sz="2400" kern="0" dirty="0">
                <a:solidFill>
                  <a:schemeClr val="tx1"/>
                </a:solidFill>
                <a:sym typeface="Century Gothic"/>
              </a:rPr>
              <a:t>and networking</a:t>
            </a:r>
            <a:r>
              <a:rPr lang="en-US" sz="2400" kern="0" dirty="0" smtClean="0">
                <a:solidFill>
                  <a:schemeClr val="tx1"/>
                </a:solidFill>
                <a:sym typeface="Century Gothic"/>
              </a:rPr>
              <a:t>.</a:t>
            </a:r>
          </a:p>
          <a:p>
            <a:pPr marL="521208" lvl="1" indent="-228600">
              <a:lnSpc>
                <a:spcPct val="100000"/>
              </a:lnSpc>
              <a:spcBef>
                <a:spcPts val="0"/>
              </a:spcBef>
              <a:spcAft>
                <a:spcPts val="0"/>
              </a:spcAft>
              <a:buClr>
                <a:srgbClr val="00838B"/>
              </a:buClr>
              <a:buFont typeface="Arial" panose="020B0604020202020204" pitchFamily="34" charset="0"/>
              <a:buChar char="•"/>
            </a:pPr>
            <a:r>
              <a:rPr lang="en-US" sz="2400" b="1" kern="0" dirty="0" smtClean="0">
                <a:solidFill>
                  <a:schemeClr val="tx1"/>
                </a:solidFill>
                <a:sym typeface="Century Gothic"/>
              </a:rPr>
              <a:t>Examples:</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Community and volunteer </a:t>
            </a:r>
            <a:r>
              <a:rPr lang="en-US" sz="2400" kern="0" dirty="0" smtClean="0">
                <a:solidFill>
                  <a:schemeClr val="tx1"/>
                </a:solidFill>
                <a:sym typeface="Century Gothic"/>
              </a:rPr>
              <a:t>training (e.g</a:t>
            </a:r>
            <a:r>
              <a:rPr lang="en-US" sz="2400" kern="0" dirty="0">
                <a:solidFill>
                  <a:schemeClr val="tx1"/>
                </a:solidFill>
                <a:sym typeface="Century Gothic"/>
              </a:rPr>
              <a:t>., neighborhood action training, training of key people in the system, staff/officials </a:t>
            </a:r>
            <a:r>
              <a:rPr lang="en-US" sz="2400" kern="0" dirty="0" smtClean="0">
                <a:solidFill>
                  <a:schemeClr val="tx1"/>
                </a:solidFill>
                <a:sym typeface="Century Gothic"/>
              </a:rPr>
              <a:t>training)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Systematic </a:t>
            </a:r>
            <a:r>
              <a:rPr lang="en-US" sz="2400" kern="0" dirty="0" smtClean="0">
                <a:solidFill>
                  <a:schemeClr val="tx1"/>
                </a:solidFill>
                <a:sym typeface="Century Gothic"/>
              </a:rPr>
              <a:t>planning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Multi-agency coordination and </a:t>
            </a:r>
            <a:r>
              <a:rPr lang="en-US" sz="2400" kern="0" dirty="0" smtClean="0">
                <a:solidFill>
                  <a:schemeClr val="tx1"/>
                </a:solidFill>
                <a:sym typeface="Century Gothic"/>
              </a:rPr>
              <a:t>collaboration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Accessing services and </a:t>
            </a:r>
            <a:r>
              <a:rPr lang="en-US" sz="2400" kern="0" dirty="0" smtClean="0">
                <a:solidFill>
                  <a:schemeClr val="tx1"/>
                </a:solidFill>
                <a:sym typeface="Century Gothic"/>
              </a:rPr>
              <a:t>funding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Community </a:t>
            </a:r>
            <a:r>
              <a:rPr lang="en-US" sz="2400" kern="0" dirty="0" smtClean="0">
                <a:solidFill>
                  <a:schemeClr val="tx1"/>
                </a:solidFill>
                <a:sym typeface="Century Gothic"/>
              </a:rPr>
              <a:t>team-building</a:t>
            </a:r>
            <a:endParaRPr lang="en-US" sz="2400" dirty="0">
              <a:solidFill>
                <a:schemeClr val="tx1"/>
              </a:solidFill>
            </a:endParaRPr>
          </a:p>
        </p:txBody>
      </p:sp>
    </p:spTree>
    <p:extLst>
      <p:ext uri="{BB962C8B-B14F-4D97-AF65-F5344CB8AC3E}">
        <p14:creationId xmlns:p14="http://schemas.microsoft.com/office/powerpoint/2010/main" val="4020646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21</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a:t>
            </a:r>
            <a:r>
              <a:rPr lang="en-US" sz="3000" b="1" dirty="0" smtClean="0">
                <a:solidFill>
                  <a:srgbClr val="00838B"/>
                </a:solidFill>
                <a:latin typeface="+mn-lt"/>
              </a:rPr>
              <a:t>5:  Problem Identification &amp; Referral</a:t>
            </a:r>
            <a:endParaRPr lang="en-US" sz="3000" b="1" dirty="0">
              <a:solidFill>
                <a:srgbClr val="00838B"/>
              </a:solidFill>
              <a:latin typeface="+mn-lt"/>
            </a:endParaRPr>
          </a:p>
        </p:txBody>
      </p:sp>
      <p:sp>
        <p:nvSpPr>
          <p:cNvPr id="8" name="Content Placeholder 4"/>
          <p:cNvSpPr>
            <a:spLocks noGrp="1"/>
          </p:cNvSpPr>
          <p:nvPr>
            <p:ph idx="1"/>
          </p:nvPr>
        </p:nvSpPr>
        <p:spPr>
          <a:xfrm>
            <a:off x="457200" y="1554481"/>
            <a:ext cx="11274552" cy="3581046"/>
          </a:xfrm>
        </p:spPr>
        <p:txBody>
          <a:bodyPr/>
          <a:lstStyle/>
          <a:p>
            <a:pPr marL="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This strategy aims at identification of those who have indulged in illegal/age-inappropriate use of tobacco or alcohol and those individuals who have indulged in the first use of illicit drugs in order to assess </a:t>
            </a:r>
            <a:r>
              <a:rPr lang="en-US" sz="2400" kern="0" dirty="0" smtClean="0">
                <a:solidFill>
                  <a:schemeClr val="tx1"/>
                </a:solidFill>
                <a:sym typeface="Century Gothic"/>
              </a:rPr>
              <a:t>whether </a:t>
            </a:r>
            <a:r>
              <a:rPr lang="en-US" sz="2400" kern="0" dirty="0">
                <a:solidFill>
                  <a:schemeClr val="tx1"/>
                </a:solidFill>
                <a:sym typeface="Century Gothic"/>
              </a:rPr>
              <a:t>their behavior can be reversed through education. </a:t>
            </a:r>
            <a:r>
              <a:rPr lang="en-US" sz="2400" kern="0" dirty="0" smtClean="0">
                <a:solidFill>
                  <a:schemeClr val="tx1"/>
                </a:solidFill>
                <a:sym typeface="Century Gothic"/>
              </a:rPr>
              <a:t> It </a:t>
            </a:r>
            <a:r>
              <a:rPr lang="en-US" sz="2400" kern="0" dirty="0">
                <a:solidFill>
                  <a:schemeClr val="tx1"/>
                </a:solidFill>
                <a:sym typeface="Century Gothic"/>
              </a:rPr>
              <a:t>should be noted, however, that this strategy does not include any activity designed to determine if a person is in need of treatment.</a:t>
            </a:r>
            <a:endParaRPr lang="en-US" sz="2400" kern="0" dirty="0" smtClean="0">
              <a:solidFill>
                <a:schemeClr val="tx1"/>
              </a:solidFill>
              <a:sym typeface="Century Gothic"/>
            </a:endParaRPr>
          </a:p>
          <a:p>
            <a:pPr marL="521208" lvl="1" indent="-228600">
              <a:lnSpc>
                <a:spcPct val="100000"/>
              </a:lnSpc>
              <a:spcBef>
                <a:spcPts val="0"/>
              </a:spcBef>
              <a:spcAft>
                <a:spcPts val="0"/>
              </a:spcAft>
              <a:buClr>
                <a:srgbClr val="00838B"/>
              </a:buClr>
              <a:buFont typeface="Arial" panose="020B0604020202020204" pitchFamily="34" charset="0"/>
              <a:buChar char="•"/>
            </a:pPr>
            <a:r>
              <a:rPr lang="en-US" sz="2400" b="1" kern="0" dirty="0" smtClean="0">
                <a:solidFill>
                  <a:schemeClr val="tx1"/>
                </a:solidFill>
                <a:sym typeface="Century Gothic"/>
              </a:rPr>
              <a:t>Examples:</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Employee assistance </a:t>
            </a:r>
            <a:r>
              <a:rPr lang="en-US" sz="2400" kern="0" dirty="0" smtClean="0">
                <a:solidFill>
                  <a:schemeClr val="tx1"/>
                </a:solidFill>
                <a:sym typeface="Century Gothic"/>
              </a:rPr>
              <a:t>programs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Student assistance </a:t>
            </a:r>
            <a:r>
              <a:rPr lang="en-US" sz="2400" kern="0" dirty="0" smtClean="0">
                <a:solidFill>
                  <a:schemeClr val="tx1"/>
                </a:solidFill>
                <a:sym typeface="Century Gothic"/>
              </a:rPr>
              <a:t>programs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Driving while under the influence/driving while intoxicated education </a:t>
            </a:r>
            <a:r>
              <a:rPr lang="en-US" sz="2400" kern="0" dirty="0" smtClean="0">
                <a:solidFill>
                  <a:schemeClr val="tx1"/>
                </a:solidFill>
                <a:sym typeface="Century Gothic"/>
              </a:rPr>
              <a:t>programs</a:t>
            </a:r>
            <a:endParaRPr lang="en-US" sz="2400" dirty="0">
              <a:solidFill>
                <a:schemeClr val="tx1"/>
              </a:solidFill>
            </a:endParaRPr>
          </a:p>
        </p:txBody>
      </p:sp>
    </p:spTree>
    <p:extLst>
      <p:ext uri="{BB962C8B-B14F-4D97-AF65-F5344CB8AC3E}">
        <p14:creationId xmlns:p14="http://schemas.microsoft.com/office/powerpoint/2010/main" val="3222711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22</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CSAP Strategy </a:t>
            </a:r>
            <a:r>
              <a:rPr lang="en-US" sz="3000" b="1" dirty="0" smtClean="0">
                <a:solidFill>
                  <a:srgbClr val="00838B"/>
                </a:solidFill>
                <a:latin typeface="+mn-lt"/>
              </a:rPr>
              <a:t>6:  Alternative Activities</a:t>
            </a:r>
            <a:endParaRPr lang="en-US" sz="3000" b="1" dirty="0">
              <a:solidFill>
                <a:srgbClr val="00838B"/>
              </a:solidFill>
              <a:latin typeface="+mn-lt"/>
            </a:endParaRPr>
          </a:p>
        </p:txBody>
      </p:sp>
      <p:sp>
        <p:nvSpPr>
          <p:cNvPr id="8" name="Content Placeholder 4"/>
          <p:cNvSpPr>
            <a:spLocks noGrp="1"/>
          </p:cNvSpPr>
          <p:nvPr>
            <p:ph idx="1"/>
          </p:nvPr>
        </p:nvSpPr>
        <p:spPr>
          <a:xfrm>
            <a:off x="457200" y="1554481"/>
            <a:ext cx="11274552" cy="3581046"/>
          </a:xfrm>
        </p:spPr>
        <p:txBody>
          <a:bodyPr/>
          <a:lstStyle/>
          <a:p>
            <a:pPr marL="0" lvl="0" indent="0">
              <a:lnSpc>
                <a:spcPct val="100000"/>
              </a:lnSpc>
              <a:spcBef>
                <a:spcPts val="0"/>
              </a:spcBef>
              <a:spcAft>
                <a:spcPts val="1200"/>
              </a:spcAft>
              <a:buClr>
                <a:srgbClr val="00C6BB"/>
              </a:buClr>
              <a:buSzPts val="1800"/>
              <a:buNone/>
            </a:pPr>
            <a:r>
              <a:rPr lang="en-US" sz="2400" kern="0" dirty="0">
                <a:solidFill>
                  <a:schemeClr val="tx1"/>
                </a:solidFill>
                <a:sym typeface="Century Gothic"/>
              </a:rPr>
              <a:t>This strategy provides for the participation of target populations in activities that exclude alcohol, </a:t>
            </a:r>
            <a:r>
              <a:rPr lang="en-US" sz="2400" kern="0" dirty="0" smtClean="0">
                <a:solidFill>
                  <a:schemeClr val="tx1"/>
                </a:solidFill>
                <a:sym typeface="Century Gothic"/>
              </a:rPr>
              <a:t>tobacco, </a:t>
            </a:r>
            <a:r>
              <a:rPr lang="en-US" sz="2400" kern="0" dirty="0">
                <a:solidFill>
                  <a:schemeClr val="tx1"/>
                </a:solidFill>
                <a:sym typeface="Century Gothic"/>
              </a:rPr>
              <a:t>and other drug use. </a:t>
            </a:r>
            <a:r>
              <a:rPr lang="en-US" sz="2400" kern="0" dirty="0" smtClean="0">
                <a:solidFill>
                  <a:schemeClr val="tx1"/>
                </a:solidFill>
                <a:sym typeface="Century Gothic"/>
              </a:rPr>
              <a:t> The </a:t>
            </a:r>
            <a:r>
              <a:rPr lang="en-US" sz="2400" kern="0" dirty="0">
                <a:solidFill>
                  <a:schemeClr val="tx1"/>
                </a:solidFill>
                <a:sym typeface="Century Gothic"/>
              </a:rPr>
              <a:t>assumption is that constructive and healthy activities offset the attraction to, or otherwise meet the needs usually filled by alcohol, </a:t>
            </a:r>
            <a:r>
              <a:rPr lang="en-US" sz="2400" kern="0" dirty="0" smtClean="0">
                <a:solidFill>
                  <a:schemeClr val="tx1"/>
                </a:solidFill>
                <a:sym typeface="Century Gothic"/>
              </a:rPr>
              <a:t>tobacco, </a:t>
            </a:r>
            <a:r>
              <a:rPr lang="en-US" sz="2400" kern="0" dirty="0">
                <a:solidFill>
                  <a:schemeClr val="tx1"/>
                </a:solidFill>
                <a:sym typeface="Century Gothic"/>
              </a:rPr>
              <a:t>and other drugs and would, therefore, minimize or obviate resort to the latter.</a:t>
            </a:r>
            <a:endParaRPr lang="en-US" sz="2400" kern="0" dirty="0" smtClean="0">
              <a:solidFill>
                <a:schemeClr val="tx1"/>
              </a:solidFill>
              <a:sym typeface="Century Gothic"/>
            </a:endParaRPr>
          </a:p>
          <a:p>
            <a:pPr marL="521208" lvl="1" indent="-228600">
              <a:lnSpc>
                <a:spcPct val="100000"/>
              </a:lnSpc>
              <a:spcBef>
                <a:spcPts val="0"/>
              </a:spcBef>
              <a:spcAft>
                <a:spcPts val="0"/>
              </a:spcAft>
              <a:buClr>
                <a:srgbClr val="00838B"/>
              </a:buClr>
              <a:buFont typeface="Arial" panose="020B0604020202020204" pitchFamily="34" charset="0"/>
              <a:buChar char="•"/>
            </a:pPr>
            <a:r>
              <a:rPr lang="en-US" sz="2400" b="1" kern="0" dirty="0" smtClean="0">
                <a:solidFill>
                  <a:schemeClr val="tx1"/>
                </a:solidFill>
                <a:sym typeface="Century Gothic"/>
              </a:rPr>
              <a:t>Examples:</a:t>
            </a: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smtClean="0">
                <a:solidFill>
                  <a:schemeClr val="tx1"/>
                </a:solidFill>
                <a:sym typeface="Century Gothic"/>
              </a:rPr>
              <a:t>Drug-free </a:t>
            </a:r>
            <a:r>
              <a:rPr lang="en-US" sz="2400" kern="0" dirty="0">
                <a:solidFill>
                  <a:schemeClr val="tx1"/>
                </a:solidFill>
                <a:sym typeface="Century Gothic"/>
              </a:rPr>
              <a:t>dances and </a:t>
            </a:r>
            <a:r>
              <a:rPr lang="en-US" sz="2400" kern="0" dirty="0" smtClean="0">
                <a:solidFill>
                  <a:schemeClr val="tx1"/>
                </a:solidFill>
                <a:sym typeface="Century Gothic"/>
              </a:rPr>
              <a:t>parties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Youth/adult leadership </a:t>
            </a:r>
            <a:r>
              <a:rPr lang="en-US" sz="2400" kern="0" dirty="0" smtClean="0">
                <a:solidFill>
                  <a:schemeClr val="tx1"/>
                </a:solidFill>
                <a:sym typeface="Century Gothic"/>
              </a:rPr>
              <a:t>activities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Community drop-in </a:t>
            </a:r>
            <a:r>
              <a:rPr lang="en-US" sz="2400" kern="0" dirty="0" smtClean="0">
                <a:solidFill>
                  <a:schemeClr val="tx1"/>
                </a:solidFill>
                <a:sym typeface="Century Gothic"/>
              </a:rPr>
              <a:t>centers </a:t>
            </a:r>
            <a:endParaRPr lang="en-US" sz="2400" kern="0" dirty="0">
              <a:solidFill>
                <a:schemeClr val="tx1"/>
              </a:solidFill>
              <a:sym typeface="Century Gothic"/>
            </a:endParaRPr>
          </a:p>
          <a:p>
            <a:pPr marL="914400" lvl="1" indent="-342900">
              <a:lnSpc>
                <a:spcPct val="100000"/>
              </a:lnSpc>
              <a:spcBef>
                <a:spcPts val="0"/>
              </a:spcBef>
              <a:spcAft>
                <a:spcPts val="0"/>
              </a:spcAft>
              <a:buClr>
                <a:srgbClr val="00838B"/>
              </a:buClr>
              <a:buSzPct val="100000"/>
              <a:buFont typeface="Courier New" panose="02070309020205020404" pitchFamily="49" charset="0"/>
              <a:buChar char="o"/>
            </a:pPr>
            <a:r>
              <a:rPr lang="en-US" sz="2400" kern="0" dirty="0">
                <a:solidFill>
                  <a:schemeClr val="tx1"/>
                </a:solidFill>
                <a:sym typeface="Century Gothic"/>
              </a:rPr>
              <a:t>Community service </a:t>
            </a:r>
            <a:r>
              <a:rPr lang="en-US" sz="2400" kern="0" dirty="0" smtClean="0">
                <a:solidFill>
                  <a:schemeClr val="tx1"/>
                </a:solidFill>
                <a:sym typeface="Century Gothic"/>
              </a:rPr>
              <a:t>activities</a:t>
            </a:r>
            <a:endParaRPr lang="en-US" sz="2400" dirty="0">
              <a:solidFill>
                <a:schemeClr val="tx1"/>
              </a:solidFill>
            </a:endParaRPr>
          </a:p>
        </p:txBody>
      </p:sp>
    </p:spTree>
    <p:extLst>
      <p:ext uri="{BB962C8B-B14F-4D97-AF65-F5344CB8AC3E}">
        <p14:creationId xmlns:p14="http://schemas.microsoft.com/office/powerpoint/2010/main" val="2813797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23</a:t>
            </a:fld>
            <a:endParaRPr lang="en-US" dirty="0"/>
          </a:p>
        </p:txBody>
      </p:sp>
      <p:sp>
        <p:nvSpPr>
          <p:cNvPr id="7" name="Title 1"/>
          <p:cNvSpPr txBox="1">
            <a:spLocks/>
          </p:cNvSpPr>
          <p:nvPr/>
        </p:nvSpPr>
        <p:spPr>
          <a:xfrm>
            <a:off x="457200" y="914400"/>
            <a:ext cx="11274552" cy="9144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SABG and Institute of Medicine’s Target Audiences </a:t>
            </a:r>
            <a:r>
              <a:rPr lang="en-US" sz="3000" b="1" dirty="0" smtClean="0">
                <a:solidFill>
                  <a:srgbClr val="00838B"/>
                </a:solidFill>
                <a:latin typeface="+mn-lt"/>
              </a:rPr>
              <a:t/>
            </a:r>
            <a:br>
              <a:rPr lang="en-US" sz="3000" b="1" dirty="0" smtClean="0">
                <a:solidFill>
                  <a:srgbClr val="00838B"/>
                </a:solidFill>
                <a:latin typeface="+mn-lt"/>
              </a:rPr>
            </a:br>
            <a:r>
              <a:rPr lang="en-US" sz="3000" b="1" dirty="0" smtClean="0">
                <a:solidFill>
                  <a:srgbClr val="00838B"/>
                </a:solidFill>
                <a:latin typeface="+mn-lt"/>
              </a:rPr>
              <a:t>for </a:t>
            </a:r>
            <a:r>
              <a:rPr lang="en-US" sz="3000" b="1" dirty="0">
                <a:solidFill>
                  <a:srgbClr val="00838B"/>
                </a:solidFill>
                <a:latin typeface="+mn-lt"/>
              </a:rPr>
              <a:t>Primary Prevention </a:t>
            </a:r>
            <a:r>
              <a:rPr lang="en-US" sz="3000" b="1" dirty="0" smtClean="0">
                <a:solidFill>
                  <a:srgbClr val="00838B"/>
                </a:solidFill>
                <a:latin typeface="+mn-lt"/>
              </a:rPr>
              <a:t>Services</a:t>
            </a:r>
            <a:endParaRPr lang="en-US" sz="3000" b="1" dirty="0">
              <a:solidFill>
                <a:srgbClr val="00838B"/>
              </a:solidFill>
              <a:latin typeface="+mn-lt"/>
            </a:endParaRPr>
          </a:p>
        </p:txBody>
      </p:sp>
      <p:sp>
        <p:nvSpPr>
          <p:cNvPr id="6" name="Google Shape;313;p45"/>
          <p:cNvSpPr txBox="1">
            <a:spLocks/>
          </p:cNvSpPr>
          <p:nvPr/>
        </p:nvSpPr>
        <p:spPr>
          <a:xfrm>
            <a:off x="457200" y="2011679"/>
            <a:ext cx="11274552" cy="4325325"/>
          </a:xfrm>
          <a:prstGeom prst="rect">
            <a:avLst/>
          </a:prstGeom>
        </p:spPr>
        <p:txBody>
          <a:bodyPr tIns="0" bIns="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0"/>
              </a:spcBef>
              <a:spcAft>
                <a:spcPts val="1200"/>
              </a:spcAft>
              <a:buFont typeface="Arial" panose="020B0604020202020204" pitchFamily="34" charset="0"/>
              <a:buChar char="•"/>
            </a:pPr>
            <a:r>
              <a:rPr lang="en-US" sz="2400" dirty="0" smtClean="0">
                <a:solidFill>
                  <a:schemeClr val="tx1"/>
                </a:solidFill>
              </a:rPr>
              <a:t>Recipients of SABG funding should use a variety of strategies that target populations with different levels of risk.  Specifically, prevention strategies can be classified using the Institute of Medicine Model of Universal, Selective, and Indicated, which classifies preventive interventions by targeted population. </a:t>
            </a:r>
          </a:p>
          <a:p>
            <a:pPr marL="228600" indent="-228600">
              <a:lnSpc>
                <a:spcPct val="100000"/>
              </a:lnSpc>
              <a:spcBef>
                <a:spcPts val="0"/>
              </a:spcBef>
              <a:spcAft>
                <a:spcPts val="0"/>
              </a:spcAft>
              <a:buFont typeface="Arial" panose="020B0604020202020204" pitchFamily="34" charset="0"/>
              <a:buChar char="•"/>
            </a:pPr>
            <a:r>
              <a:rPr lang="en-US" sz="2400" dirty="0" smtClean="0">
                <a:solidFill>
                  <a:schemeClr val="tx1"/>
                </a:solidFill>
              </a:rPr>
              <a:t>The definitions for these population classifications are</a:t>
            </a:r>
            <a:r>
              <a:rPr lang="en-US" sz="2400" dirty="0">
                <a:solidFill>
                  <a:schemeClr val="tx1"/>
                </a:solidFill>
              </a:rPr>
              <a:t>: </a:t>
            </a:r>
          </a:p>
          <a:p>
            <a:pPr marL="457200" lvl="1" indent="-228600">
              <a:lnSpc>
                <a:spcPct val="100000"/>
              </a:lnSpc>
              <a:spcBef>
                <a:spcPts val="0"/>
              </a:spcBef>
              <a:spcAft>
                <a:spcPts val="0"/>
              </a:spcAft>
              <a:buFont typeface="Courier New" panose="02070309020205020404" pitchFamily="49" charset="0"/>
              <a:buChar char="o"/>
            </a:pPr>
            <a:r>
              <a:rPr lang="en-US" sz="2200" b="1" dirty="0" smtClean="0">
                <a:solidFill>
                  <a:schemeClr val="tx1"/>
                </a:solidFill>
              </a:rPr>
              <a:t>Universal:</a:t>
            </a:r>
            <a:r>
              <a:rPr lang="en-US" sz="2200" dirty="0" smtClean="0">
                <a:solidFill>
                  <a:schemeClr val="tx1"/>
                </a:solidFill>
              </a:rPr>
              <a:t> The general public or a whole population group that has not been identified on the basis of individual risk</a:t>
            </a:r>
          </a:p>
          <a:p>
            <a:pPr marL="457200" lvl="1" indent="-228600">
              <a:lnSpc>
                <a:spcPct val="100000"/>
              </a:lnSpc>
              <a:spcBef>
                <a:spcPts val="0"/>
              </a:spcBef>
              <a:spcAft>
                <a:spcPts val="0"/>
              </a:spcAft>
              <a:buFont typeface="Courier New" panose="02070309020205020404" pitchFamily="49" charset="0"/>
              <a:buChar char="o"/>
            </a:pPr>
            <a:r>
              <a:rPr lang="en-US" sz="2200" b="1" dirty="0" smtClean="0">
                <a:solidFill>
                  <a:schemeClr val="tx1"/>
                </a:solidFill>
              </a:rPr>
              <a:t>Selective:</a:t>
            </a:r>
            <a:r>
              <a:rPr lang="en-US" sz="2200" dirty="0" smtClean="0">
                <a:solidFill>
                  <a:schemeClr val="tx1"/>
                </a:solidFill>
              </a:rPr>
              <a:t> Individuals or a subgroup of the population whose risk of developing a disorder is significantly higher than average</a:t>
            </a:r>
          </a:p>
          <a:p>
            <a:pPr marL="457200" lvl="1" indent="-228600">
              <a:lnSpc>
                <a:spcPct val="100000"/>
              </a:lnSpc>
              <a:spcBef>
                <a:spcPts val="0"/>
              </a:spcBef>
              <a:spcAft>
                <a:spcPts val="0"/>
              </a:spcAft>
              <a:buFont typeface="Courier New" panose="02070309020205020404" pitchFamily="49" charset="0"/>
              <a:buChar char="o"/>
            </a:pPr>
            <a:r>
              <a:rPr lang="en-US" sz="2200" b="1" dirty="0" smtClean="0">
                <a:solidFill>
                  <a:schemeClr val="tx1"/>
                </a:solidFill>
              </a:rPr>
              <a:t>Indicated:</a:t>
            </a:r>
            <a:r>
              <a:rPr lang="en-US" sz="2200" dirty="0" smtClean="0">
                <a:solidFill>
                  <a:schemeClr val="tx1"/>
                </a:solidFill>
              </a:rPr>
              <a:t> Individuals in high-risk environments who have minimal but detectable signs or symptoms foreshadowing disorder or have biological markers indicating predispositions for disorder but do not yet meet diagnostic levels</a:t>
            </a:r>
            <a:endParaRPr lang="en-US" sz="2200" dirty="0">
              <a:solidFill>
                <a:schemeClr val="tx1"/>
              </a:solidFill>
            </a:endParaRPr>
          </a:p>
        </p:txBody>
      </p:sp>
    </p:spTree>
    <p:extLst>
      <p:ext uri="{BB962C8B-B14F-4D97-AF65-F5344CB8AC3E}">
        <p14:creationId xmlns:p14="http://schemas.microsoft.com/office/powerpoint/2010/main" val="267078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24</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a:solidFill>
                  <a:srgbClr val="00838B"/>
                </a:solidFill>
                <a:latin typeface="+mn-lt"/>
              </a:rPr>
              <a:t>Strategic Prevention Framework (SPF) </a:t>
            </a:r>
            <a:r>
              <a:rPr lang="en-US" sz="3000" b="1" dirty="0" smtClean="0">
                <a:solidFill>
                  <a:srgbClr val="00838B"/>
                </a:solidFill>
                <a:latin typeface="+mn-lt"/>
              </a:rPr>
              <a:t>	</a:t>
            </a:r>
            <a:endParaRPr lang="en-US" sz="3000" b="1" dirty="0">
              <a:solidFill>
                <a:srgbClr val="00838B"/>
              </a:solidFill>
              <a:latin typeface="+mn-lt"/>
            </a:endParaRPr>
          </a:p>
        </p:txBody>
      </p:sp>
      <p:pic>
        <p:nvPicPr>
          <p:cNvPr id="6" name="Google Shape;389;p56"/>
          <p:cNvPicPr preferRelativeResize="0">
            <a:picLocks/>
          </p:cNvPicPr>
          <p:nvPr/>
        </p:nvPicPr>
        <p:blipFill rotWithShape="1">
          <a:blip r:embed="rId3">
            <a:alphaModFix/>
          </a:blip>
          <a:srcRect l="3692" t="3753" r="1907" b="3320"/>
          <a:stretch/>
        </p:blipFill>
        <p:spPr>
          <a:xfrm>
            <a:off x="7824467" y="1796902"/>
            <a:ext cx="3774558" cy="3732028"/>
          </a:xfrm>
          <a:prstGeom prst="rect">
            <a:avLst/>
          </a:prstGeom>
        </p:spPr>
      </p:pic>
      <p:sp>
        <p:nvSpPr>
          <p:cNvPr id="9" name="Google Shape;390;p56"/>
          <p:cNvSpPr/>
          <p:nvPr/>
        </p:nvSpPr>
        <p:spPr>
          <a:xfrm>
            <a:off x="457200" y="1371600"/>
            <a:ext cx="6660000" cy="499730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2400"/>
              </a:spcAft>
              <a:buNone/>
            </a:pPr>
            <a:r>
              <a:rPr lang="en-US" sz="2400" dirty="0">
                <a:ea typeface="Century Gothic"/>
                <a:cs typeface="Century Gothic"/>
                <a:sym typeface="Century Gothic"/>
              </a:rPr>
              <a:t>SAMHSA’s </a:t>
            </a:r>
            <a:r>
              <a:rPr lang="en-US" sz="2400" dirty="0" smtClean="0">
                <a:ea typeface="Century Gothic"/>
                <a:cs typeface="Century Gothic"/>
                <a:sym typeface="Century Gothic"/>
              </a:rPr>
              <a:t>SPF is </a:t>
            </a:r>
            <a:r>
              <a:rPr lang="en-US" sz="2400" dirty="0">
                <a:ea typeface="Century Gothic"/>
                <a:cs typeface="Century Gothic"/>
                <a:sym typeface="Century Gothic"/>
              </a:rPr>
              <a:t>a planning process for preventing substance use and misuse.</a:t>
            </a:r>
            <a:endParaRPr sz="2400" dirty="0"/>
          </a:p>
          <a:p>
            <a:pPr marL="0" marR="0" lvl="0" indent="0" algn="l" rtl="0">
              <a:spcBef>
                <a:spcPts val="0"/>
              </a:spcBef>
              <a:spcAft>
                <a:spcPts val="0"/>
              </a:spcAft>
              <a:buNone/>
            </a:pPr>
            <a:r>
              <a:rPr lang="en-US" sz="2400" dirty="0" smtClean="0">
                <a:ea typeface="Century Gothic"/>
                <a:cs typeface="Century Gothic"/>
                <a:sym typeface="Century Gothic"/>
              </a:rPr>
              <a:t>The </a:t>
            </a:r>
            <a:r>
              <a:rPr lang="en-US" sz="2400" dirty="0">
                <a:ea typeface="Century Gothic"/>
                <a:cs typeface="Century Gothic"/>
                <a:sym typeface="Century Gothic"/>
              </a:rPr>
              <a:t>five steps and two guiding principles of the SPF offer prevention professionals a comprehensive process for addressing the substance misuse and related behavioral health problems facing their communities. The effectiveness of the SPF begins with a clear understanding of community needs and involves community members in all stages of the planning process</a:t>
            </a:r>
            <a:r>
              <a:rPr lang="en-US" sz="2400" dirty="0" smtClean="0">
                <a:ea typeface="Century Gothic"/>
                <a:cs typeface="Century Gothic"/>
                <a:sym typeface="Century Gothic"/>
              </a:rPr>
              <a:t>.</a:t>
            </a:r>
            <a:endParaRPr sz="2400" dirty="0">
              <a:ea typeface="Century Gothic"/>
              <a:cs typeface="Century Gothic"/>
              <a:sym typeface="Century Gothic"/>
            </a:endParaRPr>
          </a:p>
        </p:txBody>
      </p:sp>
    </p:spTree>
    <p:extLst>
      <p:ext uri="{BB962C8B-B14F-4D97-AF65-F5344CB8AC3E}">
        <p14:creationId xmlns:p14="http://schemas.microsoft.com/office/powerpoint/2010/main" val="2836968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25</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US" sz="3600" b="1" dirty="0">
              <a:solidFill>
                <a:srgbClr val="00838B"/>
              </a:solidFill>
            </a:endParaRPr>
          </a:p>
        </p:txBody>
      </p:sp>
      <p:sp>
        <p:nvSpPr>
          <p:cNvPr id="5" name="Text Placeholder 4"/>
          <p:cNvSpPr txBox="1">
            <a:spLocks/>
          </p:cNvSpPr>
          <p:nvPr/>
        </p:nvSpPr>
        <p:spPr>
          <a:xfrm>
            <a:off x="1181100" y="1652591"/>
            <a:ext cx="10058400" cy="445928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chemeClr val="tx1"/>
              </a:solidFill>
            </a:endParaRPr>
          </a:p>
        </p:txBody>
      </p:sp>
      <p:cxnSp>
        <p:nvCxnSpPr>
          <p:cNvPr id="6" name="Straight Connector 5"/>
          <p:cNvCxnSpPr/>
          <p:nvPr/>
        </p:nvCxnSpPr>
        <p:spPr>
          <a:xfrm>
            <a:off x="1079500" y="248931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1424" y="2623008"/>
            <a:ext cx="11274552" cy="1754326"/>
          </a:xfrm>
          <a:prstGeom prst="rect">
            <a:avLst/>
          </a:prstGeom>
        </p:spPr>
        <p:txBody>
          <a:bodyPr wrap="square">
            <a:spAutoFit/>
          </a:bodyPr>
          <a:lstStyle/>
          <a:p>
            <a:pPr lvl="0" algn="ctr">
              <a:defRPr/>
            </a:pPr>
            <a:r>
              <a:rPr lang="en-US" sz="3600" b="1" kern="0" dirty="0">
                <a:solidFill>
                  <a:srgbClr val="00838B"/>
                </a:solidFill>
                <a:sym typeface="Century Gothic"/>
              </a:rPr>
              <a:t>BHSA Prevention </a:t>
            </a:r>
            <a:r>
              <a:rPr lang="en-US" sz="3600" b="1" kern="0" dirty="0" smtClean="0">
                <a:solidFill>
                  <a:srgbClr val="00838B"/>
                </a:solidFill>
                <a:sym typeface="Century Gothic"/>
              </a:rPr>
              <a:t>Coaches,</a:t>
            </a:r>
            <a:br>
              <a:rPr lang="en-US" sz="3600" b="1" kern="0" dirty="0" smtClean="0">
                <a:solidFill>
                  <a:srgbClr val="00838B"/>
                </a:solidFill>
                <a:sym typeface="Century Gothic"/>
              </a:rPr>
            </a:br>
            <a:r>
              <a:rPr lang="en-US" sz="3600" b="1" kern="0" dirty="0" smtClean="0">
                <a:solidFill>
                  <a:srgbClr val="00838B"/>
                </a:solidFill>
                <a:sym typeface="Century Gothic"/>
              </a:rPr>
              <a:t>Training </a:t>
            </a:r>
            <a:r>
              <a:rPr lang="en-US" sz="3600" b="1" kern="0" dirty="0">
                <a:solidFill>
                  <a:srgbClr val="00838B"/>
                </a:solidFill>
                <a:sym typeface="Century Gothic"/>
              </a:rPr>
              <a:t>&amp; </a:t>
            </a:r>
            <a:r>
              <a:rPr lang="en-US" sz="3600" b="1" kern="0" dirty="0" smtClean="0">
                <a:solidFill>
                  <a:srgbClr val="00838B"/>
                </a:solidFill>
                <a:sym typeface="Century Gothic"/>
              </a:rPr>
              <a:t>Technical Assistance,</a:t>
            </a:r>
            <a:br>
              <a:rPr lang="en-US" sz="3600" b="1" kern="0" dirty="0" smtClean="0">
                <a:solidFill>
                  <a:srgbClr val="00838B"/>
                </a:solidFill>
                <a:sym typeface="Century Gothic"/>
              </a:rPr>
            </a:br>
            <a:r>
              <a:rPr lang="en-US" sz="3600" b="1" kern="0" dirty="0" smtClean="0">
                <a:solidFill>
                  <a:srgbClr val="00838B"/>
                </a:solidFill>
                <a:sym typeface="Century Gothic"/>
              </a:rPr>
              <a:t>and Professional </a:t>
            </a:r>
            <a:r>
              <a:rPr lang="en-US" sz="3600" b="1" kern="0" dirty="0">
                <a:solidFill>
                  <a:srgbClr val="00838B"/>
                </a:solidFill>
                <a:sym typeface="Century Gothic"/>
              </a:rPr>
              <a:t>Development</a:t>
            </a:r>
          </a:p>
        </p:txBody>
      </p:sp>
      <p:cxnSp>
        <p:nvCxnSpPr>
          <p:cNvPr id="8" name="Straight Connector 7"/>
          <p:cNvCxnSpPr/>
          <p:nvPr/>
        </p:nvCxnSpPr>
        <p:spPr>
          <a:xfrm>
            <a:off x="1079500" y="4518408"/>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4925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26</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BHSA Prevention Coaches System</a:t>
            </a:r>
            <a:endParaRPr lang="en-US" sz="3000" b="1" dirty="0">
              <a:solidFill>
                <a:srgbClr val="00838B"/>
              </a:solidFill>
              <a:latin typeface="+mn-lt"/>
            </a:endParaRPr>
          </a:p>
        </p:txBody>
      </p:sp>
      <p:sp>
        <p:nvSpPr>
          <p:cNvPr id="6" name="Google Shape;499;p72"/>
          <p:cNvSpPr txBox="1">
            <a:spLocks/>
          </p:cNvSpPr>
          <p:nvPr/>
        </p:nvSpPr>
        <p:spPr>
          <a:xfrm>
            <a:off x="457200" y="1371600"/>
            <a:ext cx="5784112" cy="4997302"/>
          </a:xfrm>
          <a:prstGeom prst="rect">
            <a:avLst/>
          </a:prstGeom>
        </p:spPr>
        <p:txBody>
          <a:bodyPr anchor="ctr" anchorCtr="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600"/>
              </a:spcAft>
              <a:buNone/>
            </a:pPr>
            <a:r>
              <a:rPr lang="en-US" sz="2400" b="1" dirty="0" smtClean="0"/>
              <a:t>General Summary:</a:t>
            </a:r>
          </a:p>
          <a:p>
            <a:pPr marL="0" indent="0">
              <a:lnSpc>
                <a:spcPct val="100000"/>
              </a:lnSpc>
              <a:spcBef>
                <a:spcPts val="0"/>
              </a:spcBef>
              <a:spcAft>
                <a:spcPts val="0"/>
              </a:spcAft>
              <a:buNone/>
            </a:pPr>
            <a:r>
              <a:rPr lang="en-US" sz="2300" dirty="0" smtClean="0"/>
              <a:t>South Carolina’s county authorities are divided into four regions, and each region is assigned a BHSA Prevention Coach.  The </a:t>
            </a:r>
            <a:r>
              <a:rPr lang="en-US" sz="2300" dirty="0"/>
              <a:t>BHSA Prevention </a:t>
            </a:r>
            <a:r>
              <a:rPr lang="en-US" sz="2300" dirty="0" smtClean="0"/>
              <a:t>Coaches’ primary </a:t>
            </a:r>
            <a:r>
              <a:rPr lang="en-US" sz="2300" dirty="0"/>
              <a:t>responsibility is to broaden the understanding </a:t>
            </a:r>
            <a:r>
              <a:rPr lang="en-US" sz="2300" dirty="0" smtClean="0"/>
              <a:t>and build </a:t>
            </a:r>
            <a:r>
              <a:rPr lang="en-US" sz="2300" dirty="0"/>
              <a:t>the capacity of </a:t>
            </a:r>
            <a:r>
              <a:rPr lang="en-US" sz="2300" dirty="0" smtClean="0"/>
              <a:t>county authorities to </a:t>
            </a:r>
            <a:r>
              <a:rPr lang="en-US" sz="2300" dirty="0"/>
              <a:t>utilize the Strategic </a:t>
            </a:r>
            <a:r>
              <a:rPr lang="en-US" sz="2300" dirty="0" smtClean="0"/>
              <a:t>Prevention Framework </a:t>
            </a:r>
            <a:r>
              <a:rPr lang="en-US" sz="2300" dirty="0"/>
              <a:t>throughout the continuum by providing training and technical </a:t>
            </a:r>
            <a:r>
              <a:rPr lang="en-US" sz="2300" dirty="0" smtClean="0"/>
              <a:t>assistance </a:t>
            </a:r>
            <a:r>
              <a:rPr lang="en-US" sz="2300" dirty="0"/>
              <a:t>to the four regions of the state</a:t>
            </a:r>
            <a:r>
              <a:rPr lang="en-US" sz="2300" dirty="0" smtClean="0"/>
              <a:t>.</a:t>
            </a:r>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10" name="Google Shape;503;p72"/>
          <p:cNvPicPr preferRelativeResize="0"/>
          <p:nvPr/>
        </p:nvPicPr>
        <p:blipFill rotWithShape="1">
          <a:blip r:embed="rId3">
            <a:alphaModFix/>
          </a:blip>
          <a:srcRect l="8830" t="4453" r="6086"/>
          <a:stretch/>
        </p:blipFill>
        <p:spPr>
          <a:xfrm>
            <a:off x="7357738" y="1765709"/>
            <a:ext cx="4295554" cy="3735924"/>
          </a:xfrm>
          <a:prstGeom prst="rect">
            <a:avLst/>
          </a:prstGeom>
          <a:noFill/>
          <a:ln>
            <a:noFill/>
          </a:ln>
        </p:spPr>
      </p:pic>
    </p:spTree>
    <p:extLst>
      <p:ext uri="{BB962C8B-B14F-4D97-AF65-F5344CB8AC3E}">
        <p14:creationId xmlns:p14="http://schemas.microsoft.com/office/powerpoint/2010/main" val="1825783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27</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BHSA Prevention Coaches System</a:t>
            </a:r>
            <a:endParaRPr lang="en-US" sz="3000" b="1" dirty="0">
              <a:solidFill>
                <a:srgbClr val="00838B"/>
              </a:solidFill>
              <a:latin typeface="+mn-lt"/>
            </a:endParaRPr>
          </a:p>
        </p:txBody>
      </p:sp>
      <p:sp>
        <p:nvSpPr>
          <p:cNvPr id="6" name="Google Shape;499;p72"/>
          <p:cNvSpPr txBox="1">
            <a:spLocks/>
          </p:cNvSpPr>
          <p:nvPr/>
        </p:nvSpPr>
        <p:spPr>
          <a:xfrm>
            <a:off x="457200" y="1541720"/>
            <a:ext cx="6103088" cy="4827181"/>
          </a:xfrm>
          <a:prstGeom prst="rect">
            <a:avLst/>
          </a:prstGeom>
        </p:spPr>
        <p:txBody>
          <a:bodyPr anchor="ctr" anchorCtr="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600"/>
              </a:spcAft>
              <a:buNone/>
            </a:pPr>
            <a:r>
              <a:rPr lang="en-US" sz="2300" dirty="0" smtClean="0"/>
              <a:t>More specifically, </a:t>
            </a:r>
            <a:r>
              <a:rPr lang="en-US" sz="2300" dirty="0"/>
              <a:t>BHSA Prevention Coaches will:</a:t>
            </a:r>
          </a:p>
          <a:p>
            <a:pPr marL="457200" indent="-457200">
              <a:lnSpc>
                <a:spcPct val="100000"/>
              </a:lnSpc>
              <a:spcBef>
                <a:spcPts val="0"/>
              </a:spcBef>
              <a:spcAft>
                <a:spcPts val="600"/>
              </a:spcAft>
              <a:buFont typeface="+mj-lt"/>
              <a:buAutoNum type="arabicPeriod"/>
            </a:pPr>
            <a:r>
              <a:rPr lang="en-US" sz="2400" b="1" dirty="0" smtClean="0">
                <a:solidFill>
                  <a:srgbClr val="00838B"/>
                </a:solidFill>
              </a:rPr>
              <a:t>Provide </a:t>
            </a:r>
            <a:r>
              <a:rPr lang="en-US" sz="2400" b="1" dirty="0">
                <a:solidFill>
                  <a:srgbClr val="00838B"/>
                </a:solidFill>
              </a:rPr>
              <a:t>Generalized </a:t>
            </a:r>
            <a:r>
              <a:rPr lang="en-US" sz="2400" b="1" dirty="0" smtClean="0">
                <a:solidFill>
                  <a:srgbClr val="00838B"/>
                </a:solidFill>
              </a:rPr>
              <a:t>Training </a:t>
            </a:r>
            <a:br>
              <a:rPr lang="en-US" sz="2400" b="1" dirty="0" smtClean="0">
                <a:solidFill>
                  <a:srgbClr val="00838B"/>
                </a:solidFill>
              </a:rPr>
            </a:br>
            <a:r>
              <a:rPr lang="en-US" sz="2400" b="1" dirty="0" smtClean="0">
                <a:solidFill>
                  <a:srgbClr val="00838B"/>
                </a:solidFill>
              </a:rPr>
              <a:t>&amp; Technical Assistance (TTA)</a:t>
            </a:r>
            <a:endParaRPr lang="en-US" sz="2400" b="1" dirty="0">
              <a:solidFill>
                <a:srgbClr val="00838B"/>
              </a:solidFill>
            </a:endParaRPr>
          </a:p>
          <a:p>
            <a:pPr marL="457200" indent="0">
              <a:lnSpc>
                <a:spcPct val="100000"/>
              </a:lnSpc>
              <a:spcBef>
                <a:spcPts val="0"/>
              </a:spcBef>
              <a:spcAft>
                <a:spcPts val="0"/>
              </a:spcAft>
              <a:buNone/>
            </a:pPr>
            <a:r>
              <a:rPr lang="en-US" sz="2300" dirty="0"/>
              <a:t>This level of TTA involves wide-range distribution of resources for putting the SPF into practice. </a:t>
            </a:r>
            <a:r>
              <a:rPr lang="en-US" sz="2300" dirty="0" smtClean="0"/>
              <a:t> Additional </a:t>
            </a:r>
            <a:r>
              <a:rPr lang="en-US" sz="2300" dirty="0"/>
              <a:t>generalized TTA raises awareness on issues and helps </a:t>
            </a:r>
            <a:r>
              <a:rPr lang="en-US" sz="2300" dirty="0" smtClean="0"/>
              <a:t>county authorities </a:t>
            </a:r>
            <a:r>
              <a:rPr lang="en-US" sz="2300" dirty="0"/>
              <a:t>and communities develop strategies for system design and </a:t>
            </a:r>
            <a:r>
              <a:rPr lang="en-US" sz="2300" dirty="0" smtClean="0"/>
              <a:t>implementation.  This </a:t>
            </a:r>
            <a:r>
              <a:rPr lang="en-US" sz="2300" dirty="0"/>
              <a:t>type of broad-based TTA can be provided at a state, </a:t>
            </a:r>
            <a:r>
              <a:rPr lang="en-US" sz="2300" dirty="0" smtClean="0"/>
              <a:t>regional, </a:t>
            </a:r>
            <a:r>
              <a:rPr lang="en-US" sz="2300" dirty="0"/>
              <a:t>or multi-county level through trainings, webinars, web-based learning platforms, etc</a:t>
            </a:r>
            <a:r>
              <a:rPr lang="en-US" sz="2300" dirty="0" smtClean="0"/>
              <a:t>.</a:t>
            </a:r>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10" name="Google Shape;503;p72"/>
          <p:cNvPicPr preferRelativeResize="0"/>
          <p:nvPr/>
        </p:nvPicPr>
        <p:blipFill rotWithShape="1">
          <a:blip r:embed="rId3">
            <a:alphaModFix/>
          </a:blip>
          <a:srcRect l="8830" t="4453" r="6086"/>
          <a:stretch/>
        </p:blipFill>
        <p:spPr>
          <a:xfrm>
            <a:off x="7360920" y="1765709"/>
            <a:ext cx="4295554" cy="3735924"/>
          </a:xfrm>
          <a:prstGeom prst="rect">
            <a:avLst/>
          </a:prstGeom>
          <a:noFill/>
          <a:ln>
            <a:noFill/>
          </a:ln>
        </p:spPr>
      </p:pic>
    </p:spTree>
    <p:extLst>
      <p:ext uri="{BB962C8B-B14F-4D97-AF65-F5344CB8AC3E}">
        <p14:creationId xmlns:p14="http://schemas.microsoft.com/office/powerpoint/2010/main" val="18841651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28</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BHSA Prevention Coaches System</a:t>
            </a:r>
            <a:endParaRPr lang="en-US" sz="3000" b="1" dirty="0">
              <a:solidFill>
                <a:srgbClr val="00838B"/>
              </a:solidFill>
              <a:latin typeface="+mn-lt"/>
            </a:endParaRPr>
          </a:p>
        </p:txBody>
      </p:sp>
      <p:sp>
        <p:nvSpPr>
          <p:cNvPr id="6" name="Google Shape;499;p72"/>
          <p:cNvSpPr txBox="1">
            <a:spLocks/>
          </p:cNvSpPr>
          <p:nvPr/>
        </p:nvSpPr>
        <p:spPr>
          <a:xfrm>
            <a:off x="457200" y="1541720"/>
            <a:ext cx="6103088" cy="4827181"/>
          </a:xfrm>
          <a:prstGeom prst="rect">
            <a:avLst/>
          </a:prstGeom>
        </p:spPr>
        <p:txBody>
          <a:bodyPr anchor="ctr" anchorCtr="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1200"/>
              </a:spcAft>
              <a:buNone/>
            </a:pPr>
            <a:r>
              <a:rPr lang="en-US" sz="2300" dirty="0" smtClean="0"/>
              <a:t>More specifically, </a:t>
            </a:r>
            <a:r>
              <a:rPr lang="en-US" sz="2300" dirty="0"/>
              <a:t>BHSA Prevention Coaches will:</a:t>
            </a:r>
          </a:p>
          <a:p>
            <a:pPr marL="457200" indent="-457200">
              <a:lnSpc>
                <a:spcPct val="100000"/>
              </a:lnSpc>
              <a:spcBef>
                <a:spcPts val="0"/>
              </a:spcBef>
              <a:spcAft>
                <a:spcPts val="600"/>
              </a:spcAft>
              <a:buFont typeface="+mj-lt"/>
              <a:buAutoNum type="arabicPeriod" startAt="2"/>
            </a:pPr>
            <a:r>
              <a:rPr lang="en-US" sz="2400" b="1" dirty="0" smtClean="0">
                <a:solidFill>
                  <a:srgbClr val="00838B"/>
                </a:solidFill>
              </a:rPr>
              <a:t>Provide Individualized TTA</a:t>
            </a:r>
            <a:endParaRPr lang="en-US" sz="2400" b="1" dirty="0">
              <a:solidFill>
                <a:srgbClr val="00838B"/>
              </a:solidFill>
            </a:endParaRPr>
          </a:p>
          <a:p>
            <a:pPr marL="457200" indent="0">
              <a:lnSpc>
                <a:spcPct val="100000"/>
              </a:lnSpc>
              <a:spcBef>
                <a:spcPts val="0"/>
              </a:spcBef>
              <a:spcAft>
                <a:spcPts val="0"/>
              </a:spcAft>
              <a:buNone/>
            </a:pPr>
            <a:r>
              <a:rPr lang="en-US" sz="2300" dirty="0"/>
              <a:t>This level of TTA is a customized approach that a </a:t>
            </a:r>
            <a:r>
              <a:rPr lang="en-US" sz="2300" dirty="0" smtClean="0"/>
              <a:t>Prevention Coach </a:t>
            </a:r>
            <a:r>
              <a:rPr lang="en-US" sz="2300" dirty="0"/>
              <a:t>develops in response to a specific issue/need identified by a single county agency. </a:t>
            </a:r>
            <a:r>
              <a:rPr lang="en-US" sz="2300" dirty="0" smtClean="0"/>
              <a:t> The Prevention Coach </a:t>
            </a:r>
            <a:r>
              <a:rPr lang="en-US" sz="2300" dirty="0"/>
              <a:t>will work with counties individually to identify specific TTA needs, as well as coordinate and/or implement the TTA service</a:t>
            </a:r>
            <a:r>
              <a:rPr lang="en-US" sz="2300" dirty="0" smtClean="0"/>
              <a:t>.</a:t>
            </a:r>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10" name="Google Shape;503;p72"/>
          <p:cNvPicPr preferRelativeResize="0"/>
          <p:nvPr/>
        </p:nvPicPr>
        <p:blipFill rotWithShape="1">
          <a:blip r:embed="rId3">
            <a:alphaModFix/>
          </a:blip>
          <a:srcRect l="8830" t="4453" r="6086"/>
          <a:stretch/>
        </p:blipFill>
        <p:spPr>
          <a:xfrm>
            <a:off x="7360920" y="1765709"/>
            <a:ext cx="4295554" cy="3735924"/>
          </a:xfrm>
          <a:prstGeom prst="rect">
            <a:avLst/>
          </a:prstGeom>
          <a:noFill/>
          <a:ln>
            <a:noFill/>
          </a:ln>
        </p:spPr>
      </p:pic>
    </p:spTree>
    <p:extLst>
      <p:ext uri="{BB962C8B-B14F-4D97-AF65-F5344CB8AC3E}">
        <p14:creationId xmlns:p14="http://schemas.microsoft.com/office/powerpoint/2010/main" val="1620867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29</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BHSA Prevention Coaches System</a:t>
            </a:r>
            <a:endParaRPr lang="en-US" sz="3000" b="1" dirty="0">
              <a:solidFill>
                <a:srgbClr val="00838B"/>
              </a:solidFill>
              <a:latin typeface="+mn-lt"/>
            </a:endParaRPr>
          </a:p>
        </p:txBody>
      </p:sp>
      <p:sp>
        <p:nvSpPr>
          <p:cNvPr id="6" name="Google Shape;499;p72"/>
          <p:cNvSpPr txBox="1">
            <a:spLocks/>
          </p:cNvSpPr>
          <p:nvPr/>
        </p:nvSpPr>
        <p:spPr>
          <a:xfrm>
            <a:off x="457200" y="1541720"/>
            <a:ext cx="6368902" cy="4827181"/>
          </a:xfrm>
          <a:prstGeom prst="rect">
            <a:avLst/>
          </a:prstGeom>
        </p:spPr>
        <p:txBody>
          <a:bodyPr anchor="ctr" anchorCtr="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lnSpc>
                <a:spcPct val="100000"/>
              </a:lnSpc>
              <a:spcBef>
                <a:spcPts val="0"/>
              </a:spcBef>
              <a:spcAft>
                <a:spcPts val="600"/>
              </a:spcAft>
              <a:buFont typeface="+mj-lt"/>
              <a:buAutoNum type="arabicPeriod" startAt="3"/>
            </a:pPr>
            <a:r>
              <a:rPr lang="en-US" sz="2400" b="1" dirty="0" smtClean="0">
                <a:solidFill>
                  <a:srgbClr val="00838B"/>
                </a:solidFill>
              </a:rPr>
              <a:t>Administrative Duties and Responsibilities</a:t>
            </a:r>
            <a:endParaRPr lang="en-US" sz="2400" b="1" dirty="0">
              <a:solidFill>
                <a:srgbClr val="00838B"/>
              </a:solidFill>
            </a:endParaRPr>
          </a:p>
          <a:p>
            <a:pPr marL="685800" indent="-228600">
              <a:lnSpc>
                <a:spcPts val="2500"/>
              </a:lnSpc>
              <a:spcBef>
                <a:spcPts val="0"/>
              </a:spcBef>
              <a:spcAft>
                <a:spcPts val="300"/>
              </a:spcAft>
              <a:buFont typeface="Arial" panose="020B0604020202020204" pitchFamily="34" charset="0"/>
              <a:buChar char="•"/>
            </a:pPr>
            <a:r>
              <a:rPr lang="en-US" sz="2300" dirty="0"/>
              <a:t>Serve on and assist the BHSA Prevention Committee with strategic planning and resource </a:t>
            </a:r>
            <a:r>
              <a:rPr lang="en-US" sz="2300" dirty="0" smtClean="0"/>
              <a:t>development</a:t>
            </a:r>
            <a:endParaRPr lang="en-US" sz="2300" dirty="0"/>
          </a:p>
          <a:p>
            <a:pPr marL="685800" indent="-228600">
              <a:lnSpc>
                <a:spcPts val="2500"/>
              </a:lnSpc>
              <a:spcBef>
                <a:spcPts val="0"/>
              </a:spcBef>
              <a:spcAft>
                <a:spcPts val="300"/>
              </a:spcAft>
              <a:buFont typeface="Arial" panose="020B0604020202020204" pitchFamily="34" charset="0"/>
              <a:buChar char="•"/>
            </a:pPr>
            <a:r>
              <a:rPr lang="en-US" sz="2300" dirty="0" smtClean="0"/>
              <a:t>Participate </a:t>
            </a:r>
            <a:r>
              <a:rPr lang="en-US" sz="2300" dirty="0"/>
              <a:t>on local and state committees or task forces as </a:t>
            </a:r>
            <a:r>
              <a:rPr lang="en-US" sz="2300" dirty="0" smtClean="0"/>
              <a:t>needed</a:t>
            </a:r>
            <a:endParaRPr lang="en-US" sz="2300" dirty="0"/>
          </a:p>
          <a:p>
            <a:pPr marL="685800" indent="-228600">
              <a:lnSpc>
                <a:spcPts val="2500"/>
              </a:lnSpc>
              <a:spcBef>
                <a:spcPts val="0"/>
              </a:spcBef>
              <a:spcAft>
                <a:spcPts val="300"/>
              </a:spcAft>
              <a:buFont typeface="Arial" panose="020B0604020202020204" pitchFamily="34" charset="0"/>
              <a:buChar char="•"/>
            </a:pPr>
            <a:r>
              <a:rPr lang="en-US" sz="2300" dirty="0" smtClean="0"/>
              <a:t>Develop </a:t>
            </a:r>
            <a:r>
              <a:rPr lang="en-US" sz="2300" dirty="0"/>
              <a:t>a statewide annual county coaching </a:t>
            </a:r>
            <a:r>
              <a:rPr lang="en-US" sz="2300" dirty="0" smtClean="0"/>
              <a:t>plan</a:t>
            </a:r>
            <a:endParaRPr lang="en-US" sz="2300" dirty="0"/>
          </a:p>
          <a:p>
            <a:pPr marL="685800" indent="-228600">
              <a:lnSpc>
                <a:spcPts val="2500"/>
              </a:lnSpc>
              <a:spcBef>
                <a:spcPts val="0"/>
              </a:spcBef>
              <a:spcAft>
                <a:spcPts val="300"/>
              </a:spcAft>
              <a:buFont typeface="Arial" panose="020B0604020202020204" pitchFamily="34" charset="0"/>
              <a:buChar char="•"/>
            </a:pPr>
            <a:r>
              <a:rPr lang="en-US" sz="2300" dirty="0" smtClean="0"/>
              <a:t>Conduct an annual TTA </a:t>
            </a:r>
            <a:r>
              <a:rPr lang="en-US" sz="2300" dirty="0"/>
              <a:t>needs assessment </a:t>
            </a:r>
            <a:r>
              <a:rPr lang="en-US" sz="2300" dirty="0" smtClean="0"/>
              <a:t>survey</a:t>
            </a:r>
            <a:endParaRPr lang="en-US" sz="2300" dirty="0"/>
          </a:p>
          <a:p>
            <a:pPr marL="685800" indent="-228600">
              <a:lnSpc>
                <a:spcPts val="2500"/>
              </a:lnSpc>
              <a:spcBef>
                <a:spcPts val="0"/>
              </a:spcBef>
              <a:spcAft>
                <a:spcPts val="300"/>
              </a:spcAft>
              <a:buFont typeface="Arial" panose="020B0604020202020204" pitchFamily="34" charset="0"/>
              <a:buChar char="•"/>
            </a:pPr>
            <a:r>
              <a:rPr lang="en-US" sz="2300" dirty="0" smtClean="0"/>
              <a:t>Act </a:t>
            </a:r>
            <a:r>
              <a:rPr lang="en-US" sz="2300" dirty="0"/>
              <a:t>as </a:t>
            </a:r>
            <a:r>
              <a:rPr lang="en-US" sz="2300" dirty="0" smtClean="0"/>
              <a:t>a liaison </a:t>
            </a:r>
            <a:r>
              <a:rPr lang="en-US" sz="2300" dirty="0"/>
              <a:t>between </a:t>
            </a:r>
            <a:r>
              <a:rPr lang="en-US" sz="2300" dirty="0" smtClean="0"/>
              <a:t>DAODAS </a:t>
            </a:r>
            <a:r>
              <a:rPr lang="en-US" sz="2300" dirty="0"/>
              <a:t>and statewide behavioral health agencies, </a:t>
            </a:r>
            <a:r>
              <a:rPr lang="en-US" sz="2300" dirty="0" smtClean="0"/>
              <a:t>organizations, </a:t>
            </a:r>
            <a:r>
              <a:rPr lang="en-US" sz="2300" dirty="0"/>
              <a:t>and </a:t>
            </a:r>
            <a:r>
              <a:rPr lang="en-US" sz="2300" dirty="0" smtClean="0"/>
              <a:t>coalitions</a:t>
            </a:r>
            <a:endParaRPr lang="en-US" sz="2300" dirty="0"/>
          </a:p>
          <a:p>
            <a:pPr marL="685800" indent="-228600">
              <a:lnSpc>
                <a:spcPts val="2500"/>
              </a:lnSpc>
              <a:spcBef>
                <a:spcPts val="0"/>
              </a:spcBef>
              <a:spcAft>
                <a:spcPts val="0"/>
              </a:spcAft>
              <a:buFont typeface="Arial" panose="020B0604020202020204" pitchFamily="34" charset="0"/>
              <a:buChar char="•"/>
            </a:pPr>
            <a:r>
              <a:rPr lang="en-US" sz="2300" dirty="0" smtClean="0"/>
              <a:t>Other duties as required</a:t>
            </a:r>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10" name="Google Shape;503;p72"/>
          <p:cNvPicPr preferRelativeResize="0"/>
          <p:nvPr/>
        </p:nvPicPr>
        <p:blipFill rotWithShape="1">
          <a:blip r:embed="rId3">
            <a:alphaModFix/>
          </a:blip>
          <a:srcRect l="8830" t="4453" r="6086"/>
          <a:stretch/>
        </p:blipFill>
        <p:spPr>
          <a:xfrm>
            <a:off x="7360920" y="1765709"/>
            <a:ext cx="4295554" cy="3735924"/>
          </a:xfrm>
          <a:prstGeom prst="rect">
            <a:avLst/>
          </a:prstGeom>
          <a:noFill/>
          <a:ln>
            <a:noFill/>
          </a:ln>
        </p:spPr>
      </p:pic>
    </p:spTree>
    <p:extLst>
      <p:ext uri="{BB962C8B-B14F-4D97-AF65-F5344CB8AC3E}">
        <p14:creationId xmlns:p14="http://schemas.microsoft.com/office/powerpoint/2010/main" val="1214087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200" b="1" dirty="0">
                <a:solidFill>
                  <a:srgbClr val="00838B"/>
                </a:solidFill>
                <a:latin typeface="+mn-lt"/>
              </a:rPr>
              <a:t>What is Addiction</a:t>
            </a:r>
            <a:r>
              <a:rPr lang="en-US" sz="3200" b="1" dirty="0" smtClean="0">
                <a:solidFill>
                  <a:srgbClr val="00838B"/>
                </a:solidFill>
                <a:latin typeface="+mn-lt"/>
              </a:rPr>
              <a:t>?</a:t>
            </a:r>
            <a:endParaRPr lang="en-US" sz="1600" b="1" dirty="0">
              <a:solidFill>
                <a:srgbClr val="00838B"/>
              </a:solidFill>
            </a:endParaRPr>
          </a:p>
        </p:txBody>
      </p:sp>
      <p:sp>
        <p:nvSpPr>
          <p:cNvPr id="8" name="Content Placeholder 4"/>
          <p:cNvSpPr>
            <a:spLocks noGrp="1"/>
          </p:cNvSpPr>
          <p:nvPr>
            <p:ph idx="1"/>
          </p:nvPr>
        </p:nvSpPr>
        <p:spPr>
          <a:xfrm>
            <a:off x="457200" y="1463040"/>
            <a:ext cx="11274552" cy="4905309"/>
          </a:xfrm>
        </p:spPr>
        <p:txBody>
          <a:bodyPr/>
          <a:lstStyle/>
          <a:p>
            <a:pPr marL="0" indent="0">
              <a:lnSpc>
                <a:spcPct val="100000"/>
              </a:lnSpc>
              <a:spcBef>
                <a:spcPts val="0"/>
              </a:spcBef>
              <a:spcAft>
                <a:spcPts val="1800"/>
              </a:spcAft>
              <a:buNone/>
            </a:pPr>
            <a:r>
              <a:rPr lang="en-US" sz="2200" dirty="0">
                <a:solidFill>
                  <a:schemeClr val="tx1"/>
                </a:solidFill>
              </a:rPr>
              <a:t>Prevention </a:t>
            </a:r>
            <a:r>
              <a:rPr lang="en-US" sz="2200" dirty="0" smtClean="0">
                <a:solidFill>
                  <a:schemeClr val="tx1"/>
                </a:solidFill>
              </a:rPr>
              <a:t>professionals </a:t>
            </a:r>
            <a:r>
              <a:rPr lang="en-US" sz="2200" dirty="0">
                <a:solidFill>
                  <a:schemeClr val="tx1"/>
                </a:solidFill>
              </a:rPr>
              <a:t>need to understand how </a:t>
            </a:r>
            <a:r>
              <a:rPr lang="en-US" sz="2200" dirty="0" smtClean="0">
                <a:solidFill>
                  <a:schemeClr val="tx1"/>
                </a:solidFill>
              </a:rPr>
              <a:t>substance use disorders </a:t>
            </a:r>
            <a:r>
              <a:rPr lang="en-US" sz="2200" dirty="0">
                <a:solidFill>
                  <a:schemeClr val="tx1"/>
                </a:solidFill>
              </a:rPr>
              <a:t>(</a:t>
            </a:r>
            <a:r>
              <a:rPr lang="en-US" sz="2200" dirty="0" smtClean="0">
                <a:solidFill>
                  <a:schemeClr val="tx1"/>
                </a:solidFill>
              </a:rPr>
              <a:t>SUDs) </a:t>
            </a:r>
            <a:r>
              <a:rPr lang="en-US" sz="2200" dirty="0">
                <a:solidFill>
                  <a:schemeClr val="tx1"/>
                </a:solidFill>
              </a:rPr>
              <a:t>occur. </a:t>
            </a:r>
            <a:r>
              <a:rPr lang="en-US" sz="2200" dirty="0" smtClean="0">
                <a:solidFill>
                  <a:schemeClr val="tx1"/>
                </a:solidFill>
              </a:rPr>
              <a:t> Provided </a:t>
            </a:r>
            <a:r>
              <a:rPr lang="en-US" sz="2200" dirty="0">
                <a:solidFill>
                  <a:schemeClr val="tx1"/>
                </a:solidFill>
              </a:rPr>
              <a:t>below is a condensed definition </a:t>
            </a:r>
            <a:r>
              <a:rPr lang="en-US" sz="2200" dirty="0" smtClean="0">
                <a:solidFill>
                  <a:schemeClr val="tx1"/>
                </a:solidFill>
              </a:rPr>
              <a:t>of “addiction.”  To </a:t>
            </a:r>
            <a:r>
              <a:rPr lang="en-US" sz="2200" dirty="0">
                <a:solidFill>
                  <a:schemeClr val="tx1"/>
                </a:solidFill>
              </a:rPr>
              <a:t>learn more about addiction, please review the resources listed in this presentation.</a:t>
            </a:r>
          </a:p>
          <a:p>
            <a:pPr marL="0" lvl="0" indent="0">
              <a:lnSpc>
                <a:spcPct val="100000"/>
              </a:lnSpc>
              <a:spcBef>
                <a:spcPts val="0"/>
              </a:spcBef>
              <a:spcAft>
                <a:spcPts val="1200"/>
              </a:spcAft>
              <a:buNone/>
            </a:pPr>
            <a:r>
              <a:rPr lang="en-US" sz="2200" dirty="0" smtClean="0">
                <a:solidFill>
                  <a:srgbClr val="00838B"/>
                </a:solidFill>
              </a:rPr>
              <a:t>The </a:t>
            </a:r>
            <a:r>
              <a:rPr lang="en-US" sz="2200" dirty="0">
                <a:solidFill>
                  <a:srgbClr val="00838B"/>
                </a:solidFill>
              </a:rPr>
              <a:t>National Institute on Drug Addiction defines addiction as “a chronic, relapsing disorder characterized by compulsive drug seeking and use despite adverse consequences. </a:t>
            </a:r>
            <a:r>
              <a:rPr lang="en-US" sz="2200" dirty="0" smtClean="0">
                <a:solidFill>
                  <a:srgbClr val="00838B"/>
                </a:solidFill>
              </a:rPr>
              <a:t> It </a:t>
            </a:r>
            <a:r>
              <a:rPr lang="en-US" sz="2200" dirty="0">
                <a:solidFill>
                  <a:srgbClr val="00838B"/>
                </a:solidFill>
              </a:rPr>
              <a:t>is considered a brain disorder, because it involves functional changes to brain circuits involved in reward, stress, and self-control, and those changes may last a long time after a person has stopped taking drugs.  Addiction is a lot like other diseases, such as heart disease. </a:t>
            </a:r>
            <a:r>
              <a:rPr lang="en-US" sz="2200" dirty="0" smtClean="0">
                <a:solidFill>
                  <a:srgbClr val="00838B"/>
                </a:solidFill>
              </a:rPr>
              <a:t> Both </a:t>
            </a:r>
            <a:r>
              <a:rPr lang="en-US" sz="2200" dirty="0">
                <a:solidFill>
                  <a:srgbClr val="00838B"/>
                </a:solidFill>
              </a:rPr>
              <a:t>disrupt the normal, healthy functioning of an organ in the body, both have serious harmful effects, and both are, in many cases, preventable and treatable. </a:t>
            </a:r>
            <a:r>
              <a:rPr lang="en-US" sz="2200" dirty="0" smtClean="0">
                <a:solidFill>
                  <a:srgbClr val="00838B"/>
                </a:solidFill>
              </a:rPr>
              <a:t> If </a:t>
            </a:r>
            <a:r>
              <a:rPr lang="en-US" sz="2200" dirty="0">
                <a:solidFill>
                  <a:srgbClr val="00838B"/>
                </a:solidFill>
              </a:rPr>
              <a:t>left untreated, they can last a lifetime and may lead to death.”</a:t>
            </a:r>
          </a:p>
          <a:p>
            <a:pPr marL="0" lvl="0" indent="0">
              <a:lnSpc>
                <a:spcPct val="100000"/>
              </a:lnSpc>
              <a:spcBef>
                <a:spcPts val="0"/>
              </a:spcBef>
              <a:spcAft>
                <a:spcPts val="0"/>
              </a:spcAft>
              <a:buNone/>
            </a:pPr>
            <a:r>
              <a:rPr lang="en-US" sz="2200" dirty="0" smtClean="0"/>
              <a:t>Please </a:t>
            </a:r>
            <a:r>
              <a:rPr lang="en-US" sz="2200" dirty="0"/>
              <a:t>click on the link below to view a short video from the Center on Addiction:</a:t>
            </a:r>
          </a:p>
          <a:p>
            <a:pPr marL="0" lvl="0" indent="0">
              <a:lnSpc>
                <a:spcPct val="100000"/>
              </a:lnSpc>
              <a:spcBef>
                <a:spcPts val="0"/>
              </a:spcBef>
              <a:spcAft>
                <a:spcPts val="0"/>
              </a:spcAft>
              <a:buNone/>
            </a:pPr>
            <a:r>
              <a:rPr lang="en-US" sz="2200" dirty="0">
                <a:hlinkClick r:id="rId3"/>
              </a:rPr>
              <a:t>That's Right. Addiction is a Disease</a:t>
            </a:r>
            <a:r>
              <a:rPr lang="en-US" sz="2200" dirty="0" smtClean="0">
                <a:hlinkClick r:id="rId3"/>
              </a:rPr>
              <a:t>.</a:t>
            </a:r>
            <a:endParaRPr lang="en-US" sz="2200" dirty="0">
              <a:solidFill>
                <a:schemeClr val="tx1"/>
              </a:solidFill>
            </a:endParaRPr>
          </a:p>
        </p:txBody>
      </p:sp>
    </p:spTree>
    <p:extLst>
      <p:ext uri="{BB962C8B-B14F-4D97-AF65-F5344CB8AC3E}">
        <p14:creationId xmlns:p14="http://schemas.microsoft.com/office/powerpoint/2010/main" val="615309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30</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BHSA Prevention Coaches System</a:t>
            </a:r>
            <a:endParaRPr lang="en-US" sz="3000" b="1" dirty="0">
              <a:solidFill>
                <a:srgbClr val="00838B"/>
              </a:solidFill>
              <a:latin typeface="+mn-lt"/>
            </a:endParaRPr>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10" name="Google Shape;503;p72"/>
          <p:cNvPicPr preferRelativeResize="0"/>
          <p:nvPr/>
        </p:nvPicPr>
        <p:blipFill rotWithShape="1">
          <a:blip r:embed="rId3">
            <a:alphaModFix/>
          </a:blip>
          <a:srcRect l="8830" t="4453" r="6086"/>
          <a:stretch/>
        </p:blipFill>
        <p:spPr>
          <a:xfrm>
            <a:off x="7360920" y="1765709"/>
            <a:ext cx="4295554" cy="3735924"/>
          </a:xfrm>
          <a:prstGeom prst="rect">
            <a:avLst/>
          </a:prstGeom>
          <a:noFill/>
          <a:ln>
            <a:noFill/>
          </a:ln>
        </p:spPr>
      </p:pic>
      <p:graphicFrame>
        <p:nvGraphicFramePr>
          <p:cNvPr id="8" name="Table 7"/>
          <p:cNvGraphicFramePr>
            <a:graphicFrameLocks noGrp="1"/>
          </p:cNvGraphicFramePr>
          <p:nvPr>
            <p:extLst>
              <p:ext uri="{D42A27DB-BD31-4B8C-83A1-F6EECF244321}">
                <p14:modId xmlns:p14="http://schemas.microsoft.com/office/powerpoint/2010/main" val="3331662912"/>
              </p:ext>
            </p:extLst>
          </p:nvPr>
        </p:nvGraphicFramePr>
        <p:xfrm>
          <a:off x="491222" y="2309073"/>
          <a:ext cx="6251946" cy="2208757"/>
        </p:xfrm>
        <a:graphic>
          <a:graphicData uri="http://schemas.openxmlformats.org/drawingml/2006/table">
            <a:tbl>
              <a:tblPr firstRow="1" firstCol="1" bandRow="1">
                <a:tableStyleId>{5C22544A-7EE6-4342-B048-85BDC9FD1C3A}</a:tableStyleId>
              </a:tblPr>
              <a:tblGrid>
                <a:gridCol w="1020727">
                  <a:extLst>
                    <a:ext uri="{9D8B030D-6E8A-4147-A177-3AD203B41FA5}">
                      <a16:colId xmlns:a16="http://schemas.microsoft.com/office/drawing/2014/main" val="1889345883"/>
                    </a:ext>
                  </a:extLst>
                </a:gridCol>
                <a:gridCol w="1127051">
                  <a:extLst>
                    <a:ext uri="{9D8B030D-6E8A-4147-A177-3AD203B41FA5}">
                      <a16:colId xmlns:a16="http://schemas.microsoft.com/office/drawing/2014/main" val="1617753442"/>
                    </a:ext>
                  </a:extLst>
                </a:gridCol>
                <a:gridCol w="2273240">
                  <a:extLst>
                    <a:ext uri="{9D8B030D-6E8A-4147-A177-3AD203B41FA5}">
                      <a16:colId xmlns:a16="http://schemas.microsoft.com/office/drawing/2014/main" val="3208187131"/>
                    </a:ext>
                  </a:extLst>
                </a:gridCol>
                <a:gridCol w="1830928">
                  <a:extLst>
                    <a:ext uri="{9D8B030D-6E8A-4147-A177-3AD203B41FA5}">
                      <a16:colId xmlns:a16="http://schemas.microsoft.com/office/drawing/2014/main" val="2700750374"/>
                    </a:ext>
                  </a:extLst>
                </a:gridCol>
              </a:tblGrid>
              <a:tr h="375144">
                <a:tc>
                  <a:txBody>
                    <a:bodyPr/>
                    <a:lstStyle/>
                    <a:p>
                      <a:pPr marL="0" marR="0" algn="ctr">
                        <a:lnSpc>
                          <a:spcPct val="107000"/>
                        </a:lnSpc>
                        <a:spcBef>
                          <a:spcPts val="0"/>
                        </a:spcBef>
                        <a:spcAft>
                          <a:spcPts val="0"/>
                        </a:spcAft>
                      </a:pPr>
                      <a:r>
                        <a:rPr lang="en-US" sz="1800" dirty="0">
                          <a:effectLst/>
                        </a:rPr>
                        <a:t>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smtClean="0">
                          <a:effectLst/>
                        </a:rPr>
                        <a:t>Assigned Regions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smtClean="0">
                          <a:effectLst/>
                        </a:rPr>
                        <a:t>E-mail </a:t>
                      </a:r>
                      <a:r>
                        <a:rPr lang="en-US" sz="1800" dirty="0">
                          <a:effectLst/>
                        </a:rPr>
                        <a:t>Address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Telephone </a:t>
                      </a:r>
                      <a:r>
                        <a:rPr lang="en-US" sz="1800" dirty="0" smtClean="0">
                          <a:effectLst/>
                        </a:rPr>
                        <a:t>Number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68856648"/>
                  </a:ext>
                </a:extLst>
              </a:tr>
              <a:tr h="741272">
                <a:tc>
                  <a:txBody>
                    <a:bodyPr/>
                    <a:lstStyle/>
                    <a:p>
                      <a:pPr marL="0" marR="0">
                        <a:lnSpc>
                          <a:spcPct val="107000"/>
                        </a:lnSpc>
                        <a:spcBef>
                          <a:spcPts val="0"/>
                        </a:spcBef>
                        <a:spcAft>
                          <a:spcPts val="0"/>
                        </a:spcAft>
                      </a:pPr>
                      <a:r>
                        <a:rPr lang="en-US" sz="1800" dirty="0">
                          <a:effectLst/>
                        </a:rPr>
                        <a:t>Ashley Bodiford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nSpc>
                          <a:spcPct val="107000"/>
                        </a:lnSpc>
                        <a:spcBef>
                          <a:spcPts val="0"/>
                        </a:spcBef>
                        <a:spcAft>
                          <a:spcPts val="0"/>
                        </a:spcAft>
                        <a:buFont typeface="Arial" panose="020B0604020202020204" pitchFamily="34" charset="0"/>
                        <a:buChar char="•"/>
                      </a:pPr>
                      <a:r>
                        <a:rPr lang="en-US" sz="1800" dirty="0" smtClean="0">
                          <a:effectLst/>
                        </a:rPr>
                        <a:t>Region 2 </a:t>
                      </a:r>
                    </a:p>
                    <a:p>
                      <a:pPr marL="171450" marR="0" indent="-171450">
                        <a:lnSpc>
                          <a:spcPct val="107000"/>
                        </a:lnSpc>
                        <a:spcBef>
                          <a:spcPts val="0"/>
                        </a:spcBef>
                        <a:spcAft>
                          <a:spcPts val="0"/>
                        </a:spcAft>
                        <a:buFont typeface="Arial" panose="020B0604020202020204" pitchFamily="34" charset="0"/>
                        <a:buChar char="•"/>
                      </a:pPr>
                      <a:r>
                        <a:rPr lang="en-US" sz="1800" dirty="0" smtClean="0">
                          <a:effectLst/>
                        </a:rPr>
                        <a:t>Region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u="none" dirty="0" smtClean="0">
                          <a:solidFill>
                            <a:schemeClr val="tx1"/>
                          </a:solidFill>
                          <a:effectLst/>
                        </a:rPr>
                        <a:t>abodiford@bhsasc.org</a:t>
                      </a:r>
                      <a:endParaRPr lang="en-US"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smtClean="0">
                          <a:effectLst/>
                        </a:rPr>
                        <a:t>803-422-5728 (c)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78585"/>
                  </a:ext>
                </a:extLst>
              </a:tr>
              <a:tr h="767656">
                <a:tc>
                  <a:txBody>
                    <a:bodyPr/>
                    <a:lstStyle/>
                    <a:p>
                      <a:pPr marL="0" marR="0">
                        <a:lnSpc>
                          <a:spcPct val="107000"/>
                        </a:lnSpc>
                        <a:spcBef>
                          <a:spcPts val="0"/>
                        </a:spcBef>
                        <a:spcAft>
                          <a:spcPts val="0"/>
                        </a:spcAft>
                      </a:pPr>
                      <a:r>
                        <a:rPr lang="en-US" sz="1800" dirty="0">
                          <a:effectLst/>
                        </a:rPr>
                        <a:t>Lou Anne Johnson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marR="0" indent="-171450">
                        <a:lnSpc>
                          <a:spcPct val="107000"/>
                        </a:lnSpc>
                        <a:spcBef>
                          <a:spcPts val="0"/>
                        </a:spcBef>
                        <a:spcAft>
                          <a:spcPts val="0"/>
                        </a:spcAft>
                        <a:buFont typeface="Arial" panose="020B0604020202020204" pitchFamily="34" charset="0"/>
                        <a:buChar char="•"/>
                      </a:pPr>
                      <a:r>
                        <a:rPr lang="en-US" sz="1800" dirty="0">
                          <a:effectLst/>
                        </a:rPr>
                        <a:t>Region </a:t>
                      </a:r>
                      <a:r>
                        <a:rPr lang="en-US" sz="1800" dirty="0" smtClean="0">
                          <a:effectLst/>
                        </a:rPr>
                        <a:t>1</a:t>
                      </a:r>
                    </a:p>
                    <a:p>
                      <a:pPr marL="171450" marR="0" indent="-171450">
                        <a:lnSpc>
                          <a:spcPct val="107000"/>
                        </a:lnSpc>
                        <a:spcBef>
                          <a:spcPts val="0"/>
                        </a:spcBef>
                        <a:spcAft>
                          <a:spcPts val="0"/>
                        </a:spcAft>
                        <a:buFont typeface="Arial" panose="020B0604020202020204" pitchFamily="34" charset="0"/>
                        <a:buChar char="•"/>
                      </a:pPr>
                      <a:r>
                        <a:rPr lang="en-US" sz="1800" dirty="0" smtClean="0">
                          <a:effectLst/>
                        </a:rPr>
                        <a:t>Region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u="none" dirty="0" smtClean="0">
                          <a:solidFill>
                            <a:schemeClr val="tx1"/>
                          </a:solidFill>
                          <a:effectLst/>
                        </a:rPr>
                        <a:t>lajohnson@bhsasc.org</a:t>
                      </a:r>
                      <a:endParaRPr lang="en-US"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smtClean="0">
                          <a:effectLst/>
                        </a:rPr>
                        <a:t>864-360-4822 </a:t>
                      </a:r>
                      <a:r>
                        <a:rPr lang="en-US" sz="1800" dirty="0">
                          <a:effectLst/>
                        </a:rPr>
                        <a: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4333314"/>
                  </a:ext>
                </a:extLst>
              </a:tr>
            </a:tbl>
          </a:graphicData>
        </a:graphic>
      </p:graphicFrame>
    </p:spTree>
    <p:extLst>
      <p:ext uri="{BB962C8B-B14F-4D97-AF65-F5344CB8AC3E}">
        <p14:creationId xmlns:p14="http://schemas.microsoft.com/office/powerpoint/2010/main" val="714621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31</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Professional Development Opportunities</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644301"/>
          </a:xfrm>
        </p:spPr>
        <p:txBody>
          <a:bodyPr tIns="0" bIns="0"/>
          <a:lstStyle/>
          <a:p>
            <a:pPr marL="0" lvl="0" indent="0">
              <a:lnSpc>
                <a:spcPts val="2500"/>
              </a:lnSpc>
              <a:spcBef>
                <a:spcPts val="0"/>
              </a:spcBef>
              <a:spcAft>
                <a:spcPts val="0"/>
              </a:spcAft>
              <a:buClr>
                <a:srgbClr val="00C6BB"/>
              </a:buClr>
              <a:buSzPts val="1800"/>
              <a:buNone/>
            </a:pPr>
            <a:r>
              <a:rPr lang="en-US" sz="2400" b="1" kern="0" dirty="0" smtClean="0">
                <a:solidFill>
                  <a:schemeClr val="tx1"/>
                </a:solidFill>
                <a:sym typeface="Century Gothic"/>
              </a:rPr>
              <a:t>Prevention Quarterly Meetings</a:t>
            </a:r>
          </a:p>
          <a:p>
            <a:pPr marL="457200" indent="-228600">
              <a:lnSpc>
                <a:spcPts val="2300"/>
              </a:lnSpc>
              <a:spcBef>
                <a:spcPts val="0"/>
              </a:spcBef>
              <a:spcAft>
                <a:spcPts val="0"/>
              </a:spcAft>
              <a:buClr>
                <a:srgbClr val="00838B"/>
              </a:buClr>
              <a:buFont typeface="Arial" panose="020B0604020202020204" pitchFamily="34" charset="0"/>
              <a:buChar char="•"/>
            </a:pPr>
            <a:r>
              <a:rPr lang="en-US" sz="2200" kern="0" dirty="0" smtClean="0">
                <a:solidFill>
                  <a:schemeClr val="tx1"/>
                </a:solidFill>
                <a:sym typeface="Century Gothic"/>
              </a:rPr>
              <a:t>Occur 4 times a year</a:t>
            </a:r>
          </a:p>
          <a:p>
            <a:pPr marL="457200" indent="-228600">
              <a:lnSpc>
                <a:spcPts val="2300"/>
              </a:lnSpc>
              <a:spcBef>
                <a:spcPts val="0"/>
              </a:spcBef>
              <a:spcAft>
                <a:spcPts val="0"/>
              </a:spcAft>
              <a:buClr>
                <a:srgbClr val="00838B"/>
              </a:buClr>
              <a:buFont typeface="Arial" panose="020B0604020202020204" pitchFamily="34" charset="0"/>
              <a:buChar char="•"/>
            </a:pPr>
            <a:r>
              <a:rPr lang="en-US" sz="2200" kern="0" dirty="0" smtClean="0">
                <a:solidFill>
                  <a:schemeClr val="tx1"/>
                </a:solidFill>
                <a:sym typeface="Century Gothic"/>
              </a:rPr>
              <a:t>2 hosted by DAODAS</a:t>
            </a:r>
          </a:p>
          <a:p>
            <a:pPr marL="457200" indent="-228600">
              <a:lnSpc>
                <a:spcPts val="2300"/>
              </a:lnSpc>
              <a:spcBef>
                <a:spcPts val="0"/>
              </a:spcBef>
              <a:spcAft>
                <a:spcPts val="600"/>
              </a:spcAft>
              <a:buClr>
                <a:srgbClr val="00838B"/>
              </a:buClr>
              <a:buFont typeface="Arial" panose="020B0604020202020204" pitchFamily="34" charset="0"/>
              <a:buChar char="•"/>
            </a:pPr>
            <a:r>
              <a:rPr lang="en-US" sz="2200" kern="0" dirty="0" smtClean="0">
                <a:solidFill>
                  <a:schemeClr val="tx1"/>
                </a:solidFill>
                <a:sym typeface="Century Gothic"/>
              </a:rPr>
              <a:t>2 hosted by the S.C. Association of Prevention Professionals and Advocates (SCAPPA)</a:t>
            </a:r>
          </a:p>
          <a:p>
            <a:pPr marL="0" lvl="0" indent="0">
              <a:lnSpc>
                <a:spcPts val="2500"/>
              </a:lnSpc>
              <a:spcBef>
                <a:spcPts val="0"/>
              </a:spcBef>
              <a:spcAft>
                <a:spcPts val="0"/>
              </a:spcAft>
              <a:buClr>
                <a:srgbClr val="00C6BB"/>
              </a:buClr>
              <a:buSzPts val="1800"/>
              <a:buNone/>
            </a:pPr>
            <a:r>
              <a:rPr lang="en-US" sz="2400" b="1" kern="0" dirty="0" smtClean="0">
                <a:solidFill>
                  <a:schemeClr val="tx1"/>
                </a:solidFill>
                <a:sym typeface="Century Gothic"/>
              </a:rPr>
              <a:t>Regional Meetings &amp; Trainings</a:t>
            </a:r>
            <a:endParaRPr lang="en-US" sz="2400" b="1" kern="0" dirty="0">
              <a:solidFill>
                <a:schemeClr val="tx1"/>
              </a:solidFill>
              <a:sym typeface="Century Gothic"/>
            </a:endParaRPr>
          </a:p>
          <a:p>
            <a:pPr marL="457200" indent="-228600">
              <a:lnSpc>
                <a:spcPts val="2300"/>
              </a:lnSpc>
              <a:spcBef>
                <a:spcPts val="0"/>
              </a:spcBef>
              <a:spcAft>
                <a:spcPts val="0"/>
              </a:spcAft>
              <a:buClr>
                <a:srgbClr val="00838B"/>
              </a:buClr>
              <a:buFont typeface="Arial" panose="020B0604020202020204" pitchFamily="34" charset="0"/>
              <a:buChar char="•"/>
            </a:pPr>
            <a:r>
              <a:rPr lang="en-US" sz="2200" kern="0" dirty="0">
                <a:solidFill>
                  <a:schemeClr val="tx1"/>
                </a:solidFill>
                <a:sym typeface="Century Gothic"/>
              </a:rPr>
              <a:t>Regional meetings </a:t>
            </a:r>
            <a:r>
              <a:rPr lang="en-US" sz="2200" kern="0" dirty="0" smtClean="0">
                <a:solidFill>
                  <a:schemeClr val="tx1"/>
                </a:solidFill>
                <a:sym typeface="Century Gothic"/>
              </a:rPr>
              <a:t>&amp; </a:t>
            </a:r>
            <a:r>
              <a:rPr lang="en-US" sz="2200" kern="0" dirty="0">
                <a:solidFill>
                  <a:schemeClr val="tx1"/>
                </a:solidFill>
                <a:sym typeface="Century Gothic"/>
              </a:rPr>
              <a:t>trainings occur on a regular basis, </a:t>
            </a:r>
            <a:r>
              <a:rPr lang="en-US" sz="2200" kern="0" dirty="0" smtClean="0">
                <a:solidFill>
                  <a:schemeClr val="tx1"/>
                </a:solidFill>
                <a:sym typeface="Century Gothic"/>
              </a:rPr>
              <a:t>with topics chosen according </a:t>
            </a:r>
            <a:r>
              <a:rPr lang="en-US" sz="2200" kern="0" dirty="0">
                <a:solidFill>
                  <a:schemeClr val="tx1"/>
                </a:solidFill>
                <a:sym typeface="Century Gothic"/>
              </a:rPr>
              <a:t>to needs</a:t>
            </a:r>
          </a:p>
          <a:p>
            <a:pPr marL="457200" indent="-228600">
              <a:lnSpc>
                <a:spcPts val="2300"/>
              </a:lnSpc>
              <a:spcBef>
                <a:spcPts val="0"/>
              </a:spcBef>
              <a:spcAft>
                <a:spcPts val="600"/>
              </a:spcAft>
              <a:buClr>
                <a:srgbClr val="00838B"/>
              </a:buClr>
              <a:buFont typeface="Arial" panose="020B0604020202020204" pitchFamily="34" charset="0"/>
              <a:buChar char="•"/>
            </a:pPr>
            <a:r>
              <a:rPr lang="en-US" sz="2200" kern="0" dirty="0">
                <a:solidFill>
                  <a:schemeClr val="tx1"/>
                </a:solidFill>
                <a:sym typeface="Century Gothic"/>
              </a:rPr>
              <a:t>Regional trainings occur at least twice per </a:t>
            </a:r>
            <a:r>
              <a:rPr lang="en-US" sz="2200" kern="0" dirty="0" smtClean="0">
                <a:solidFill>
                  <a:schemeClr val="tx1"/>
                </a:solidFill>
                <a:sym typeface="Century Gothic"/>
              </a:rPr>
              <a:t>year, </a:t>
            </a:r>
            <a:r>
              <a:rPr lang="en-US" sz="2200" kern="0" dirty="0">
                <a:solidFill>
                  <a:schemeClr val="tx1"/>
                </a:solidFill>
                <a:sym typeface="Century Gothic"/>
              </a:rPr>
              <a:t>and at least </a:t>
            </a:r>
            <a:r>
              <a:rPr lang="en-US" sz="2200" kern="0" dirty="0" smtClean="0">
                <a:solidFill>
                  <a:schemeClr val="tx1"/>
                </a:solidFill>
                <a:sym typeface="Century Gothic"/>
              </a:rPr>
              <a:t>4 </a:t>
            </a:r>
            <a:r>
              <a:rPr lang="en-US" sz="2200" kern="0" dirty="0">
                <a:solidFill>
                  <a:schemeClr val="tx1"/>
                </a:solidFill>
                <a:sym typeface="Century Gothic"/>
              </a:rPr>
              <a:t>webinars are hosted or </a:t>
            </a:r>
            <a:r>
              <a:rPr lang="en-US" sz="2200" kern="0" dirty="0" smtClean="0">
                <a:solidFill>
                  <a:schemeClr val="tx1"/>
                </a:solidFill>
                <a:sym typeface="Century Gothic"/>
              </a:rPr>
              <a:t>promoted</a:t>
            </a:r>
            <a:endParaRPr lang="en-US" sz="2200" kern="0" dirty="0">
              <a:solidFill>
                <a:schemeClr val="tx1"/>
              </a:solidFill>
              <a:sym typeface="Century Gothic"/>
            </a:endParaRPr>
          </a:p>
          <a:p>
            <a:pPr marL="0" lvl="0" indent="0">
              <a:lnSpc>
                <a:spcPts val="2500"/>
              </a:lnSpc>
              <a:spcBef>
                <a:spcPts val="0"/>
              </a:spcBef>
              <a:spcAft>
                <a:spcPts val="0"/>
              </a:spcAft>
              <a:buClr>
                <a:srgbClr val="00C6BB"/>
              </a:buClr>
              <a:buSzPts val="1800"/>
              <a:buNone/>
            </a:pPr>
            <a:r>
              <a:rPr lang="en-US" sz="2400" b="1" kern="0" dirty="0" smtClean="0">
                <a:solidFill>
                  <a:schemeClr val="tx1"/>
                </a:solidFill>
                <a:sym typeface="Century Gothic"/>
              </a:rPr>
              <a:t>DAODAS Trainings</a:t>
            </a:r>
            <a:endParaRPr lang="en-US" sz="2400" b="1" kern="0" dirty="0">
              <a:solidFill>
                <a:schemeClr val="tx1"/>
              </a:solidFill>
              <a:sym typeface="Century Gothic"/>
            </a:endParaRPr>
          </a:p>
          <a:p>
            <a:pPr marL="457200" indent="-228600">
              <a:lnSpc>
                <a:spcPts val="2300"/>
              </a:lnSpc>
              <a:spcBef>
                <a:spcPts val="0"/>
              </a:spcBef>
              <a:spcAft>
                <a:spcPts val="0"/>
              </a:spcAft>
              <a:buClr>
                <a:srgbClr val="00838B"/>
              </a:buClr>
              <a:buFont typeface="Arial" panose="020B0604020202020204" pitchFamily="34" charset="0"/>
              <a:buChar char="•"/>
            </a:pPr>
            <a:r>
              <a:rPr lang="en-US" sz="2200" kern="0" dirty="0" smtClean="0">
                <a:solidFill>
                  <a:schemeClr val="tx1"/>
                </a:solidFill>
                <a:sym typeface="Century Gothic"/>
              </a:rPr>
              <a:t>“Ethics </a:t>
            </a:r>
            <a:r>
              <a:rPr lang="en-US" sz="2200" kern="0" dirty="0">
                <a:solidFill>
                  <a:schemeClr val="tx1"/>
                </a:solidFill>
                <a:sym typeface="Century Gothic"/>
              </a:rPr>
              <a:t>in </a:t>
            </a:r>
            <a:r>
              <a:rPr lang="en-US" sz="2200" kern="0" dirty="0" smtClean="0">
                <a:solidFill>
                  <a:schemeClr val="tx1"/>
                </a:solidFill>
                <a:sym typeface="Century Gothic"/>
              </a:rPr>
              <a:t>Prevention” offered at </a:t>
            </a:r>
            <a:r>
              <a:rPr lang="en-US" sz="2200" kern="0" dirty="0">
                <a:solidFill>
                  <a:schemeClr val="tx1"/>
                </a:solidFill>
                <a:sym typeface="Century Gothic"/>
              </a:rPr>
              <a:t>least once per year</a:t>
            </a:r>
          </a:p>
          <a:p>
            <a:pPr marL="457200" indent="-228600">
              <a:lnSpc>
                <a:spcPts val="2300"/>
              </a:lnSpc>
              <a:spcBef>
                <a:spcPts val="0"/>
              </a:spcBef>
              <a:spcAft>
                <a:spcPts val="600"/>
              </a:spcAft>
              <a:buClr>
                <a:srgbClr val="00838B"/>
              </a:buClr>
              <a:buFont typeface="Arial" panose="020B0604020202020204" pitchFamily="34" charset="0"/>
              <a:buChar char="•"/>
            </a:pPr>
            <a:r>
              <a:rPr lang="en-US" sz="2200" kern="0" dirty="0" smtClean="0">
                <a:solidFill>
                  <a:schemeClr val="tx1"/>
                </a:solidFill>
                <a:sym typeface="Century Gothic"/>
              </a:rPr>
              <a:t>“Substance </a:t>
            </a:r>
            <a:r>
              <a:rPr lang="en-US" sz="2200" kern="0" dirty="0">
                <a:solidFill>
                  <a:schemeClr val="tx1"/>
                </a:solidFill>
                <a:sym typeface="Century Gothic"/>
              </a:rPr>
              <a:t>Abuse Prevention Skills Training (SAPST</a:t>
            </a:r>
            <a:r>
              <a:rPr lang="en-US" sz="2200" kern="0" dirty="0" smtClean="0">
                <a:solidFill>
                  <a:schemeClr val="tx1"/>
                </a:solidFill>
                <a:sym typeface="Century Gothic"/>
              </a:rPr>
              <a:t>)” offered </a:t>
            </a:r>
            <a:r>
              <a:rPr lang="en-US" sz="2200" kern="0" dirty="0">
                <a:solidFill>
                  <a:schemeClr val="tx1"/>
                </a:solidFill>
                <a:sym typeface="Century Gothic"/>
              </a:rPr>
              <a:t>at least once per year</a:t>
            </a:r>
          </a:p>
          <a:p>
            <a:pPr>
              <a:lnSpc>
                <a:spcPts val="2500"/>
              </a:lnSpc>
              <a:spcBef>
                <a:spcPts val="0"/>
              </a:spcBef>
              <a:spcAft>
                <a:spcPts val="600"/>
              </a:spcAft>
            </a:pPr>
            <a:r>
              <a:rPr lang="en-US" sz="2400" b="1" dirty="0"/>
              <a:t>SCAPPA Annual Meeting</a:t>
            </a:r>
          </a:p>
          <a:p>
            <a:pPr>
              <a:lnSpc>
                <a:spcPts val="2500"/>
              </a:lnSpc>
              <a:spcBef>
                <a:spcPts val="0"/>
              </a:spcBef>
              <a:spcAft>
                <a:spcPts val="600"/>
              </a:spcAft>
            </a:pPr>
            <a:r>
              <a:rPr lang="en-US" sz="2400" b="1" dirty="0"/>
              <a:t>SCAPPA Spring Training (occurs biennially)</a:t>
            </a:r>
          </a:p>
          <a:p>
            <a:pPr>
              <a:lnSpc>
                <a:spcPts val="2500"/>
              </a:lnSpc>
              <a:spcBef>
                <a:spcPts val="0"/>
              </a:spcBef>
              <a:spcAft>
                <a:spcPts val="0"/>
              </a:spcAft>
            </a:pPr>
            <a:r>
              <a:rPr lang="en-US" sz="2400" b="1" dirty="0"/>
              <a:t>Multiple National </a:t>
            </a:r>
            <a:r>
              <a:rPr lang="en-US" sz="2400" b="1" dirty="0" smtClean="0"/>
              <a:t>Conferences</a:t>
            </a:r>
            <a:endParaRPr lang="en-US" sz="2400" b="1" dirty="0"/>
          </a:p>
          <a:p>
            <a:pPr marL="457200" indent="-228600">
              <a:lnSpc>
                <a:spcPts val="2500"/>
              </a:lnSpc>
              <a:spcBef>
                <a:spcPts val="0"/>
              </a:spcBef>
              <a:spcAft>
                <a:spcPts val="0"/>
              </a:spcAft>
              <a:buClr>
                <a:srgbClr val="00838B"/>
              </a:buClr>
              <a:buFont typeface="Arial" panose="020B0604020202020204" pitchFamily="34" charset="0"/>
              <a:buChar char="•"/>
            </a:pPr>
            <a:endParaRPr lang="en-US" sz="2200" kern="0" dirty="0" smtClean="0">
              <a:solidFill>
                <a:schemeClr val="tx1"/>
              </a:solidFill>
              <a:sym typeface="Century Gothic"/>
            </a:endParaRPr>
          </a:p>
        </p:txBody>
      </p:sp>
    </p:spTree>
    <p:extLst>
      <p:ext uri="{BB962C8B-B14F-4D97-AF65-F5344CB8AC3E}">
        <p14:creationId xmlns:p14="http://schemas.microsoft.com/office/powerpoint/2010/main" val="2323783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32</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South Carolina Association of Prevention Professionals and Advocates</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218999"/>
          </a:xfrm>
        </p:spPr>
        <p:txBody>
          <a:bodyPr tIns="0" bIns="0"/>
          <a:lstStyle/>
          <a:p>
            <a:pPr marL="0" indent="0">
              <a:lnSpc>
                <a:spcPct val="100000"/>
              </a:lnSpc>
              <a:spcBef>
                <a:spcPts val="0"/>
              </a:spcBef>
              <a:spcAft>
                <a:spcPts val="600"/>
              </a:spcAft>
              <a:buClr>
                <a:srgbClr val="00C6BB"/>
              </a:buClr>
              <a:buSzPts val="1800"/>
              <a:buNone/>
            </a:pPr>
            <a:r>
              <a:rPr lang="en-US" sz="2400" b="1" kern="0" dirty="0" smtClean="0">
                <a:solidFill>
                  <a:schemeClr val="tx1"/>
                </a:solidFill>
                <a:sym typeface="Century Gothic"/>
              </a:rPr>
              <a:t>Vision</a:t>
            </a:r>
          </a:p>
          <a:p>
            <a:pPr marL="0" indent="0">
              <a:lnSpc>
                <a:spcPct val="100000"/>
              </a:lnSpc>
              <a:spcBef>
                <a:spcPts val="0"/>
              </a:spcBef>
              <a:spcAft>
                <a:spcPts val="1800"/>
              </a:spcAft>
              <a:buClr>
                <a:srgbClr val="00838B"/>
              </a:buClr>
              <a:buNone/>
            </a:pPr>
            <a:r>
              <a:rPr lang="en-US" sz="2200" kern="0" dirty="0" smtClean="0">
                <a:solidFill>
                  <a:schemeClr val="tx1"/>
                </a:solidFill>
                <a:sym typeface="Century Gothic"/>
              </a:rPr>
              <a:t>The South Carolina Association of Prevention Professionals and Advocates </a:t>
            </a:r>
            <a:r>
              <a:rPr lang="en-US" sz="2200" kern="0" dirty="0">
                <a:solidFill>
                  <a:schemeClr val="tx1"/>
                </a:solidFill>
                <a:sym typeface="Century Gothic"/>
              </a:rPr>
              <a:t>is a proactive organization providing leadership in all areas of prevention.</a:t>
            </a:r>
          </a:p>
          <a:p>
            <a:pPr marL="0" indent="0">
              <a:lnSpc>
                <a:spcPct val="100000"/>
              </a:lnSpc>
              <a:spcBef>
                <a:spcPts val="0"/>
              </a:spcBef>
              <a:spcAft>
                <a:spcPts val="600"/>
              </a:spcAft>
              <a:buClr>
                <a:srgbClr val="00C6BB"/>
              </a:buClr>
              <a:buSzPts val="1800"/>
              <a:buNone/>
            </a:pPr>
            <a:r>
              <a:rPr lang="en-US" sz="2400" b="1" kern="0" dirty="0" smtClean="0">
                <a:solidFill>
                  <a:schemeClr val="tx1"/>
                </a:solidFill>
                <a:sym typeface="Century Gothic"/>
              </a:rPr>
              <a:t>Mission</a:t>
            </a:r>
            <a:endParaRPr lang="en-US" sz="2400" b="1" kern="0" dirty="0">
              <a:solidFill>
                <a:schemeClr val="tx1"/>
              </a:solidFill>
              <a:sym typeface="Century Gothic"/>
            </a:endParaRPr>
          </a:p>
          <a:p>
            <a:pPr marL="0" indent="0">
              <a:lnSpc>
                <a:spcPct val="100000"/>
              </a:lnSpc>
              <a:spcBef>
                <a:spcPts val="0"/>
              </a:spcBef>
              <a:spcAft>
                <a:spcPts val="2400"/>
              </a:spcAft>
              <a:buClr>
                <a:srgbClr val="00838B"/>
              </a:buClr>
              <a:buNone/>
            </a:pPr>
            <a:r>
              <a:rPr lang="en-US" sz="2200" kern="0" dirty="0">
                <a:solidFill>
                  <a:schemeClr val="tx1"/>
                </a:solidFill>
                <a:sym typeface="Century Gothic"/>
              </a:rPr>
              <a:t>The mission of the South Carolina Association of Prevention Professionals and Advocates is to promote high standards of quality in prevention by providing workforce development, membership support, certification, public recognition &amp; advocacy for professionals and advocates in order to advance the profession of </a:t>
            </a:r>
            <a:r>
              <a:rPr lang="en-US" sz="2200" kern="0" dirty="0" smtClean="0">
                <a:solidFill>
                  <a:schemeClr val="tx1"/>
                </a:solidFill>
                <a:sym typeface="Century Gothic"/>
              </a:rPr>
              <a:t>ATOD-related </a:t>
            </a:r>
            <a:r>
              <a:rPr lang="en-US" sz="2200" kern="0" dirty="0">
                <a:solidFill>
                  <a:schemeClr val="tx1"/>
                </a:solidFill>
                <a:sym typeface="Century Gothic"/>
              </a:rPr>
              <a:t>prevention.</a:t>
            </a:r>
          </a:p>
          <a:p>
            <a:pPr marL="0" indent="0">
              <a:lnSpc>
                <a:spcPct val="100000"/>
              </a:lnSpc>
              <a:spcBef>
                <a:spcPts val="0"/>
              </a:spcBef>
              <a:spcAft>
                <a:spcPts val="600"/>
              </a:spcAft>
              <a:buClr>
                <a:srgbClr val="00838B"/>
              </a:buClr>
              <a:buNone/>
            </a:pPr>
            <a:r>
              <a:rPr lang="en-US" sz="2200" kern="0" dirty="0">
                <a:solidFill>
                  <a:schemeClr val="tx1"/>
                </a:solidFill>
                <a:sym typeface="Century Gothic"/>
              </a:rPr>
              <a:t>Copy and paste this link into your address bar to visit the SCAPPA </a:t>
            </a:r>
            <a:r>
              <a:rPr lang="en-US" sz="2200" kern="0" dirty="0" smtClean="0">
                <a:solidFill>
                  <a:schemeClr val="tx1"/>
                </a:solidFill>
                <a:sym typeface="Century Gothic"/>
              </a:rPr>
              <a:t>website:</a:t>
            </a:r>
          </a:p>
          <a:p>
            <a:pPr marL="0" indent="0">
              <a:lnSpc>
                <a:spcPct val="100000"/>
              </a:lnSpc>
              <a:spcBef>
                <a:spcPts val="0"/>
              </a:spcBef>
              <a:spcAft>
                <a:spcPts val="0"/>
              </a:spcAft>
              <a:buClr>
                <a:srgbClr val="00838B"/>
              </a:buClr>
              <a:buNone/>
            </a:pPr>
            <a:r>
              <a:rPr lang="en-US" sz="2200" kern="0" dirty="0" smtClean="0">
                <a:solidFill>
                  <a:schemeClr val="tx1"/>
                </a:solidFill>
                <a:sym typeface="Century Gothic"/>
                <a:hlinkClick r:id="rId3"/>
              </a:rPr>
              <a:t>http</a:t>
            </a:r>
            <a:r>
              <a:rPr lang="en-US" sz="2200" kern="0" dirty="0">
                <a:solidFill>
                  <a:schemeClr val="tx1"/>
                </a:solidFill>
                <a:sym typeface="Century Gothic"/>
                <a:hlinkClick r:id="rId3"/>
              </a:rPr>
              <a:t>://www.scappaonline.org/ </a:t>
            </a:r>
            <a:endParaRPr lang="en-US" sz="2200" kern="0" dirty="0">
              <a:solidFill>
                <a:schemeClr val="tx1"/>
              </a:solidFill>
              <a:sym typeface="Century Gothic"/>
            </a:endParaRPr>
          </a:p>
        </p:txBody>
      </p:sp>
      <p:pic>
        <p:nvPicPr>
          <p:cNvPr id="6" name="Picture 5"/>
          <p:cNvPicPr>
            <a:picLocks noChangeAspect="1"/>
          </p:cNvPicPr>
          <p:nvPr/>
        </p:nvPicPr>
        <p:blipFill>
          <a:blip r:embed="rId4"/>
          <a:stretch>
            <a:fillRect/>
          </a:stretch>
        </p:blipFill>
        <p:spPr>
          <a:xfrm>
            <a:off x="9057380" y="5240854"/>
            <a:ext cx="2665228" cy="957927"/>
          </a:xfrm>
          <a:prstGeom prst="rect">
            <a:avLst/>
          </a:prstGeom>
        </p:spPr>
      </p:pic>
    </p:spTree>
    <p:extLst>
      <p:ext uri="{BB962C8B-B14F-4D97-AF65-F5344CB8AC3E}">
        <p14:creationId xmlns:p14="http://schemas.microsoft.com/office/powerpoint/2010/main" val="2959384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33</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South Carolina Association of Prevention Professionals and Advocates</a:t>
            </a:r>
            <a:endParaRPr lang="en-US" sz="3000" b="1" dirty="0">
              <a:solidFill>
                <a:srgbClr val="00838B"/>
              </a:solidFill>
              <a:latin typeface="+mn-lt"/>
            </a:endParaRPr>
          </a:p>
        </p:txBody>
      </p:sp>
      <p:sp>
        <p:nvSpPr>
          <p:cNvPr id="8" name="Content Placeholder 4"/>
          <p:cNvSpPr>
            <a:spLocks noGrp="1"/>
          </p:cNvSpPr>
          <p:nvPr>
            <p:ph idx="1"/>
          </p:nvPr>
        </p:nvSpPr>
        <p:spPr>
          <a:xfrm>
            <a:off x="457200" y="1645921"/>
            <a:ext cx="11274552" cy="3594934"/>
          </a:xfrm>
        </p:spPr>
        <p:txBody>
          <a:bodyPr tIns="0" bIns="0"/>
          <a:lstStyle/>
          <a:p>
            <a:pPr marL="0" indent="0">
              <a:lnSpc>
                <a:spcPct val="100000"/>
              </a:lnSpc>
              <a:spcBef>
                <a:spcPts val="0"/>
              </a:spcBef>
              <a:spcAft>
                <a:spcPts val="1800"/>
              </a:spcAft>
              <a:buClr>
                <a:srgbClr val="00838B"/>
              </a:buClr>
              <a:buNone/>
            </a:pPr>
            <a:r>
              <a:rPr lang="en-US" sz="2400" kern="0" dirty="0">
                <a:solidFill>
                  <a:schemeClr val="tx1"/>
                </a:solidFill>
                <a:sym typeface="Century Gothic"/>
              </a:rPr>
              <a:t>The South Carolina Association of Prevention Professionals and Advocates (SCAPPA) is dedicated to providing its members with the tools and resources necessary to make a difference within South Carolina</a:t>
            </a:r>
            <a:r>
              <a:rPr lang="en-US" sz="2400" kern="0" dirty="0" smtClean="0">
                <a:solidFill>
                  <a:schemeClr val="tx1"/>
                </a:solidFill>
                <a:sym typeface="Century Gothic"/>
              </a:rPr>
              <a:t>.</a:t>
            </a:r>
            <a:endParaRPr lang="en-US" sz="2400" kern="0" dirty="0">
              <a:solidFill>
                <a:schemeClr val="tx1"/>
              </a:solidFill>
              <a:sym typeface="Century Gothic"/>
            </a:endParaRPr>
          </a:p>
          <a:p>
            <a:pPr marL="0" indent="0">
              <a:lnSpc>
                <a:spcPct val="100000"/>
              </a:lnSpc>
              <a:spcBef>
                <a:spcPts val="0"/>
              </a:spcBef>
              <a:spcAft>
                <a:spcPts val="1800"/>
              </a:spcAft>
              <a:buClr>
                <a:srgbClr val="00838B"/>
              </a:buClr>
              <a:buNone/>
            </a:pPr>
            <a:r>
              <a:rPr lang="en-US" sz="2400" kern="0" dirty="0">
                <a:solidFill>
                  <a:schemeClr val="tx1"/>
                </a:solidFill>
                <a:sym typeface="Century Gothic"/>
              </a:rPr>
              <a:t>Membership with SCAPPA will provide you with all of the information you need to become a Certified Prevention Specialist or Certified Senior Prevention Specialist. </a:t>
            </a:r>
            <a:r>
              <a:rPr lang="en-US" sz="2400" kern="0" dirty="0" smtClean="0">
                <a:solidFill>
                  <a:schemeClr val="tx1"/>
                </a:solidFill>
                <a:sym typeface="Century Gothic"/>
              </a:rPr>
              <a:t> It </a:t>
            </a:r>
            <a:r>
              <a:rPr lang="en-US" sz="2400" kern="0" dirty="0">
                <a:solidFill>
                  <a:schemeClr val="tx1"/>
                </a:solidFill>
                <a:sym typeface="Century Gothic"/>
              </a:rPr>
              <a:t>will also allow you to become credentialed at a discounted rate. </a:t>
            </a:r>
            <a:r>
              <a:rPr lang="en-US" sz="2400" kern="0" dirty="0" smtClean="0">
                <a:solidFill>
                  <a:schemeClr val="tx1"/>
                </a:solidFill>
                <a:sym typeface="Century Gothic"/>
              </a:rPr>
              <a:t> SCAPPA </a:t>
            </a:r>
            <a:r>
              <a:rPr lang="en-US" sz="2400" kern="0" dirty="0">
                <a:solidFill>
                  <a:schemeClr val="tx1"/>
                </a:solidFill>
                <a:sym typeface="Century Gothic"/>
              </a:rPr>
              <a:t>members have special access to </a:t>
            </a:r>
            <a:r>
              <a:rPr lang="en-US" sz="2400" kern="0" dirty="0" smtClean="0">
                <a:solidFill>
                  <a:schemeClr val="tx1"/>
                </a:solidFill>
                <a:sym typeface="Century Gothic"/>
              </a:rPr>
              <a:t>the association’s website, which provides </a:t>
            </a:r>
            <a:r>
              <a:rPr lang="en-US" sz="2400" kern="0" dirty="0">
                <a:solidFill>
                  <a:schemeClr val="tx1"/>
                </a:solidFill>
                <a:sym typeface="Century Gothic"/>
              </a:rPr>
              <a:t>them with shared resources from around the state such as presentations, newsletters, training opportunities, and more.</a:t>
            </a:r>
          </a:p>
        </p:txBody>
      </p:sp>
      <p:pic>
        <p:nvPicPr>
          <p:cNvPr id="6" name="Picture 5"/>
          <p:cNvPicPr>
            <a:picLocks noChangeAspect="1"/>
          </p:cNvPicPr>
          <p:nvPr/>
        </p:nvPicPr>
        <p:blipFill>
          <a:blip r:embed="rId3"/>
          <a:stretch>
            <a:fillRect/>
          </a:stretch>
        </p:blipFill>
        <p:spPr>
          <a:xfrm>
            <a:off x="9057380" y="5240854"/>
            <a:ext cx="2665228" cy="957927"/>
          </a:xfrm>
          <a:prstGeom prst="rect">
            <a:avLst/>
          </a:prstGeom>
        </p:spPr>
      </p:pic>
    </p:spTree>
    <p:extLst>
      <p:ext uri="{BB962C8B-B14F-4D97-AF65-F5344CB8AC3E}">
        <p14:creationId xmlns:p14="http://schemas.microsoft.com/office/powerpoint/2010/main" val="27986086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34</a:t>
            </a:fld>
            <a:endParaRPr lang="en-US" dirty="0"/>
          </a:p>
        </p:txBody>
      </p:sp>
      <p:sp>
        <p:nvSpPr>
          <p:cNvPr id="7" name="Title 1"/>
          <p:cNvSpPr txBox="1">
            <a:spLocks/>
          </p:cNvSpPr>
          <p:nvPr/>
        </p:nvSpPr>
        <p:spPr>
          <a:xfrm>
            <a:off x="457200" y="914400"/>
            <a:ext cx="11265408"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Prevention Code of Ethics</a:t>
            </a:r>
            <a:endParaRPr lang="en-US" sz="3000" b="1" dirty="0">
              <a:solidFill>
                <a:srgbClr val="00838B"/>
              </a:solidFill>
              <a:latin typeface="+mn-lt"/>
            </a:endParaRPr>
          </a:p>
        </p:txBody>
      </p:sp>
      <p:sp>
        <p:nvSpPr>
          <p:cNvPr id="8" name="Content Placeholder 4"/>
          <p:cNvSpPr>
            <a:spLocks noGrp="1"/>
          </p:cNvSpPr>
          <p:nvPr>
            <p:ph idx="1"/>
          </p:nvPr>
        </p:nvSpPr>
        <p:spPr>
          <a:xfrm>
            <a:off x="457200" y="1645920"/>
            <a:ext cx="11274552" cy="4563493"/>
          </a:xfrm>
        </p:spPr>
        <p:txBody>
          <a:bodyPr tIns="0" bIns="0"/>
          <a:lstStyle/>
          <a:p>
            <a:pPr marL="0" indent="0">
              <a:lnSpc>
                <a:spcPct val="100000"/>
              </a:lnSpc>
              <a:spcBef>
                <a:spcPts val="0"/>
              </a:spcBef>
              <a:spcAft>
                <a:spcPts val="1800"/>
              </a:spcAft>
              <a:buClr>
                <a:srgbClr val="00838B"/>
              </a:buClr>
              <a:buNone/>
            </a:pPr>
            <a:r>
              <a:rPr lang="en-US" sz="2400" kern="0" dirty="0">
                <a:solidFill>
                  <a:schemeClr val="tx1"/>
                </a:solidFill>
                <a:sym typeface="Century Gothic"/>
              </a:rPr>
              <a:t>The Principles of Ethics are a model of standards of exemplary professional conduct. </a:t>
            </a:r>
            <a:r>
              <a:rPr lang="en-US" sz="2400" kern="0" dirty="0" smtClean="0">
                <a:solidFill>
                  <a:schemeClr val="tx1"/>
                </a:solidFill>
                <a:sym typeface="Century Gothic"/>
              </a:rPr>
              <a:t> The </a:t>
            </a:r>
            <a:r>
              <a:rPr lang="en-US" sz="2400" kern="0" dirty="0">
                <a:solidFill>
                  <a:schemeClr val="tx1"/>
                </a:solidFill>
                <a:sym typeface="Century Gothic"/>
              </a:rPr>
              <a:t>Principles of the Code of Ethical Conduct for Prevention Professionals express the </a:t>
            </a:r>
            <a:r>
              <a:rPr lang="en-US" sz="2400" kern="0" dirty="0" smtClean="0">
                <a:solidFill>
                  <a:schemeClr val="tx1"/>
                </a:solidFill>
                <a:sym typeface="Century Gothic"/>
              </a:rPr>
              <a:t>professional’s </a:t>
            </a:r>
            <a:r>
              <a:rPr lang="en-US" sz="2400" kern="0" dirty="0">
                <a:solidFill>
                  <a:schemeClr val="tx1"/>
                </a:solidFill>
                <a:sym typeface="Century Gothic"/>
              </a:rPr>
              <a:t>recognition of his or her responsibilities to the public, to service recipients, and to colleagues. </a:t>
            </a:r>
            <a:r>
              <a:rPr lang="en-US" sz="2400" kern="0" dirty="0" smtClean="0">
                <a:solidFill>
                  <a:schemeClr val="tx1"/>
                </a:solidFill>
                <a:sym typeface="Century Gothic"/>
              </a:rPr>
              <a:t> They </a:t>
            </a:r>
            <a:r>
              <a:rPr lang="en-US" sz="2400" kern="0" dirty="0">
                <a:solidFill>
                  <a:schemeClr val="tx1"/>
                </a:solidFill>
                <a:sym typeface="Century Gothic"/>
              </a:rPr>
              <a:t>guide members in the performance of their professional responsibilities and express the basic tenets of ethical and professional conduct. </a:t>
            </a:r>
            <a:r>
              <a:rPr lang="en-US" sz="2400" kern="0" dirty="0" smtClean="0">
                <a:solidFill>
                  <a:schemeClr val="tx1"/>
                </a:solidFill>
                <a:sym typeface="Century Gothic"/>
              </a:rPr>
              <a:t> The </a:t>
            </a:r>
            <a:r>
              <a:rPr lang="en-US" sz="2400" kern="0" dirty="0">
                <a:solidFill>
                  <a:schemeClr val="tx1"/>
                </a:solidFill>
                <a:sym typeface="Century Gothic"/>
              </a:rPr>
              <a:t>principles call for commitment to honorable behavior, even at the sacrifice of personal advantage. </a:t>
            </a:r>
            <a:r>
              <a:rPr lang="en-US" sz="2400" i="1" kern="0" dirty="0">
                <a:solidFill>
                  <a:schemeClr val="tx1"/>
                </a:solidFill>
                <a:sym typeface="Century Gothic"/>
              </a:rPr>
              <a:t>(Hogan, Gabrielsen, Luna &amp; Brothaus, 2003</a:t>
            </a:r>
            <a:r>
              <a:rPr lang="en-US" sz="2400" i="1" kern="0" dirty="0" smtClean="0">
                <a:solidFill>
                  <a:schemeClr val="tx1"/>
                </a:solidFill>
                <a:sym typeface="Century Gothic"/>
              </a:rPr>
              <a:t>)</a:t>
            </a:r>
            <a:endParaRPr lang="en-US" sz="2400" i="1" kern="0" dirty="0">
              <a:solidFill>
                <a:schemeClr val="tx1"/>
              </a:solidFill>
              <a:sym typeface="Century Gothic"/>
            </a:endParaRPr>
          </a:p>
          <a:p>
            <a:pPr marL="0" indent="0">
              <a:lnSpc>
                <a:spcPct val="100000"/>
              </a:lnSpc>
              <a:spcBef>
                <a:spcPts val="0"/>
              </a:spcBef>
              <a:spcAft>
                <a:spcPts val="1800"/>
              </a:spcAft>
              <a:buClr>
                <a:srgbClr val="00838B"/>
              </a:buClr>
              <a:buNone/>
            </a:pPr>
            <a:r>
              <a:rPr lang="en-US" sz="2400" kern="0" dirty="0" smtClean="0">
                <a:solidFill>
                  <a:schemeClr val="tx1"/>
                </a:solidFill>
                <a:sym typeface="Century Gothic"/>
              </a:rPr>
              <a:t>They </a:t>
            </a:r>
            <a:r>
              <a:rPr lang="en-US" sz="2400" kern="0" dirty="0">
                <a:solidFill>
                  <a:schemeClr val="tx1"/>
                </a:solidFill>
                <a:sym typeface="Century Gothic"/>
              </a:rPr>
              <a:t>are guided by core values and competencies that have emerged with the development of the prevention field.</a:t>
            </a:r>
          </a:p>
          <a:p>
            <a:pPr marL="0" indent="0">
              <a:lnSpc>
                <a:spcPct val="100000"/>
              </a:lnSpc>
              <a:spcBef>
                <a:spcPts val="0"/>
              </a:spcBef>
              <a:spcAft>
                <a:spcPts val="0"/>
              </a:spcAft>
              <a:buClr>
                <a:srgbClr val="00838B"/>
              </a:buClr>
              <a:buNone/>
            </a:pPr>
            <a:r>
              <a:rPr lang="en-US" sz="2400" kern="0" dirty="0" smtClean="0">
                <a:solidFill>
                  <a:schemeClr val="tx1"/>
                </a:solidFill>
                <a:sym typeface="Century Gothic"/>
              </a:rPr>
              <a:t>Follow </a:t>
            </a:r>
            <a:r>
              <a:rPr lang="en-US" sz="2400" kern="0" dirty="0">
                <a:solidFill>
                  <a:schemeClr val="tx1"/>
                </a:solidFill>
                <a:sym typeface="Century Gothic"/>
              </a:rPr>
              <a:t>this link for a complete list and description of the Prevention Code of </a:t>
            </a:r>
            <a:r>
              <a:rPr lang="en-US" sz="2400" kern="0" dirty="0" smtClean="0">
                <a:solidFill>
                  <a:schemeClr val="tx1"/>
                </a:solidFill>
                <a:sym typeface="Century Gothic"/>
              </a:rPr>
              <a:t>Ethics:</a:t>
            </a:r>
          </a:p>
          <a:p>
            <a:pPr marL="0" indent="0">
              <a:lnSpc>
                <a:spcPct val="100000"/>
              </a:lnSpc>
              <a:spcBef>
                <a:spcPts val="0"/>
              </a:spcBef>
              <a:spcAft>
                <a:spcPts val="1800"/>
              </a:spcAft>
              <a:buClr>
                <a:srgbClr val="00838B"/>
              </a:buClr>
              <a:buNone/>
            </a:pPr>
            <a:r>
              <a:rPr lang="en-US" sz="2400" kern="0" dirty="0" smtClean="0">
                <a:solidFill>
                  <a:schemeClr val="tx1"/>
                </a:solidFill>
                <a:sym typeface="Century Gothic"/>
                <a:hlinkClick r:id="rId3"/>
              </a:rPr>
              <a:t>https</a:t>
            </a:r>
            <a:r>
              <a:rPr lang="en-US" sz="2400" kern="0" dirty="0">
                <a:solidFill>
                  <a:schemeClr val="tx1"/>
                </a:solidFill>
                <a:sym typeface="Century Gothic"/>
                <a:hlinkClick r:id="rId3"/>
              </a:rPr>
              <a:t>://internationalcredentialing.org/creds/ps</a:t>
            </a:r>
            <a:endParaRPr lang="en-US" sz="2400" kern="0" dirty="0">
              <a:solidFill>
                <a:schemeClr val="tx1"/>
              </a:solidFill>
              <a:sym typeface="Century Gothic"/>
            </a:endParaRPr>
          </a:p>
          <a:p>
            <a:pPr marL="0" indent="0">
              <a:lnSpc>
                <a:spcPct val="100000"/>
              </a:lnSpc>
              <a:spcBef>
                <a:spcPts val="0"/>
              </a:spcBef>
              <a:spcAft>
                <a:spcPts val="1800"/>
              </a:spcAft>
              <a:buClr>
                <a:srgbClr val="00838B"/>
              </a:buClr>
              <a:buNone/>
            </a:pPr>
            <a:endParaRPr lang="en-US" sz="2400" kern="0" dirty="0">
              <a:solidFill>
                <a:schemeClr val="tx1"/>
              </a:solidFill>
              <a:sym typeface="Century Gothic"/>
            </a:endParaRPr>
          </a:p>
          <a:p>
            <a:pPr marL="0" indent="0">
              <a:lnSpc>
                <a:spcPct val="100000"/>
              </a:lnSpc>
              <a:spcBef>
                <a:spcPts val="0"/>
              </a:spcBef>
              <a:spcAft>
                <a:spcPts val="1800"/>
              </a:spcAft>
              <a:buClr>
                <a:srgbClr val="00838B"/>
              </a:buClr>
              <a:buNone/>
            </a:pPr>
            <a:endParaRPr lang="en-US" sz="2400" kern="0" dirty="0">
              <a:solidFill>
                <a:schemeClr val="tx1"/>
              </a:solidFill>
              <a:sym typeface="Century Gothic"/>
            </a:endParaRPr>
          </a:p>
        </p:txBody>
      </p:sp>
    </p:spTree>
    <p:extLst>
      <p:ext uri="{BB962C8B-B14F-4D97-AF65-F5344CB8AC3E}">
        <p14:creationId xmlns:p14="http://schemas.microsoft.com/office/powerpoint/2010/main" val="1781662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35</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US" sz="3600" b="1" dirty="0">
              <a:solidFill>
                <a:srgbClr val="00838B"/>
              </a:solidFill>
            </a:endParaRPr>
          </a:p>
        </p:txBody>
      </p:sp>
      <p:sp>
        <p:nvSpPr>
          <p:cNvPr id="5" name="Text Placeholder 4"/>
          <p:cNvSpPr txBox="1">
            <a:spLocks/>
          </p:cNvSpPr>
          <p:nvPr/>
        </p:nvSpPr>
        <p:spPr>
          <a:xfrm>
            <a:off x="1181100" y="1652591"/>
            <a:ext cx="10058400" cy="445928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chemeClr val="tx1"/>
              </a:solidFill>
            </a:endParaRPr>
          </a:p>
        </p:txBody>
      </p:sp>
      <p:cxnSp>
        <p:nvCxnSpPr>
          <p:cNvPr id="6" name="Straight Connector 5"/>
          <p:cNvCxnSpPr/>
          <p:nvPr/>
        </p:nvCxnSpPr>
        <p:spPr>
          <a:xfrm>
            <a:off x="1079500" y="2638928"/>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1424" y="2772625"/>
            <a:ext cx="11274552" cy="64633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00838B"/>
                </a:solidFill>
                <a:effectLst/>
                <a:uLnTx/>
                <a:uFillTx/>
                <a:sym typeface="Century Gothic"/>
              </a:rPr>
              <a:t>Resources and References</a:t>
            </a:r>
            <a:endParaRPr kumimoji="0" lang="en-US" sz="3600" b="0" i="0" u="none" strike="noStrike" kern="0" cap="none" spc="0" normalizeH="0" baseline="0" noProof="0" dirty="0" smtClean="0">
              <a:ln>
                <a:noFill/>
              </a:ln>
              <a:solidFill>
                <a:srgbClr val="00838B"/>
              </a:solidFill>
              <a:effectLst/>
              <a:uLnTx/>
              <a:uFillTx/>
            </a:endParaRPr>
          </a:p>
        </p:txBody>
      </p:sp>
      <p:cxnSp>
        <p:nvCxnSpPr>
          <p:cNvPr id="8" name="Straight Connector 7"/>
          <p:cNvCxnSpPr/>
          <p:nvPr/>
        </p:nvCxnSpPr>
        <p:spPr>
          <a:xfrm>
            <a:off x="1079500" y="3647299"/>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5648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36</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SC Documents Website</a:t>
            </a:r>
            <a:endParaRPr lang="en-US" sz="3000" b="1" dirty="0">
              <a:solidFill>
                <a:srgbClr val="00838B"/>
              </a:solidFill>
              <a:latin typeface="+mn-lt"/>
            </a:endParaRPr>
          </a:p>
        </p:txBody>
      </p:sp>
      <p:sp>
        <p:nvSpPr>
          <p:cNvPr id="6" name="Google Shape;499;p72"/>
          <p:cNvSpPr txBox="1">
            <a:spLocks/>
          </p:cNvSpPr>
          <p:nvPr/>
        </p:nvSpPr>
        <p:spPr>
          <a:xfrm>
            <a:off x="457200" y="1371600"/>
            <a:ext cx="5231219" cy="4606214"/>
          </a:xfrm>
          <a:prstGeom prst="rect">
            <a:avLst/>
          </a:prstGeom>
        </p:spPr>
        <p:txBody>
          <a:bodyPr anchor="ctr" anchorCtr="0"/>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1800"/>
              </a:spcAft>
              <a:buNone/>
            </a:pPr>
            <a:r>
              <a:rPr lang="en-US" sz="2300" dirty="0"/>
              <a:t>DAODAS has created a website to make it convenient for </a:t>
            </a:r>
            <a:r>
              <a:rPr lang="en-US" sz="2300" dirty="0" smtClean="0"/>
              <a:t>prevention professionals </a:t>
            </a:r>
            <a:r>
              <a:rPr lang="en-US" sz="2300" dirty="0"/>
              <a:t>in </a:t>
            </a:r>
            <a:r>
              <a:rPr lang="en-US" sz="2300" dirty="0" smtClean="0"/>
              <a:t>South Carolina </a:t>
            </a:r>
            <a:r>
              <a:rPr lang="en-US" sz="2300" dirty="0"/>
              <a:t>to access resources (important information, data, documents/forms, etc.) related to </a:t>
            </a:r>
            <a:r>
              <a:rPr lang="en-US" sz="2300" dirty="0" smtClean="0"/>
              <a:t>prevention.</a:t>
            </a:r>
            <a:endParaRPr lang="en-US" sz="2300" dirty="0"/>
          </a:p>
          <a:p>
            <a:pPr marL="0" indent="0">
              <a:lnSpc>
                <a:spcPct val="100000"/>
              </a:lnSpc>
              <a:spcBef>
                <a:spcPts val="0"/>
              </a:spcBef>
              <a:spcAft>
                <a:spcPts val="600"/>
              </a:spcAft>
              <a:buNone/>
            </a:pPr>
            <a:r>
              <a:rPr lang="en-US" sz="2300" dirty="0"/>
              <a:t>You can access the website by following this </a:t>
            </a:r>
            <a:r>
              <a:rPr lang="en-US" sz="2300" dirty="0" smtClean="0"/>
              <a:t>link:</a:t>
            </a:r>
          </a:p>
          <a:p>
            <a:pPr marL="0" indent="0">
              <a:lnSpc>
                <a:spcPct val="100000"/>
              </a:lnSpc>
              <a:spcBef>
                <a:spcPts val="0"/>
              </a:spcBef>
              <a:spcAft>
                <a:spcPts val="0"/>
              </a:spcAft>
              <a:buNone/>
            </a:pPr>
            <a:r>
              <a:rPr lang="en-US" sz="2300" dirty="0" smtClean="0">
                <a:hlinkClick r:id="rId3"/>
              </a:rPr>
              <a:t>http</a:t>
            </a:r>
            <a:r>
              <a:rPr lang="en-US" sz="2300" dirty="0">
                <a:hlinkClick r:id="rId3"/>
              </a:rPr>
              <a:t>://ncweb.pire.org/scdocuments/</a:t>
            </a:r>
            <a:endParaRPr lang="en-US" sz="2300" dirty="0"/>
          </a:p>
        </p:txBody>
      </p:sp>
      <p:sp>
        <p:nvSpPr>
          <p:cNvPr id="9" name="Google Shape;500;p72" descr="https://lh5.googleusercontent.com/73htqK3ka0FPpoUZLVeONm7I9SwolMbJLF_ojr6qQnXCKxf9JFkjRSZd2kSmT2IqF8j7OEJ7w9FJsAjS2EbOzcTj6jUbr4SaaY8AwPobfeYiVv1X8fKFNPlGziHqbF2jR4gfDw9EDayKhg8u0A"/>
          <p:cNvSpPr/>
          <p:nvPr/>
        </p:nvSpPr>
        <p:spPr>
          <a:xfrm>
            <a:off x="5927510" y="2017456"/>
            <a:ext cx="5067300" cy="37242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1" dirty="0">
              <a:solidFill>
                <a:schemeClr val="lt1"/>
              </a:solidFill>
              <a:latin typeface="Century Gothic"/>
              <a:ea typeface="Century Gothic"/>
              <a:cs typeface="Century Gothic"/>
              <a:sym typeface="Century Gothic"/>
            </a:endParaRPr>
          </a:p>
        </p:txBody>
      </p:sp>
      <p:pic>
        <p:nvPicPr>
          <p:cNvPr id="8" name="Google Shape;547;p79"/>
          <p:cNvPicPr preferRelativeResize="0"/>
          <p:nvPr/>
        </p:nvPicPr>
        <p:blipFill rotWithShape="1">
          <a:blip r:embed="rId4">
            <a:alphaModFix/>
          </a:blip>
          <a:srcRect l="1829"/>
          <a:stretch/>
        </p:blipFill>
        <p:spPr>
          <a:xfrm>
            <a:off x="5927510" y="1762688"/>
            <a:ext cx="5948218" cy="4215126"/>
          </a:xfrm>
          <a:prstGeom prst="rect">
            <a:avLst/>
          </a:prstGeom>
          <a:noFill/>
          <a:ln>
            <a:noFill/>
          </a:ln>
        </p:spPr>
      </p:pic>
    </p:spTree>
    <p:extLst>
      <p:ext uri="{BB962C8B-B14F-4D97-AF65-F5344CB8AC3E}">
        <p14:creationId xmlns:p14="http://schemas.microsoft.com/office/powerpoint/2010/main" val="465831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37</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Resources</a:t>
            </a:r>
            <a:endParaRPr lang="en-US" sz="3000" b="1" dirty="0">
              <a:solidFill>
                <a:srgbClr val="00838B"/>
              </a:solidFill>
              <a:latin typeface="+mn-lt"/>
            </a:endParaRPr>
          </a:p>
        </p:txBody>
      </p:sp>
      <p:sp>
        <p:nvSpPr>
          <p:cNvPr id="12" name="TextBox 11"/>
          <p:cNvSpPr txBox="1"/>
          <p:nvPr/>
        </p:nvSpPr>
        <p:spPr>
          <a:xfrm>
            <a:off x="457200" y="1554480"/>
            <a:ext cx="11274552" cy="4680452"/>
          </a:xfrm>
          <a:prstGeom prst="rect">
            <a:avLst/>
          </a:prstGeom>
          <a:noFill/>
        </p:spPr>
        <p:txBody>
          <a:bodyPr wrap="square" numCol="2" spcCol="274320" rtlCol="0">
            <a:noAutofit/>
          </a:bodyPr>
          <a:lstStyle/>
          <a:p>
            <a:pPr marL="342900" indent="-342900">
              <a:spcAft>
                <a:spcPts val="600"/>
              </a:spcAft>
              <a:buClr>
                <a:srgbClr val="00838B"/>
              </a:buClr>
              <a:buFont typeface="Arial" panose="020B0604020202020204" pitchFamily="34" charset="0"/>
              <a:buChar char="•"/>
            </a:pPr>
            <a:r>
              <a:rPr lang="en-US" sz="2300" kern="0" dirty="0">
                <a:cs typeface="Arial"/>
                <a:sym typeface="Arial"/>
              </a:rPr>
              <a:t>Community </a:t>
            </a:r>
            <a:r>
              <a:rPr lang="en-US" sz="2300" kern="0" dirty="0" smtClean="0">
                <a:cs typeface="Arial"/>
                <a:sym typeface="Arial"/>
              </a:rPr>
              <a:t>Toolbox – </a:t>
            </a:r>
            <a:br>
              <a:rPr lang="en-US" sz="2300" kern="0" dirty="0" smtClean="0">
                <a:cs typeface="Arial"/>
                <a:sym typeface="Arial"/>
              </a:rPr>
            </a:br>
            <a:r>
              <a:rPr lang="en-US" sz="2300" kern="0" dirty="0" smtClean="0">
                <a:cs typeface="Arial"/>
                <a:sym typeface="Arial"/>
              </a:rPr>
              <a:t>Free </a:t>
            </a:r>
            <a:r>
              <a:rPr lang="en-US" sz="2300" kern="0" dirty="0">
                <a:cs typeface="Arial"/>
                <a:sym typeface="Arial"/>
              </a:rPr>
              <a:t>Tools and </a:t>
            </a:r>
            <a:r>
              <a:rPr lang="en-US" sz="2300" kern="0" dirty="0" smtClean="0">
                <a:cs typeface="Arial"/>
                <a:sym typeface="Arial"/>
              </a:rPr>
              <a:t>Resources</a:t>
            </a:r>
            <a:br>
              <a:rPr lang="en-US" sz="2300" kern="0" dirty="0" smtClean="0">
                <a:cs typeface="Arial"/>
                <a:sym typeface="Arial"/>
              </a:rPr>
            </a:br>
            <a:r>
              <a:rPr lang="en-US" sz="2200" kern="0" dirty="0" smtClean="0">
                <a:cs typeface="Arial"/>
                <a:sym typeface="Arial"/>
                <a:hlinkClick r:id="rId3"/>
              </a:rPr>
              <a:t>https</a:t>
            </a:r>
            <a:r>
              <a:rPr lang="en-US" sz="2200" kern="0" dirty="0">
                <a:cs typeface="Arial"/>
                <a:sym typeface="Arial"/>
                <a:hlinkClick r:id="rId3"/>
              </a:rPr>
              <a:t>://ctb.ku.edu/en</a:t>
            </a:r>
            <a:endParaRPr lang="en-US" sz="2200" kern="0" dirty="0">
              <a:cs typeface="Arial"/>
              <a:sym typeface="Arial"/>
            </a:endParaRPr>
          </a:p>
          <a:p>
            <a:pPr marL="342900" indent="-342900">
              <a:spcAft>
                <a:spcPts val="600"/>
              </a:spcAft>
              <a:buClr>
                <a:srgbClr val="00838B"/>
              </a:buClr>
              <a:buFont typeface="Arial" panose="020B0604020202020204" pitchFamily="34" charset="0"/>
              <a:buChar char="•"/>
            </a:pPr>
            <a:r>
              <a:rPr lang="en-US" sz="2300" kern="0" dirty="0" smtClean="0">
                <a:cs typeface="Arial"/>
                <a:sym typeface="Arial"/>
              </a:rPr>
              <a:t>National </a:t>
            </a:r>
            <a:r>
              <a:rPr lang="en-US" sz="2300" kern="0" dirty="0">
                <a:cs typeface="Arial"/>
                <a:sym typeface="Arial"/>
              </a:rPr>
              <a:t>Institute on Drug </a:t>
            </a:r>
            <a:r>
              <a:rPr lang="en-US" sz="2300" kern="0" dirty="0" smtClean="0">
                <a:cs typeface="Arial"/>
                <a:sym typeface="Arial"/>
              </a:rPr>
              <a:t>Abuse (NIDA)</a:t>
            </a:r>
            <a:br>
              <a:rPr lang="en-US" sz="2300" kern="0" dirty="0" smtClean="0">
                <a:cs typeface="Arial"/>
                <a:sym typeface="Arial"/>
              </a:rPr>
            </a:br>
            <a:r>
              <a:rPr lang="en-US" sz="2200" kern="0" dirty="0" smtClean="0">
                <a:cs typeface="Arial"/>
                <a:sym typeface="Arial"/>
                <a:hlinkClick r:id="rId4"/>
              </a:rPr>
              <a:t>https</a:t>
            </a:r>
            <a:r>
              <a:rPr lang="en-US" sz="2200" kern="0" dirty="0">
                <a:cs typeface="Arial"/>
                <a:sym typeface="Arial"/>
                <a:hlinkClick r:id="rId4"/>
              </a:rPr>
              <a:t>://www.drugabuse.gov/related-topics/prevention</a:t>
            </a:r>
            <a:endParaRPr lang="en-US" sz="2200" kern="0" dirty="0">
              <a:cs typeface="Arial"/>
              <a:sym typeface="Arial"/>
            </a:endParaRPr>
          </a:p>
          <a:p>
            <a:pPr marL="342900" indent="-342900">
              <a:spcAft>
                <a:spcPts val="600"/>
              </a:spcAft>
              <a:buClr>
                <a:srgbClr val="00838B"/>
              </a:buClr>
              <a:buFont typeface="Arial" panose="020B0604020202020204" pitchFamily="34" charset="0"/>
              <a:buChar char="•"/>
            </a:pPr>
            <a:r>
              <a:rPr lang="en-US" sz="2300" kern="0" dirty="0" smtClean="0">
                <a:cs typeface="Arial"/>
                <a:sym typeface="Arial"/>
              </a:rPr>
              <a:t>Centers </a:t>
            </a:r>
            <a:r>
              <a:rPr lang="en-US" sz="2300" kern="0" dirty="0">
                <a:cs typeface="Arial"/>
                <a:sym typeface="Arial"/>
              </a:rPr>
              <a:t>for Disease </a:t>
            </a:r>
            <a:r>
              <a:rPr lang="en-US" sz="2300" kern="0" dirty="0" smtClean="0">
                <a:cs typeface="Arial"/>
                <a:sym typeface="Arial"/>
              </a:rPr>
              <a:t>Control and Prevention </a:t>
            </a:r>
            <a:r>
              <a:rPr lang="en-US" sz="2300" kern="0" dirty="0">
                <a:cs typeface="Arial"/>
                <a:sym typeface="Arial"/>
              </a:rPr>
              <a:t>(</a:t>
            </a:r>
            <a:r>
              <a:rPr lang="en-US" sz="2300" kern="0" dirty="0" smtClean="0">
                <a:cs typeface="Arial"/>
                <a:sym typeface="Arial"/>
              </a:rPr>
              <a:t>CDC)</a:t>
            </a:r>
            <a:br>
              <a:rPr lang="en-US" sz="2300" kern="0" dirty="0" smtClean="0">
                <a:cs typeface="Arial"/>
                <a:sym typeface="Arial"/>
              </a:rPr>
            </a:br>
            <a:r>
              <a:rPr lang="en-US" sz="2200" kern="0" dirty="0" smtClean="0">
                <a:cs typeface="Arial"/>
                <a:sym typeface="Arial"/>
                <a:hlinkClick r:id="rId5"/>
              </a:rPr>
              <a:t>https</a:t>
            </a:r>
            <a:r>
              <a:rPr lang="en-US" sz="2200" kern="0" dirty="0">
                <a:cs typeface="Arial"/>
                <a:sym typeface="Arial"/>
                <a:hlinkClick r:id="rId5"/>
              </a:rPr>
              <a:t>://www.cdc.gov</a:t>
            </a:r>
            <a:endParaRPr lang="en-US" sz="2200" kern="0" dirty="0">
              <a:cs typeface="Arial"/>
              <a:sym typeface="Arial"/>
            </a:endParaRPr>
          </a:p>
          <a:p>
            <a:pPr marL="342900" indent="-342900">
              <a:spcAft>
                <a:spcPts val="3000"/>
              </a:spcAft>
              <a:buClr>
                <a:srgbClr val="00838B"/>
              </a:buClr>
              <a:buFont typeface="Arial" panose="020B0604020202020204" pitchFamily="34" charset="0"/>
              <a:buChar char="•"/>
            </a:pPr>
            <a:r>
              <a:rPr lang="en-US" sz="2300" kern="0" dirty="0" smtClean="0">
                <a:cs typeface="Arial"/>
                <a:sym typeface="Arial"/>
              </a:rPr>
              <a:t>Communities That Care</a:t>
            </a:r>
            <a:br>
              <a:rPr lang="en-US" sz="2300" kern="0" dirty="0" smtClean="0">
                <a:cs typeface="Arial"/>
                <a:sym typeface="Arial"/>
              </a:rPr>
            </a:br>
            <a:r>
              <a:rPr lang="en-US" sz="2200" kern="0" dirty="0" smtClean="0">
                <a:cs typeface="Arial"/>
                <a:sym typeface="Arial"/>
                <a:hlinkClick r:id="rId6"/>
              </a:rPr>
              <a:t>https</a:t>
            </a:r>
            <a:r>
              <a:rPr lang="en-US" sz="2200" kern="0" dirty="0">
                <a:cs typeface="Arial"/>
                <a:sym typeface="Arial"/>
                <a:hlinkClick r:id="rId6"/>
              </a:rPr>
              <a:t>://www.communitiesthatcare.net</a:t>
            </a:r>
            <a:endParaRPr lang="en-US" sz="2200" kern="0" dirty="0">
              <a:cs typeface="Arial"/>
              <a:sym typeface="Arial"/>
            </a:endParaRPr>
          </a:p>
          <a:p>
            <a:pPr marL="342900" indent="-342900">
              <a:spcAft>
                <a:spcPts val="600"/>
              </a:spcAft>
              <a:buClr>
                <a:srgbClr val="00838B"/>
              </a:buClr>
              <a:buFont typeface="Arial" panose="020B0604020202020204" pitchFamily="34" charset="0"/>
              <a:buChar char="•"/>
            </a:pPr>
            <a:r>
              <a:rPr lang="en-US" sz="2300" kern="0" dirty="0">
                <a:cs typeface="Arial"/>
                <a:sym typeface="Arial"/>
              </a:rPr>
              <a:t>W.K</a:t>
            </a:r>
            <a:r>
              <a:rPr lang="en-US" sz="2300" kern="0" dirty="0" smtClean="0">
                <a:cs typeface="Arial"/>
                <a:sym typeface="Arial"/>
              </a:rPr>
              <a:t>. Kellogg Foundation</a:t>
            </a:r>
            <a:br>
              <a:rPr lang="en-US" sz="2300" kern="0" dirty="0" smtClean="0">
                <a:cs typeface="Arial"/>
                <a:sym typeface="Arial"/>
              </a:rPr>
            </a:br>
            <a:r>
              <a:rPr lang="en-US" sz="2200" kern="0" dirty="0" smtClean="0">
                <a:cs typeface="Arial"/>
                <a:sym typeface="Arial"/>
                <a:hlinkClick r:id="rId7"/>
              </a:rPr>
              <a:t>https</a:t>
            </a:r>
            <a:r>
              <a:rPr lang="en-US" sz="2200" kern="0" dirty="0">
                <a:cs typeface="Arial"/>
                <a:sym typeface="Arial"/>
                <a:hlinkClick r:id="rId7"/>
              </a:rPr>
              <a:t>://www.wkkf.org/who-we-are/overview?#mission-vision</a:t>
            </a:r>
            <a:endParaRPr lang="en-US" sz="2200" kern="0" dirty="0">
              <a:cs typeface="Arial"/>
              <a:sym typeface="Arial"/>
            </a:endParaRPr>
          </a:p>
          <a:p>
            <a:pPr marL="342900" indent="-342900">
              <a:spcAft>
                <a:spcPts val="600"/>
              </a:spcAft>
              <a:buClr>
                <a:srgbClr val="00838B"/>
              </a:buClr>
              <a:buFont typeface="Arial" panose="020B0604020202020204" pitchFamily="34" charset="0"/>
              <a:buChar char="•"/>
            </a:pPr>
            <a:r>
              <a:rPr lang="en-US" sz="2300" i="1" kern="0" dirty="0" smtClean="0">
                <a:cs typeface="Arial"/>
                <a:sym typeface="Arial"/>
              </a:rPr>
              <a:t>Substance </a:t>
            </a:r>
            <a:r>
              <a:rPr lang="en-US" sz="2300" i="1" kern="0" dirty="0">
                <a:cs typeface="Arial"/>
                <a:sym typeface="Arial"/>
              </a:rPr>
              <a:t>Abuse Prevention, </a:t>
            </a:r>
            <a:r>
              <a:rPr lang="en-US" sz="2300" i="1" kern="0" dirty="0" smtClean="0">
                <a:cs typeface="Arial"/>
                <a:sym typeface="Arial"/>
              </a:rPr>
              <a:t/>
            </a:r>
            <a:br>
              <a:rPr lang="en-US" sz="2300" i="1" kern="0" dirty="0" smtClean="0">
                <a:cs typeface="Arial"/>
                <a:sym typeface="Arial"/>
              </a:rPr>
            </a:br>
            <a:r>
              <a:rPr lang="en-US" sz="2300" i="1" kern="0" dirty="0" smtClean="0">
                <a:cs typeface="Arial"/>
                <a:sym typeface="Arial"/>
              </a:rPr>
              <a:t>The </a:t>
            </a:r>
            <a:r>
              <a:rPr lang="en-US" sz="2300" i="1" kern="0" dirty="0">
                <a:cs typeface="Arial"/>
                <a:sym typeface="Arial"/>
              </a:rPr>
              <a:t>Intersection of Science and </a:t>
            </a:r>
            <a:r>
              <a:rPr lang="en-US" sz="2300" i="1" kern="0" dirty="0" smtClean="0">
                <a:cs typeface="Arial"/>
                <a:sym typeface="Arial"/>
              </a:rPr>
              <a:t>Practice</a:t>
            </a:r>
            <a:br>
              <a:rPr lang="en-US" sz="2300" i="1" kern="0" dirty="0" smtClean="0">
                <a:cs typeface="Arial"/>
                <a:sym typeface="Arial"/>
              </a:rPr>
            </a:br>
            <a:r>
              <a:rPr lang="en-US" sz="2200" kern="0" dirty="0" smtClean="0">
                <a:cs typeface="Arial"/>
                <a:sym typeface="Arial"/>
              </a:rPr>
              <a:t>Textbook </a:t>
            </a:r>
            <a:r>
              <a:rPr lang="en-US" sz="2200" kern="0" dirty="0">
                <a:cs typeface="Arial"/>
                <a:sym typeface="Arial"/>
              </a:rPr>
              <a:t>by Hogan, Gabrielsen, Luna &amp; Grothaus, 2003</a:t>
            </a:r>
          </a:p>
          <a:p>
            <a:pPr marL="342900" indent="-342900">
              <a:spcAft>
                <a:spcPts val="600"/>
              </a:spcAft>
              <a:buClr>
                <a:srgbClr val="00838B"/>
              </a:buClr>
              <a:buFont typeface="Arial" panose="020B0604020202020204" pitchFamily="34" charset="0"/>
              <a:buChar char="•"/>
            </a:pPr>
            <a:r>
              <a:rPr lang="en-US" sz="2300" i="1" kern="0" dirty="0" smtClean="0">
                <a:cs typeface="Arial"/>
                <a:sym typeface="Arial"/>
              </a:rPr>
              <a:t>Coalitions </a:t>
            </a:r>
            <a:r>
              <a:rPr lang="en-US" sz="2300" i="1" kern="0" dirty="0">
                <a:cs typeface="Arial"/>
                <a:sym typeface="Arial"/>
              </a:rPr>
              <a:t>and Partnerships </a:t>
            </a:r>
            <a:r>
              <a:rPr lang="en-US" sz="2300" i="1" kern="0" dirty="0" smtClean="0">
                <a:cs typeface="Arial"/>
                <a:sym typeface="Arial"/>
              </a:rPr>
              <a:t/>
            </a:r>
            <a:br>
              <a:rPr lang="en-US" sz="2300" i="1" kern="0" dirty="0" smtClean="0">
                <a:cs typeface="Arial"/>
                <a:sym typeface="Arial"/>
              </a:rPr>
            </a:br>
            <a:r>
              <a:rPr lang="en-US" sz="2300" i="1" kern="0" dirty="0" smtClean="0">
                <a:cs typeface="Arial"/>
                <a:sym typeface="Arial"/>
              </a:rPr>
              <a:t>in </a:t>
            </a:r>
            <a:r>
              <a:rPr lang="en-US" sz="2300" i="1" kern="0" dirty="0">
                <a:cs typeface="Arial"/>
                <a:sym typeface="Arial"/>
              </a:rPr>
              <a:t>Community </a:t>
            </a:r>
            <a:r>
              <a:rPr lang="en-US" sz="2300" i="1" kern="0" dirty="0" smtClean="0">
                <a:cs typeface="Arial"/>
                <a:sym typeface="Arial"/>
              </a:rPr>
              <a:t>Health</a:t>
            </a:r>
            <a:r>
              <a:rPr lang="en-US" sz="2300" kern="0" dirty="0" smtClean="0">
                <a:cs typeface="Arial"/>
                <a:sym typeface="Arial"/>
              </a:rPr>
              <a:t/>
            </a:r>
            <a:br>
              <a:rPr lang="en-US" sz="2300" kern="0" dirty="0" smtClean="0">
                <a:cs typeface="Arial"/>
                <a:sym typeface="Arial"/>
              </a:rPr>
            </a:br>
            <a:r>
              <a:rPr lang="en-US" sz="2200" kern="0" dirty="0" smtClean="0">
                <a:cs typeface="Arial"/>
                <a:sym typeface="Arial"/>
              </a:rPr>
              <a:t>Textbook </a:t>
            </a:r>
            <a:r>
              <a:rPr lang="en-US" sz="2200" kern="0" dirty="0">
                <a:cs typeface="Arial"/>
                <a:sym typeface="Arial"/>
              </a:rPr>
              <a:t>by Frances Dunn Butterfoss, </a:t>
            </a:r>
            <a:r>
              <a:rPr lang="en-US" sz="2200" kern="0" dirty="0" smtClean="0">
                <a:cs typeface="Arial"/>
                <a:sym typeface="Arial"/>
              </a:rPr>
              <a:t>2007</a:t>
            </a:r>
            <a:endParaRPr lang="en-US" sz="2200" kern="0" dirty="0">
              <a:cs typeface="Arial"/>
              <a:sym typeface="Arial"/>
            </a:endParaRPr>
          </a:p>
          <a:p>
            <a:pPr marL="342900" indent="-342900">
              <a:spcAft>
                <a:spcPts val="600"/>
              </a:spcAft>
              <a:buClr>
                <a:srgbClr val="00838B"/>
              </a:buClr>
              <a:buFont typeface="Arial" panose="020B0604020202020204" pitchFamily="34" charset="0"/>
              <a:buChar char="•"/>
            </a:pPr>
            <a:r>
              <a:rPr lang="en-US" sz="2300" kern="0" dirty="0">
                <a:cs typeface="Arial"/>
                <a:sym typeface="Arial"/>
              </a:rPr>
              <a:t>Prevention Technology Transfer </a:t>
            </a:r>
            <a:r>
              <a:rPr lang="en-US" sz="2300" kern="0" dirty="0" smtClean="0">
                <a:cs typeface="Arial"/>
                <a:sym typeface="Arial"/>
              </a:rPr>
              <a:t>Center</a:t>
            </a:r>
            <a:br>
              <a:rPr lang="en-US" sz="2300" kern="0" dirty="0" smtClean="0">
                <a:cs typeface="Arial"/>
                <a:sym typeface="Arial"/>
              </a:rPr>
            </a:br>
            <a:r>
              <a:rPr lang="en-US" sz="2200" kern="0" dirty="0" smtClean="0">
                <a:cs typeface="Arial"/>
                <a:sym typeface="Arial"/>
                <a:hlinkClick r:id="rId8"/>
              </a:rPr>
              <a:t>https</a:t>
            </a:r>
            <a:r>
              <a:rPr lang="en-US" sz="2200" kern="0" dirty="0">
                <a:cs typeface="Arial"/>
                <a:sym typeface="Arial"/>
                <a:hlinkClick r:id="rId8"/>
              </a:rPr>
              <a:t>://pttcnetwork.org/centers/southeast-pttc/home</a:t>
            </a:r>
            <a:endParaRPr lang="en-US" sz="2200" kern="0" dirty="0">
              <a:cs typeface="Arial"/>
              <a:sym typeface="Arial"/>
            </a:endParaRPr>
          </a:p>
        </p:txBody>
      </p:sp>
    </p:spTree>
    <p:extLst>
      <p:ext uri="{BB962C8B-B14F-4D97-AF65-F5344CB8AC3E}">
        <p14:creationId xmlns:p14="http://schemas.microsoft.com/office/powerpoint/2010/main" val="37405324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38</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Resources for South Carolina Prevention Professionals</a:t>
            </a:r>
            <a:endParaRPr lang="en-US" sz="3000" b="1" dirty="0">
              <a:solidFill>
                <a:srgbClr val="00838B"/>
              </a:solidFill>
              <a:latin typeface="+mn-lt"/>
            </a:endParaRPr>
          </a:p>
        </p:txBody>
      </p:sp>
      <p:sp>
        <p:nvSpPr>
          <p:cNvPr id="12" name="TextBox 11"/>
          <p:cNvSpPr txBox="1"/>
          <p:nvPr/>
        </p:nvSpPr>
        <p:spPr>
          <a:xfrm>
            <a:off x="457200" y="1554480"/>
            <a:ext cx="11274552" cy="3985083"/>
          </a:xfrm>
          <a:prstGeom prst="rect">
            <a:avLst/>
          </a:prstGeom>
          <a:noFill/>
        </p:spPr>
        <p:txBody>
          <a:bodyPr wrap="square" numCol="2" spcCol="274320" rtlCol="0">
            <a:noAutofit/>
          </a:bodyPr>
          <a:lstStyle/>
          <a:p>
            <a:pPr marL="342900" indent="-342900">
              <a:spcAft>
                <a:spcPts val="1200"/>
              </a:spcAft>
              <a:buClr>
                <a:srgbClr val="00838B"/>
              </a:buClr>
              <a:buFont typeface="Arial" panose="020B0604020202020204" pitchFamily="34" charset="0"/>
              <a:buChar char="•"/>
            </a:pPr>
            <a:r>
              <a:rPr lang="en-US" sz="2300" kern="0" dirty="0" smtClean="0">
                <a:cs typeface="Arial"/>
                <a:sym typeface="Arial"/>
              </a:rPr>
              <a:t>Mosaix IMPACT</a:t>
            </a:r>
            <a:br>
              <a:rPr lang="en-US" sz="2300" kern="0" dirty="0" smtClean="0">
                <a:cs typeface="Arial"/>
                <a:sym typeface="Arial"/>
              </a:rPr>
            </a:br>
            <a:r>
              <a:rPr lang="en-US" sz="2200" kern="0" dirty="0">
                <a:cs typeface="Arial"/>
                <a:sym typeface="Arial"/>
                <a:hlinkClick r:id="rId3"/>
              </a:rPr>
              <a:t>https://scimpact.onmosaix.com/</a:t>
            </a:r>
            <a:endParaRPr lang="en-US" sz="2200" kern="0" dirty="0">
              <a:cs typeface="Arial"/>
              <a:sym typeface="Arial"/>
            </a:endParaRPr>
          </a:p>
          <a:p>
            <a:pPr marL="342900" indent="-342900">
              <a:spcAft>
                <a:spcPts val="1200"/>
              </a:spcAft>
              <a:buClr>
                <a:srgbClr val="00838B"/>
              </a:buClr>
              <a:buFont typeface="Arial" panose="020B0604020202020204" pitchFamily="34" charset="0"/>
              <a:buChar char="•"/>
            </a:pPr>
            <a:r>
              <a:rPr lang="en-US" sz="2300" kern="0" dirty="0" smtClean="0">
                <a:cs typeface="Arial"/>
                <a:sym typeface="Arial"/>
              </a:rPr>
              <a:t>International Certification &amp; Reciprocity Consortium (IC&amp;RC)</a:t>
            </a:r>
            <a:br>
              <a:rPr lang="en-US" sz="2300" kern="0" dirty="0" smtClean="0">
                <a:cs typeface="Arial"/>
                <a:sym typeface="Arial"/>
              </a:rPr>
            </a:br>
            <a:r>
              <a:rPr lang="en-US" sz="2200" kern="0" dirty="0">
                <a:cs typeface="Arial"/>
                <a:sym typeface="Arial"/>
                <a:hlinkClick r:id="rId4"/>
              </a:rPr>
              <a:t>https://www.internationalcredentialing.org/</a:t>
            </a:r>
            <a:endParaRPr lang="en-US" sz="2200" kern="0" dirty="0">
              <a:cs typeface="Arial"/>
              <a:sym typeface="Arial"/>
            </a:endParaRPr>
          </a:p>
          <a:p>
            <a:pPr marL="342900" indent="-342900">
              <a:spcAft>
                <a:spcPts val="1200"/>
              </a:spcAft>
              <a:buClr>
                <a:srgbClr val="00838B"/>
              </a:buClr>
              <a:buFont typeface="Arial" panose="020B0604020202020204" pitchFamily="34" charset="0"/>
              <a:buChar char="•"/>
            </a:pPr>
            <a:r>
              <a:rPr lang="en-US" sz="2300" kern="0" dirty="0" smtClean="0">
                <a:cs typeface="Arial"/>
                <a:sym typeface="Arial"/>
              </a:rPr>
              <a:t>Just Plain Killers</a:t>
            </a:r>
            <a:br>
              <a:rPr lang="en-US" sz="2300" kern="0" dirty="0" smtClean="0">
                <a:cs typeface="Arial"/>
                <a:sym typeface="Arial"/>
              </a:rPr>
            </a:br>
            <a:r>
              <a:rPr lang="en-US" sz="2200" kern="0" dirty="0">
                <a:cs typeface="Arial"/>
                <a:sym typeface="Arial"/>
                <a:hlinkClick r:id="rId5"/>
              </a:rPr>
              <a:t>http://justplainkillers.com/</a:t>
            </a:r>
            <a:endParaRPr lang="en-US" sz="2200" kern="0" dirty="0">
              <a:cs typeface="Arial"/>
              <a:sym typeface="Arial"/>
            </a:endParaRPr>
          </a:p>
          <a:p>
            <a:pPr marL="342900" indent="-342900">
              <a:spcAft>
                <a:spcPts val="3000"/>
              </a:spcAft>
              <a:buClr>
                <a:srgbClr val="00838B"/>
              </a:buClr>
              <a:buFont typeface="Arial" panose="020B0604020202020204" pitchFamily="34" charset="0"/>
              <a:buChar char="•"/>
            </a:pPr>
            <a:r>
              <a:rPr lang="en-US" sz="2300" kern="0" dirty="0" smtClean="0">
                <a:cs typeface="Arial"/>
                <a:sym typeface="Arial"/>
              </a:rPr>
              <a:t>Prevention Institute</a:t>
            </a:r>
            <a:br>
              <a:rPr lang="en-US" sz="2300" kern="0" dirty="0" smtClean="0">
                <a:cs typeface="Arial"/>
                <a:sym typeface="Arial"/>
              </a:rPr>
            </a:br>
            <a:r>
              <a:rPr lang="en-US" sz="2200" kern="0" dirty="0">
                <a:cs typeface="Arial"/>
                <a:sym typeface="Arial"/>
                <a:hlinkClick r:id="rId6"/>
              </a:rPr>
              <a:t>https://www.preventioninstitute.org/about-us</a:t>
            </a:r>
            <a:endParaRPr lang="en-US" sz="2200" kern="0" dirty="0">
              <a:cs typeface="Arial"/>
              <a:sym typeface="Arial"/>
            </a:endParaRPr>
          </a:p>
          <a:p>
            <a:pPr marL="914400" indent="-342900">
              <a:spcAft>
                <a:spcPts val="1200"/>
              </a:spcAft>
              <a:buClr>
                <a:srgbClr val="00838B"/>
              </a:buClr>
              <a:buFont typeface="Arial" panose="020B0604020202020204" pitchFamily="34" charset="0"/>
              <a:buChar char="•"/>
            </a:pPr>
            <a:r>
              <a:rPr lang="en-US" sz="2300" kern="0" dirty="0" smtClean="0">
                <a:cs typeface="Arial"/>
                <a:sym typeface="Arial"/>
              </a:rPr>
              <a:t>DAODAS</a:t>
            </a:r>
            <a:br>
              <a:rPr lang="en-US" sz="2300" kern="0" dirty="0" smtClean="0">
                <a:cs typeface="Arial"/>
                <a:sym typeface="Arial"/>
              </a:rPr>
            </a:br>
            <a:r>
              <a:rPr lang="en-US" sz="2200" kern="0" dirty="0">
                <a:cs typeface="Arial"/>
                <a:sym typeface="Arial"/>
                <a:hlinkClick r:id="rId7"/>
              </a:rPr>
              <a:t>http://www.daodas.sc.gov/</a:t>
            </a:r>
            <a:r>
              <a:rPr lang="en-US" sz="2200" kern="0" dirty="0">
                <a:cs typeface="Arial"/>
                <a:sym typeface="Arial"/>
              </a:rPr>
              <a:t> </a:t>
            </a:r>
          </a:p>
          <a:p>
            <a:pPr marL="914400" indent="-342900">
              <a:spcAft>
                <a:spcPts val="1200"/>
              </a:spcAft>
              <a:buClr>
                <a:srgbClr val="00838B"/>
              </a:buClr>
              <a:buFont typeface="Arial" panose="020B0604020202020204" pitchFamily="34" charset="0"/>
              <a:buChar char="•"/>
            </a:pPr>
            <a:r>
              <a:rPr lang="en-US" sz="2300" kern="0" dirty="0" smtClean="0">
                <a:cs typeface="Arial"/>
                <a:sym typeface="Arial"/>
              </a:rPr>
              <a:t>SC Documents</a:t>
            </a:r>
            <a:br>
              <a:rPr lang="en-US" sz="2300" kern="0" dirty="0" smtClean="0">
                <a:cs typeface="Arial"/>
                <a:sym typeface="Arial"/>
              </a:rPr>
            </a:br>
            <a:r>
              <a:rPr lang="en-US" sz="2200" kern="0" dirty="0">
                <a:cs typeface="Arial"/>
                <a:sym typeface="Arial"/>
                <a:hlinkClick r:id="rId8"/>
              </a:rPr>
              <a:t>http://</a:t>
            </a:r>
            <a:r>
              <a:rPr lang="en-US" sz="2200" kern="0" dirty="0" smtClean="0">
                <a:cs typeface="Arial"/>
                <a:sym typeface="Arial"/>
                <a:hlinkClick r:id="rId8"/>
              </a:rPr>
              <a:t>ncweb.pire.org/scdocuments</a:t>
            </a:r>
            <a:endParaRPr lang="en-US" sz="2200" kern="0" dirty="0" smtClean="0">
              <a:cs typeface="Arial"/>
              <a:sym typeface="Arial"/>
            </a:endParaRPr>
          </a:p>
          <a:p>
            <a:pPr marL="914400" indent="-342900">
              <a:spcAft>
                <a:spcPts val="1200"/>
              </a:spcAft>
              <a:buClr>
                <a:srgbClr val="00838B"/>
              </a:buClr>
              <a:buFont typeface="Arial" panose="020B0604020202020204" pitchFamily="34" charset="0"/>
              <a:buChar char="•"/>
            </a:pPr>
            <a:r>
              <a:rPr lang="en-US" sz="2300" kern="0" dirty="0">
                <a:cs typeface="Arial"/>
                <a:sym typeface="Arial"/>
              </a:rPr>
              <a:t>SCAPPA</a:t>
            </a:r>
            <a:br>
              <a:rPr lang="en-US" sz="2300" kern="0" dirty="0">
                <a:cs typeface="Arial"/>
                <a:sym typeface="Arial"/>
              </a:rPr>
            </a:br>
            <a:r>
              <a:rPr lang="en-US" sz="2200" kern="0" dirty="0">
                <a:cs typeface="Arial"/>
                <a:sym typeface="Arial"/>
                <a:hlinkClick r:id="rId9"/>
              </a:rPr>
              <a:t>http://www.scappaonline.org/ </a:t>
            </a:r>
            <a:endParaRPr lang="en-US" sz="2200" kern="0" dirty="0" smtClean="0">
              <a:cs typeface="Arial"/>
              <a:sym typeface="Arial"/>
            </a:endParaRPr>
          </a:p>
          <a:p>
            <a:pPr marL="914400" indent="-342900">
              <a:spcAft>
                <a:spcPts val="600"/>
              </a:spcAft>
              <a:buClr>
                <a:srgbClr val="00838B"/>
              </a:buClr>
              <a:buFont typeface="Arial" panose="020B0604020202020204" pitchFamily="34" charset="0"/>
              <a:buChar char="•"/>
            </a:pPr>
            <a:r>
              <a:rPr lang="en-US" sz="2300" kern="0" dirty="0">
                <a:cs typeface="Arial"/>
                <a:sym typeface="Arial"/>
              </a:rPr>
              <a:t>SAMHSA</a:t>
            </a:r>
            <a:br>
              <a:rPr lang="en-US" sz="2300" kern="0" dirty="0">
                <a:cs typeface="Arial"/>
                <a:sym typeface="Arial"/>
              </a:rPr>
            </a:br>
            <a:r>
              <a:rPr lang="en-US" sz="2200" kern="0" dirty="0">
                <a:cs typeface="Arial"/>
                <a:sym typeface="Arial"/>
                <a:hlinkClick r:id="rId10"/>
              </a:rPr>
              <a:t>https://www.samhsa.gov/ </a:t>
            </a:r>
            <a:endParaRPr lang="en-US" sz="2200" kern="0" dirty="0">
              <a:cs typeface="Arial"/>
              <a:sym typeface="Arial"/>
            </a:endParaRPr>
          </a:p>
        </p:txBody>
      </p:sp>
    </p:spTree>
    <p:extLst>
      <p:ext uri="{BB962C8B-B14F-4D97-AF65-F5344CB8AC3E}">
        <p14:creationId xmlns:p14="http://schemas.microsoft.com/office/powerpoint/2010/main" val="2586278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39</a:t>
            </a:fld>
            <a:endParaRPr lang="en-US" dirty="0"/>
          </a:p>
        </p:txBody>
      </p:sp>
      <p:sp>
        <p:nvSpPr>
          <p:cNvPr id="5" name="Title 1"/>
          <p:cNvSpPr txBox="1">
            <a:spLocks/>
          </p:cNvSpPr>
          <p:nvPr/>
        </p:nvSpPr>
        <p:spPr>
          <a:xfrm>
            <a:off x="1066800" y="3078163"/>
            <a:ext cx="10058400" cy="1549400"/>
          </a:xfrm>
          <a:prstGeom prst="rect">
            <a:avLst/>
          </a:prstGeom>
        </p:spPr>
        <p:txBody>
          <a:bodyPr anchor="ctr" anchorCtr="0">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b="1" dirty="0" smtClean="0">
                <a:solidFill>
                  <a:srgbClr val="00838B"/>
                </a:solidFill>
              </a:rPr>
              <a:t>Questions?</a:t>
            </a:r>
            <a:endParaRPr lang="en-US" sz="4000" b="1" dirty="0">
              <a:solidFill>
                <a:srgbClr val="00838B"/>
              </a:solidFill>
            </a:endParaRPr>
          </a:p>
        </p:txBody>
      </p:sp>
      <p:cxnSp>
        <p:nvCxnSpPr>
          <p:cNvPr id="6" name="Straight Connector 5"/>
          <p:cNvCxnSpPr/>
          <p:nvPr/>
        </p:nvCxnSpPr>
        <p:spPr>
          <a:xfrm flipV="1">
            <a:off x="1066800" y="3077948"/>
            <a:ext cx="10058400" cy="215"/>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4627856"/>
            <a:ext cx="100584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626906" y="986440"/>
            <a:ext cx="4938188" cy="1630823"/>
          </a:xfrm>
          <a:prstGeom prst="rect">
            <a:avLst/>
          </a:prstGeom>
        </p:spPr>
      </p:pic>
    </p:spTree>
    <p:extLst>
      <p:ext uri="{BB962C8B-B14F-4D97-AF65-F5344CB8AC3E}">
        <p14:creationId xmlns:p14="http://schemas.microsoft.com/office/powerpoint/2010/main" val="1651764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4</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Public Health</a:t>
            </a:r>
            <a:endParaRPr lang="en-US" sz="3000" b="1" dirty="0">
              <a:solidFill>
                <a:srgbClr val="00838B"/>
              </a:solidFill>
              <a:latin typeface="+mn-lt"/>
            </a:endParaRPr>
          </a:p>
        </p:txBody>
      </p:sp>
      <p:sp>
        <p:nvSpPr>
          <p:cNvPr id="8" name="Content Placeholder 4"/>
          <p:cNvSpPr>
            <a:spLocks noGrp="1"/>
          </p:cNvSpPr>
          <p:nvPr>
            <p:ph idx="1"/>
          </p:nvPr>
        </p:nvSpPr>
        <p:spPr>
          <a:xfrm>
            <a:off x="457200" y="1554481"/>
            <a:ext cx="11274552" cy="4314692"/>
          </a:xfrm>
        </p:spPr>
        <p:txBody>
          <a:bodyPr/>
          <a:lstStyle/>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a:solidFill>
                  <a:schemeClr val="tx1"/>
                </a:solidFill>
                <a:sym typeface="Century Gothic"/>
              </a:rPr>
              <a:t>In 2016, the Surgeon General </a:t>
            </a:r>
            <a:r>
              <a:rPr lang="en-US" sz="2400" kern="0" dirty="0" smtClean="0">
                <a:solidFill>
                  <a:schemeClr val="tx1"/>
                </a:solidFill>
                <a:sym typeface="Century Gothic"/>
              </a:rPr>
              <a:t>released </a:t>
            </a:r>
            <a:r>
              <a:rPr lang="en-US" sz="2400" kern="0" dirty="0">
                <a:solidFill>
                  <a:schemeClr val="tx1"/>
                </a:solidFill>
                <a:sym typeface="Century Gothic"/>
                <a:hlinkClick r:id="rId3"/>
              </a:rPr>
              <a:t>Facing Addiction in America: The Surgeon General's 2016 Report on Alcohol, Drugs, and Health</a:t>
            </a:r>
            <a:r>
              <a:rPr lang="en-US" sz="2400" kern="0" dirty="0">
                <a:solidFill>
                  <a:schemeClr val="tx1"/>
                </a:solidFill>
                <a:sym typeface="Century Gothic"/>
              </a:rPr>
              <a:t>, calling for a comprehensive public </a:t>
            </a:r>
            <a:r>
              <a:rPr lang="en-US" sz="2400" kern="0" dirty="0" smtClean="0">
                <a:solidFill>
                  <a:schemeClr val="tx1"/>
                </a:solidFill>
                <a:sym typeface="Century Gothic"/>
              </a:rPr>
              <a:t>health-based </a:t>
            </a:r>
            <a:r>
              <a:rPr lang="en-US" sz="2400" kern="0" dirty="0">
                <a:solidFill>
                  <a:schemeClr val="tx1"/>
                </a:solidFill>
                <a:sym typeface="Century Gothic"/>
              </a:rPr>
              <a:t>approach to addressing substance use disorders</a:t>
            </a:r>
            <a:r>
              <a:rPr lang="en-US" sz="2400" kern="0" dirty="0" smtClean="0">
                <a:solidFill>
                  <a:schemeClr val="tx1"/>
                </a:solidFill>
                <a:sym typeface="Century Gothic"/>
              </a:rPr>
              <a:t>.</a:t>
            </a:r>
            <a:endParaRPr lang="en-US" sz="2400" kern="0" dirty="0">
              <a:solidFill>
                <a:schemeClr val="tx1"/>
              </a:solidFill>
              <a:sym typeface="Century Gothic"/>
            </a:endParaRPr>
          </a:p>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smtClean="0">
                <a:solidFill>
                  <a:schemeClr val="tx1"/>
                </a:solidFill>
                <a:sym typeface="Century Gothic"/>
              </a:rPr>
              <a:t>Public health </a:t>
            </a:r>
            <a:r>
              <a:rPr lang="en-US" sz="2400" kern="0" dirty="0">
                <a:solidFill>
                  <a:schemeClr val="tx1"/>
                </a:solidFill>
                <a:sym typeface="Century Gothic"/>
              </a:rPr>
              <a:t>is the science of preventing disease and injury and promoting and protecting the health of populations and communities. </a:t>
            </a:r>
            <a:r>
              <a:rPr lang="en-US" sz="2400" kern="0" dirty="0" smtClean="0">
                <a:solidFill>
                  <a:schemeClr val="tx1"/>
                </a:solidFill>
                <a:sym typeface="Century Gothic"/>
              </a:rPr>
              <a:t> Public health </a:t>
            </a:r>
            <a:r>
              <a:rPr lang="en-US" sz="2400" kern="0" dirty="0">
                <a:solidFill>
                  <a:schemeClr val="tx1"/>
                </a:solidFill>
                <a:sym typeface="Century Gothic"/>
              </a:rPr>
              <a:t>recognizes the multi-faceted nature of substance misuse and focuses on addressing the myriad of individual, environmental, and social factors that contribute to substance use disorders. </a:t>
            </a:r>
          </a:p>
          <a:p>
            <a:pPr marL="228600" lvl="0" indent="-228600">
              <a:lnSpc>
                <a:spcPct val="100000"/>
              </a:lnSpc>
              <a:spcBef>
                <a:spcPts val="0"/>
              </a:spcBef>
              <a:spcAft>
                <a:spcPts val="0"/>
              </a:spcAft>
              <a:buClr>
                <a:srgbClr val="00838B"/>
              </a:buClr>
              <a:buFont typeface="Arial" panose="020B0604020202020204" pitchFamily="34" charset="0"/>
              <a:buChar char="•"/>
            </a:pPr>
            <a:r>
              <a:rPr lang="en-US" sz="2400" kern="0" dirty="0" smtClean="0">
                <a:solidFill>
                  <a:schemeClr val="tx1"/>
                </a:solidFill>
                <a:sym typeface="Century Gothic"/>
              </a:rPr>
              <a:t>A </a:t>
            </a:r>
            <a:r>
              <a:rPr lang="en-US" sz="2400" kern="0" dirty="0">
                <a:solidFill>
                  <a:schemeClr val="tx1"/>
                </a:solidFill>
                <a:sym typeface="Century Gothic"/>
              </a:rPr>
              <a:t>public health approach involves </a:t>
            </a:r>
            <a:r>
              <a:rPr lang="en-US" sz="2400" kern="0" dirty="0" smtClean="0">
                <a:solidFill>
                  <a:schemeClr val="tx1"/>
                </a:solidFill>
                <a:sym typeface="Century Gothic"/>
              </a:rPr>
              <a:t>allied </a:t>
            </a:r>
            <a:r>
              <a:rPr lang="en-US" sz="2400" kern="0" dirty="0">
                <a:solidFill>
                  <a:schemeClr val="tx1"/>
                </a:solidFill>
                <a:sym typeface="Century Gothic"/>
              </a:rPr>
              <a:t>health professionals, families, schools, social services, neighborhoods, and communities to create conditions that will foster well-being</a:t>
            </a:r>
            <a:r>
              <a:rPr lang="en-US" sz="2400" kern="0" dirty="0" smtClean="0">
                <a:solidFill>
                  <a:schemeClr val="tx1"/>
                </a:solidFill>
                <a:sym typeface="Century Gothic"/>
              </a:rPr>
              <a:t>.</a:t>
            </a:r>
            <a:endParaRPr lang="en-US" sz="2400" dirty="0">
              <a:solidFill>
                <a:schemeClr val="tx1"/>
              </a:solidFill>
            </a:endParaRPr>
          </a:p>
        </p:txBody>
      </p:sp>
    </p:spTree>
    <p:extLst>
      <p:ext uri="{BB962C8B-B14F-4D97-AF65-F5344CB8AC3E}">
        <p14:creationId xmlns:p14="http://schemas.microsoft.com/office/powerpoint/2010/main" val="2966853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40</a:t>
            </a:fld>
            <a:endParaRPr lang="en-US" dirty="0"/>
          </a:p>
        </p:txBody>
      </p:sp>
      <p:grpSp>
        <p:nvGrpSpPr>
          <p:cNvPr id="4" name="Group 3"/>
          <p:cNvGrpSpPr/>
          <p:nvPr/>
        </p:nvGrpSpPr>
        <p:grpSpPr>
          <a:xfrm>
            <a:off x="2249369" y="1352981"/>
            <a:ext cx="7693262" cy="2222899"/>
            <a:chOff x="244245" y="2753517"/>
            <a:chExt cx="7693262" cy="2222899"/>
          </a:xfrm>
        </p:grpSpPr>
        <p:pic>
          <p:nvPicPr>
            <p:cNvPr id="5" name="Picture 4" descr="Screen Shot 2018-09-13 at 5.09.40 PM.png"/>
            <p:cNvPicPr>
              <a:picLocks noChangeAspect="1"/>
            </p:cNvPicPr>
            <p:nvPr/>
          </p:nvPicPr>
          <p:blipFill rotWithShape="1">
            <a:blip r:embed="rId3">
              <a:extLst>
                <a:ext uri="{28A0092B-C50C-407E-A947-70E740481C1C}">
                  <a14:useLocalDpi xmlns:a14="http://schemas.microsoft.com/office/drawing/2010/main" val="0"/>
                </a:ext>
              </a:extLst>
            </a:blip>
            <a:srcRect l="-3194" t="-3060" r="-2442" b="-1901"/>
            <a:stretch/>
          </p:blipFill>
          <p:spPr>
            <a:xfrm>
              <a:off x="244245" y="2753517"/>
              <a:ext cx="2268637" cy="2222899"/>
            </a:xfrm>
            <a:prstGeom prst="rect">
              <a:avLst/>
            </a:prstGeom>
          </p:spPr>
        </p:pic>
        <p:pic>
          <p:nvPicPr>
            <p:cNvPr id="6" name="Picture 5"/>
            <p:cNvPicPr>
              <a:picLocks noChangeAspect="1"/>
            </p:cNvPicPr>
            <p:nvPr/>
          </p:nvPicPr>
          <p:blipFill>
            <a:blip r:embed="rId4"/>
            <a:stretch>
              <a:fillRect/>
            </a:stretch>
          </p:blipFill>
          <p:spPr>
            <a:xfrm>
              <a:off x="2512882" y="2969234"/>
              <a:ext cx="5424625" cy="1791467"/>
            </a:xfrm>
            <a:prstGeom prst="rect">
              <a:avLst/>
            </a:prstGeom>
          </p:spPr>
        </p:pic>
      </p:grpSp>
      <p:sp>
        <p:nvSpPr>
          <p:cNvPr id="7" name="TextBox 6"/>
          <p:cNvSpPr txBox="1"/>
          <p:nvPr/>
        </p:nvSpPr>
        <p:spPr>
          <a:xfrm>
            <a:off x="2209800" y="4271058"/>
            <a:ext cx="7772400" cy="1107996"/>
          </a:xfrm>
          <a:prstGeom prst="rect">
            <a:avLst/>
          </a:prstGeom>
          <a:noFill/>
        </p:spPr>
        <p:txBody>
          <a:bodyPr wrap="square" rtlCol="0">
            <a:spAutoFit/>
          </a:bodyPr>
          <a:lstStyle/>
          <a:p>
            <a:pPr algn="ctr"/>
            <a:r>
              <a:rPr lang="en-US" sz="2200" b="1" dirty="0">
                <a:solidFill>
                  <a:srgbClr val="00838B"/>
                </a:solidFill>
              </a:rPr>
              <a:t>1801 Main Street, 4th Floor • Columbia, South Carolina  29201</a:t>
            </a:r>
          </a:p>
          <a:p>
            <a:pPr algn="ctr"/>
            <a:r>
              <a:rPr lang="en-US" sz="2200" b="1" dirty="0">
                <a:solidFill>
                  <a:srgbClr val="00838B"/>
                </a:solidFill>
              </a:rPr>
              <a:t>telephone: 803-896-5555 • fax: </a:t>
            </a:r>
            <a:r>
              <a:rPr lang="en-US" sz="2200" b="1" dirty="0" smtClean="0">
                <a:solidFill>
                  <a:srgbClr val="00838B"/>
                </a:solidFill>
              </a:rPr>
              <a:t>803-896-5557</a:t>
            </a:r>
            <a:endParaRPr lang="en-US" sz="2200" b="1" dirty="0">
              <a:solidFill>
                <a:srgbClr val="00838B"/>
              </a:solidFill>
            </a:endParaRPr>
          </a:p>
          <a:p>
            <a:pPr algn="ctr"/>
            <a:r>
              <a:rPr lang="en-US" sz="2200" b="1" dirty="0">
                <a:solidFill>
                  <a:srgbClr val="00838B"/>
                </a:solidFill>
              </a:rPr>
              <a:t>www.daodas.sc.gov</a:t>
            </a:r>
          </a:p>
        </p:txBody>
      </p:sp>
      <p:cxnSp>
        <p:nvCxnSpPr>
          <p:cNvPr id="8" name="Straight Connector 7"/>
          <p:cNvCxnSpPr/>
          <p:nvPr/>
        </p:nvCxnSpPr>
        <p:spPr>
          <a:xfrm>
            <a:off x="2324100" y="4271058"/>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24100" y="5379054"/>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06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8/3/2020</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5</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US" sz="3600" b="1" dirty="0">
              <a:solidFill>
                <a:srgbClr val="00838B"/>
              </a:solidFill>
            </a:endParaRPr>
          </a:p>
        </p:txBody>
      </p:sp>
      <p:sp>
        <p:nvSpPr>
          <p:cNvPr id="5" name="Text Placeholder 4"/>
          <p:cNvSpPr txBox="1">
            <a:spLocks/>
          </p:cNvSpPr>
          <p:nvPr/>
        </p:nvSpPr>
        <p:spPr>
          <a:xfrm>
            <a:off x="1181100" y="1652591"/>
            <a:ext cx="10058400" cy="445928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chemeClr val="tx1"/>
              </a:solidFill>
            </a:endParaRPr>
          </a:p>
        </p:txBody>
      </p:sp>
      <p:cxnSp>
        <p:nvCxnSpPr>
          <p:cNvPr id="6" name="Straight Connector 5"/>
          <p:cNvCxnSpPr/>
          <p:nvPr/>
        </p:nvCxnSpPr>
        <p:spPr>
          <a:xfrm>
            <a:off x="1079500" y="2340456"/>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1424" y="2474153"/>
            <a:ext cx="11274552" cy="175432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00838B"/>
                </a:solidFill>
                <a:effectLst/>
                <a:uLnTx/>
                <a:uFillTx/>
                <a:sym typeface="Century Gothic"/>
              </a:rPr>
              <a:t>S.C. Department of Alcohol</a:t>
            </a:r>
            <a:br>
              <a:rPr kumimoji="0" lang="en-US" sz="3600" b="1" i="0" u="none" strike="noStrike" kern="0" cap="none" spc="0" normalizeH="0" baseline="0" noProof="0" dirty="0" smtClean="0">
                <a:ln>
                  <a:noFill/>
                </a:ln>
                <a:solidFill>
                  <a:srgbClr val="00838B"/>
                </a:solidFill>
                <a:effectLst/>
                <a:uLnTx/>
                <a:uFillTx/>
                <a:sym typeface="Century Gothic"/>
              </a:rPr>
            </a:br>
            <a:r>
              <a:rPr kumimoji="0" lang="en-US" sz="3600" b="1" i="0" u="none" strike="noStrike" kern="0" cap="none" spc="0" normalizeH="0" baseline="0" noProof="0" dirty="0" smtClean="0">
                <a:ln>
                  <a:noFill/>
                </a:ln>
                <a:solidFill>
                  <a:srgbClr val="00838B"/>
                </a:solidFill>
                <a:effectLst/>
                <a:uLnTx/>
                <a:uFillTx/>
                <a:sym typeface="Century Gothic"/>
              </a:rPr>
              <a:t>and Other Drug Abuse Services (DAODAS)</a:t>
            </a:r>
            <a:br>
              <a:rPr kumimoji="0" lang="en-US" sz="3600" b="1" i="0" u="none" strike="noStrike" kern="0" cap="none" spc="0" normalizeH="0" baseline="0" noProof="0" dirty="0" smtClean="0">
                <a:ln>
                  <a:noFill/>
                </a:ln>
                <a:solidFill>
                  <a:srgbClr val="00838B"/>
                </a:solidFill>
                <a:effectLst/>
                <a:uLnTx/>
                <a:uFillTx/>
                <a:sym typeface="Century Gothic"/>
              </a:rPr>
            </a:br>
            <a:r>
              <a:rPr kumimoji="0" lang="en-US" sz="3600" b="1" i="0" u="none" strike="noStrike" kern="0" cap="none" spc="0" normalizeH="0" baseline="0" noProof="0" dirty="0" smtClean="0">
                <a:ln>
                  <a:noFill/>
                </a:ln>
                <a:solidFill>
                  <a:srgbClr val="00838B"/>
                </a:solidFill>
                <a:effectLst/>
                <a:uLnTx/>
                <a:uFillTx/>
                <a:sym typeface="Century Gothic"/>
              </a:rPr>
              <a:t>and the County Alcohol</a:t>
            </a:r>
            <a:r>
              <a:rPr kumimoji="0" lang="en-US" sz="3600" b="1" i="0" u="none" strike="noStrike" kern="0" cap="none" spc="0" normalizeH="0" noProof="0" dirty="0" smtClean="0">
                <a:ln>
                  <a:noFill/>
                </a:ln>
                <a:solidFill>
                  <a:srgbClr val="00838B"/>
                </a:solidFill>
                <a:effectLst/>
                <a:uLnTx/>
                <a:uFillTx/>
                <a:sym typeface="Century Gothic"/>
              </a:rPr>
              <a:t> and Drug Abuse</a:t>
            </a:r>
            <a:r>
              <a:rPr kumimoji="0" lang="en-US" sz="3600" b="1" i="0" u="none" strike="noStrike" kern="0" cap="none" spc="0" normalizeH="0" baseline="0" noProof="0" dirty="0" smtClean="0">
                <a:ln>
                  <a:noFill/>
                </a:ln>
                <a:solidFill>
                  <a:srgbClr val="00838B"/>
                </a:solidFill>
                <a:effectLst/>
                <a:uLnTx/>
                <a:uFillTx/>
                <a:sym typeface="Century Gothic"/>
              </a:rPr>
              <a:t> Authorities</a:t>
            </a:r>
            <a:endParaRPr kumimoji="0" lang="en-US" sz="3600" b="0" i="0" u="none" strike="noStrike" kern="0" cap="none" spc="0" normalizeH="0" baseline="0" noProof="0" dirty="0" smtClean="0">
              <a:ln>
                <a:noFill/>
              </a:ln>
              <a:solidFill>
                <a:srgbClr val="00838B"/>
              </a:solidFill>
              <a:effectLst/>
              <a:uLnTx/>
              <a:uFillTx/>
            </a:endParaRPr>
          </a:p>
        </p:txBody>
      </p:sp>
      <p:cxnSp>
        <p:nvCxnSpPr>
          <p:cNvPr id="8" name="Straight Connector 7"/>
          <p:cNvCxnSpPr/>
          <p:nvPr/>
        </p:nvCxnSpPr>
        <p:spPr>
          <a:xfrm>
            <a:off x="1079500" y="4475889"/>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839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6</a:t>
            </a:fld>
            <a:endParaRPr lang="en-US" dirty="0"/>
          </a:p>
        </p:txBody>
      </p:sp>
      <p:sp>
        <p:nvSpPr>
          <p:cNvPr id="8" name="Content Placeholder 4"/>
          <p:cNvSpPr>
            <a:spLocks noGrp="1"/>
          </p:cNvSpPr>
          <p:nvPr>
            <p:ph idx="1"/>
          </p:nvPr>
        </p:nvSpPr>
        <p:spPr>
          <a:xfrm>
            <a:off x="457200" y="1554480"/>
            <a:ext cx="11274552" cy="3843785"/>
          </a:xfrm>
        </p:spPr>
        <p:txBody>
          <a:bodyPr/>
          <a:lstStyle/>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smtClean="0">
                <a:solidFill>
                  <a:schemeClr val="tx1"/>
                </a:solidFill>
                <a:sym typeface="Century Gothic"/>
              </a:rPr>
              <a:t>DAODAS </a:t>
            </a:r>
            <a:r>
              <a:rPr lang="en-US" sz="2400" kern="0" dirty="0">
                <a:solidFill>
                  <a:schemeClr val="tx1"/>
                </a:solidFill>
                <a:sym typeface="Century Gothic"/>
              </a:rPr>
              <a:t>is the South Carolina government agency charged with ensuring quality services to prevent or reduce the negative consequences of substance use and addictions</a:t>
            </a:r>
            <a:r>
              <a:rPr lang="en-US" sz="2400" kern="0" dirty="0" smtClean="0">
                <a:solidFill>
                  <a:schemeClr val="tx1"/>
                </a:solidFill>
                <a:sym typeface="Century Gothic"/>
              </a:rPr>
              <a:t>.</a:t>
            </a:r>
          </a:p>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smtClean="0">
                <a:solidFill>
                  <a:schemeClr val="tx1"/>
                </a:solidFill>
                <a:sym typeface="Century Gothic"/>
              </a:rPr>
              <a:t>The </a:t>
            </a:r>
            <a:r>
              <a:rPr lang="en-US" sz="2400" kern="0" dirty="0">
                <a:solidFill>
                  <a:schemeClr val="tx1"/>
                </a:solidFill>
                <a:sym typeface="Century Gothic"/>
              </a:rPr>
              <a:t>mission of DAODAS is to ensure the availability and quality of a continuum of substance use services, thereby improving the health status, safety, and quality of life of individuals, families, and communities across South Carolina</a:t>
            </a:r>
            <a:r>
              <a:rPr lang="en-US" sz="2400" kern="0" dirty="0" smtClean="0">
                <a:solidFill>
                  <a:schemeClr val="tx1"/>
                </a:solidFill>
                <a:sym typeface="Century Gothic"/>
              </a:rPr>
              <a:t>.</a:t>
            </a:r>
          </a:p>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smtClean="0">
                <a:solidFill>
                  <a:schemeClr val="tx1"/>
                </a:solidFill>
                <a:sym typeface="Century Gothic"/>
              </a:rPr>
              <a:t>DAODAS </a:t>
            </a:r>
            <a:r>
              <a:rPr lang="en-US" sz="2400" kern="0" dirty="0">
                <a:solidFill>
                  <a:schemeClr val="tx1"/>
                </a:solidFill>
                <a:sym typeface="Century Gothic"/>
              </a:rPr>
              <a:t>coordinates a statewide system of county </a:t>
            </a:r>
            <a:r>
              <a:rPr lang="en-US" sz="2400" kern="0" dirty="0" smtClean="0">
                <a:solidFill>
                  <a:schemeClr val="tx1"/>
                </a:solidFill>
                <a:sym typeface="Century Gothic"/>
              </a:rPr>
              <a:t>alcohol and drug abuse authorities </a:t>
            </a:r>
            <a:r>
              <a:rPr lang="en-US" sz="2400" kern="0" dirty="0">
                <a:solidFill>
                  <a:schemeClr val="tx1"/>
                </a:solidFill>
                <a:sym typeface="Century Gothic"/>
              </a:rPr>
              <a:t>that provide prevention, treatment, and recovery services</a:t>
            </a:r>
            <a:r>
              <a:rPr lang="en-US" sz="2400" kern="0" dirty="0" smtClean="0">
                <a:solidFill>
                  <a:schemeClr val="tx1"/>
                </a:solidFill>
                <a:sym typeface="Century Gothic"/>
              </a:rPr>
              <a:t>.</a:t>
            </a:r>
          </a:p>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smtClean="0">
                <a:solidFill>
                  <a:schemeClr val="tx1"/>
                </a:solidFill>
                <a:sym typeface="Century Gothic"/>
              </a:rPr>
              <a:t>To </a:t>
            </a:r>
            <a:r>
              <a:rPr lang="en-US" sz="2400" kern="0" dirty="0">
                <a:solidFill>
                  <a:schemeClr val="tx1"/>
                </a:solidFill>
                <a:sym typeface="Century Gothic"/>
              </a:rPr>
              <a:t>access DAODAS’s website, follow this link: </a:t>
            </a:r>
            <a:r>
              <a:rPr lang="en-US" sz="2400" kern="0" dirty="0">
                <a:solidFill>
                  <a:srgbClr val="00838B"/>
                </a:solidFill>
                <a:sym typeface="Century Gothic"/>
                <a:hlinkClick r:id="rId3"/>
              </a:rPr>
              <a:t>http://</a:t>
            </a:r>
            <a:r>
              <a:rPr lang="en-US" sz="2400" kern="0" dirty="0" smtClean="0">
                <a:solidFill>
                  <a:srgbClr val="00838B"/>
                </a:solidFill>
                <a:sym typeface="Century Gothic"/>
                <a:hlinkClick r:id="rId3"/>
              </a:rPr>
              <a:t>www.daodas.sc.gov</a:t>
            </a:r>
            <a:endParaRPr lang="en-US" sz="2400" dirty="0">
              <a:solidFill>
                <a:srgbClr val="00838B"/>
              </a:solidFill>
            </a:endParaRPr>
          </a:p>
        </p:txBody>
      </p:sp>
      <p:sp>
        <p:nvSpPr>
          <p:cNvPr id="6"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DAODAS</a:t>
            </a:r>
            <a:endParaRPr lang="en-US" sz="3000" b="1" dirty="0">
              <a:solidFill>
                <a:srgbClr val="00838B"/>
              </a:solidFill>
              <a:latin typeface="+mn-lt"/>
            </a:endParaRPr>
          </a:p>
        </p:txBody>
      </p:sp>
    </p:spTree>
    <p:extLst>
      <p:ext uri="{BB962C8B-B14F-4D97-AF65-F5344CB8AC3E}">
        <p14:creationId xmlns:p14="http://schemas.microsoft.com/office/powerpoint/2010/main" val="121869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7</a:t>
            </a:fld>
            <a:endParaRPr lang="en-US" dirty="0"/>
          </a:p>
        </p:txBody>
      </p:sp>
      <p:sp>
        <p:nvSpPr>
          <p:cNvPr id="8" name="Content Placeholder 4"/>
          <p:cNvSpPr>
            <a:spLocks noGrp="1"/>
          </p:cNvSpPr>
          <p:nvPr>
            <p:ph idx="1"/>
          </p:nvPr>
        </p:nvSpPr>
        <p:spPr>
          <a:xfrm>
            <a:off x="457200" y="1554480"/>
            <a:ext cx="11274552" cy="3634208"/>
          </a:xfrm>
        </p:spPr>
        <p:txBody>
          <a:bodyPr/>
          <a:lstStyle/>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a:solidFill>
                  <a:schemeClr val="tx1"/>
                </a:solidFill>
                <a:sym typeface="Century Gothic"/>
              </a:rPr>
              <a:t>DAODAS is the single state authority for alcohol and other drug use programming as originally authorized by Public Law 91-616 of 1970 and Public Law 92-255 of 1972. </a:t>
            </a:r>
          </a:p>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a:solidFill>
                  <a:schemeClr val="tx1"/>
                </a:solidFill>
                <a:sym typeface="Century Gothic"/>
              </a:rPr>
              <a:t>The department reports directly to the Governor and is responsible for advising the executive branch of state government, the General Assembly, and other state agencies regarding alcohol and other drug use issues.</a:t>
            </a:r>
          </a:p>
          <a:p>
            <a:pPr marL="228600" lvl="0" indent="-228600">
              <a:lnSpc>
                <a:spcPct val="100000"/>
              </a:lnSpc>
              <a:spcBef>
                <a:spcPts val="0"/>
              </a:spcBef>
              <a:spcAft>
                <a:spcPts val="0"/>
              </a:spcAft>
              <a:buClr>
                <a:srgbClr val="00838B"/>
              </a:buClr>
              <a:buFont typeface="Arial" panose="020B0604020202020204" pitchFamily="34" charset="0"/>
              <a:buChar char="•"/>
            </a:pPr>
            <a:r>
              <a:rPr lang="en-US" sz="2400" kern="0" dirty="0">
                <a:solidFill>
                  <a:schemeClr val="tx1"/>
                </a:solidFill>
                <a:sym typeface="Century Gothic"/>
              </a:rPr>
              <a:t>Recognizing the need for direct services for the general public, as well as for specific high-risk groups, </a:t>
            </a:r>
            <a:r>
              <a:rPr lang="en-US" sz="2400" kern="0" dirty="0" smtClean="0">
                <a:solidFill>
                  <a:schemeClr val="tx1"/>
                </a:solidFill>
                <a:sym typeface="Century Gothic"/>
              </a:rPr>
              <a:t>DAODAS </a:t>
            </a:r>
            <a:r>
              <a:rPr lang="en-US" sz="2400" kern="0" dirty="0">
                <a:solidFill>
                  <a:schemeClr val="tx1"/>
                </a:solidFill>
                <a:sym typeface="Century Gothic"/>
              </a:rPr>
              <a:t>offers a wide array of prevention, </a:t>
            </a:r>
            <a:r>
              <a:rPr lang="en-US" sz="2400" kern="0" dirty="0" smtClean="0">
                <a:solidFill>
                  <a:schemeClr val="tx1"/>
                </a:solidFill>
                <a:sym typeface="Century Gothic"/>
              </a:rPr>
              <a:t>intervention, </a:t>
            </a:r>
            <a:r>
              <a:rPr lang="en-US" sz="2400" kern="0" dirty="0">
                <a:solidFill>
                  <a:schemeClr val="tx1"/>
                </a:solidFill>
                <a:sym typeface="Century Gothic"/>
              </a:rPr>
              <a:t>and treatment services through a community-based system of </a:t>
            </a:r>
            <a:r>
              <a:rPr lang="en-US" sz="2400" kern="0" dirty="0" smtClean="0">
                <a:solidFill>
                  <a:schemeClr val="tx1"/>
                </a:solidFill>
                <a:sym typeface="Century Gothic"/>
              </a:rPr>
              <a:t>care.</a:t>
            </a:r>
            <a:endParaRPr lang="en-US" sz="2400" dirty="0">
              <a:solidFill>
                <a:schemeClr val="tx1"/>
              </a:solidFill>
            </a:endParaRPr>
          </a:p>
        </p:txBody>
      </p:sp>
      <p:sp>
        <p:nvSpPr>
          <p:cNvPr id="6"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DAODAS</a:t>
            </a:r>
            <a:endParaRPr lang="en-US" sz="3000" b="1" dirty="0">
              <a:solidFill>
                <a:srgbClr val="00838B"/>
              </a:solidFill>
              <a:latin typeface="+mn-lt"/>
            </a:endParaRPr>
          </a:p>
        </p:txBody>
      </p:sp>
    </p:spTree>
    <p:extLst>
      <p:ext uri="{BB962C8B-B14F-4D97-AF65-F5344CB8AC3E}">
        <p14:creationId xmlns:p14="http://schemas.microsoft.com/office/powerpoint/2010/main" val="4202001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8</a:t>
            </a:fld>
            <a:endParaRPr lang="en-US" dirty="0"/>
          </a:p>
        </p:txBody>
      </p:sp>
      <p:sp>
        <p:nvSpPr>
          <p:cNvPr id="8" name="Content Placeholder 4"/>
          <p:cNvSpPr>
            <a:spLocks noGrp="1"/>
          </p:cNvSpPr>
          <p:nvPr>
            <p:ph idx="1"/>
          </p:nvPr>
        </p:nvSpPr>
        <p:spPr>
          <a:xfrm>
            <a:off x="457200" y="1554480"/>
            <a:ext cx="11274552" cy="2549687"/>
          </a:xfrm>
        </p:spPr>
        <p:txBody>
          <a:bodyPr/>
          <a:lstStyle/>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smtClean="0">
                <a:solidFill>
                  <a:schemeClr val="tx1"/>
                </a:solidFill>
                <a:sym typeface="Century Gothic"/>
              </a:rPr>
              <a:t>Although </a:t>
            </a:r>
            <a:r>
              <a:rPr lang="en-US" sz="2400" kern="0" dirty="0">
                <a:solidFill>
                  <a:schemeClr val="tx1"/>
                </a:solidFill>
                <a:sym typeface="Century Gothic"/>
              </a:rPr>
              <a:t>services are coordinated at the state level through DAODAS, the department in turn subcontracts with </a:t>
            </a:r>
            <a:r>
              <a:rPr lang="en-US" sz="2400" kern="0" dirty="0" smtClean="0">
                <a:solidFill>
                  <a:schemeClr val="tx1"/>
                </a:solidFill>
                <a:sym typeface="Century Gothic"/>
              </a:rPr>
              <a:t>32 </a:t>
            </a:r>
            <a:r>
              <a:rPr lang="en-US" sz="2400" kern="0" dirty="0">
                <a:solidFill>
                  <a:schemeClr val="tx1"/>
                </a:solidFill>
                <a:sym typeface="Century Gothic"/>
              </a:rPr>
              <a:t>county </a:t>
            </a:r>
            <a:r>
              <a:rPr lang="en-US" sz="2400" kern="0" dirty="0" smtClean="0">
                <a:solidFill>
                  <a:schemeClr val="tx1"/>
                </a:solidFill>
                <a:sym typeface="Century Gothic"/>
              </a:rPr>
              <a:t>alcohol and drug abuse authorities </a:t>
            </a:r>
            <a:r>
              <a:rPr lang="en-US" sz="2400" kern="0" dirty="0">
                <a:solidFill>
                  <a:schemeClr val="tx1"/>
                </a:solidFill>
                <a:sym typeface="Century Gothic"/>
              </a:rPr>
              <a:t>to provide direct services to citizens in all 46 counties of the state</a:t>
            </a:r>
            <a:r>
              <a:rPr lang="en-US" sz="2400" kern="0" dirty="0" smtClean="0">
                <a:solidFill>
                  <a:schemeClr val="tx1"/>
                </a:solidFill>
                <a:sym typeface="Century Gothic"/>
              </a:rPr>
              <a:t>.</a:t>
            </a:r>
            <a:endParaRPr lang="en-US" sz="2400" kern="0" dirty="0">
              <a:solidFill>
                <a:schemeClr val="tx1"/>
              </a:solidFill>
              <a:sym typeface="Century Gothic"/>
            </a:endParaRPr>
          </a:p>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a:solidFill>
                  <a:schemeClr val="tx1"/>
                </a:solidFill>
                <a:sym typeface="Century Gothic"/>
              </a:rPr>
              <a:t>To ensure the quality of these services, each of the state's county authorities is accredited by </a:t>
            </a:r>
            <a:r>
              <a:rPr lang="en-US" sz="2400" kern="0" dirty="0" smtClean="0">
                <a:solidFill>
                  <a:schemeClr val="tx1"/>
                </a:solidFill>
                <a:sym typeface="Century Gothic"/>
              </a:rPr>
              <a:t>CARF, </a:t>
            </a:r>
            <a:r>
              <a:rPr lang="en-US" sz="2400" kern="0" dirty="0">
                <a:solidFill>
                  <a:schemeClr val="tx1"/>
                </a:solidFill>
                <a:sym typeface="Century Gothic"/>
              </a:rPr>
              <a:t>a nationally recognized authority on and promoter of quality services for people with disabilities</a:t>
            </a:r>
            <a:r>
              <a:rPr lang="en-US" sz="2400" kern="0" dirty="0" smtClean="0">
                <a:solidFill>
                  <a:schemeClr val="tx1"/>
                </a:solidFill>
                <a:sym typeface="Century Gothic"/>
              </a:rPr>
              <a:t>.</a:t>
            </a:r>
            <a:endParaRPr lang="en-US" sz="2400" dirty="0">
              <a:solidFill>
                <a:schemeClr val="tx1"/>
              </a:solidFill>
            </a:endParaRPr>
          </a:p>
        </p:txBody>
      </p:sp>
      <p:sp>
        <p:nvSpPr>
          <p:cNvPr id="6"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DAODAS</a:t>
            </a:r>
            <a:endParaRPr lang="en-US" sz="3000" b="1" dirty="0">
              <a:solidFill>
                <a:srgbClr val="00838B"/>
              </a:solidFill>
              <a:latin typeface="+mn-lt"/>
            </a:endParaRPr>
          </a:p>
        </p:txBody>
      </p:sp>
    </p:spTree>
    <p:extLst>
      <p:ext uri="{BB962C8B-B14F-4D97-AF65-F5344CB8AC3E}">
        <p14:creationId xmlns:p14="http://schemas.microsoft.com/office/powerpoint/2010/main" val="1351742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8/3/2020</a:t>
            </a:fld>
            <a:endParaRPr lang="en-US" dirty="0"/>
          </a:p>
        </p:txBody>
      </p:sp>
      <p:sp>
        <p:nvSpPr>
          <p:cNvPr id="4" name="Slide Number Placeholder 3"/>
          <p:cNvSpPr>
            <a:spLocks noGrp="1"/>
          </p:cNvSpPr>
          <p:nvPr>
            <p:ph type="sldNum" sz="quarter" idx="4"/>
          </p:nvPr>
        </p:nvSpPr>
        <p:spPr/>
        <p:txBody>
          <a:bodyPr/>
          <a:lstStyle/>
          <a:p>
            <a:fld id="{A339896C-E2EF-470F-BA91-85D676E592B3}" type="slidenum">
              <a:rPr lang="en-US" smtClean="0"/>
              <a:t>9</a:t>
            </a:fld>
            <a:endParaRPr lang="en-US" dirty="0"/>
          </a:p>
        </p:txBody>
      </p:sp>
      <p:sp>
        <p:nvSpPr>
          <p:cNvPr id="7" name="Title 1"/>
          <p:cNvSpPr txBox="1">
            <a:spLocks/>
          </p:cNvSpPr>
          <p:nvPr/>
        </p:nvSpPr>
        <p:spPr>
          <a:xfrm>
            <a:off x="457200" y="914400"/>
            <a:ext cx="11274552" cy="457200"/>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3000" b="1" dirty="0" smtClean="0">
                <a:solidFill>
                  <a:srgbClr val="00838B"/>
                </a:solidFill>
                <a:latin typeface="+mn-lt"/>
              </a:rPr>
              <a:t>County Alcohol and Drug Abuse Authorities</a:t>
            </a:r>
            <a:endParaRPr lang="en-US" sz="3000" b="1" dirty="0">
              <a:solidFill>
                <a:srgbClr val="00838B"/>
              </a:solidFill>
              <a:latin typeface="+mn-lt"/>
            </a:endParaRPr>
          </a:p>
        </p:txBody>
      </p:sp>
      <p:sp>
        <p:nvSpPr>
          <p:cNvPr id="8" name="Content Placeholder 4"/>
          <p:cNvSpPr>
            <a:spLocks noGrp="1"/>
          </p:cNvSpPr>
          <p:nvPr>
            <p:ph idx="1"/>
          </p:nvPr>
        </p:nvSpPr>
        <p:spPr>
          <a:xfrm>
            <a:off x="457200" y="1554480"/>
            <a:ext cx="11274552" cy="4566646"/>
          </a:xfrm>
        </p:spPr>
        <p:txBody>
          <a:bodyPr/>
          <a:lstStyle/>
          <a:p>
            <a:pPr marL="228600" lvl="0" indent="-228600">
              <a:lnSpc>
                <a:spcPct val="100000"/>
              </a:lnSpc>
              <a:spcBef>
                <a:spcPts val="0"/>
              </a:spcBef>
              <a:spcAft>
                <a:spcPts val="2400"/>
              </a:spcAft>
              <a:buClr>
                <a:srgbClr val="00838B"/>
              </a:buClr>
              <a:buFont typeface="Arial" panose="020B0604020202020204" pitchFamily="34" charset="0"/>
              <a:buChar char="•"/>
            </a:pPr>
            <a:r>
              <a:rPr lang="en-US" sz="2400" kern="0" dirty="0">
                <a:solidFill>
                  <a:schemeClr val="tx1"/>
                </a:solidFill>
                <a:sym typeface="Century Gothic"/>
              </a:rPr>
              <a:t>DAODAS contracts with each county authority to provide </a:t>
            </a:r>
            <a:r>
              <a:rPr lang="en-US" sz="2400" kern="0" dirty="0" smtClean="0">
                <a:solidFill>
                  <a:schemeClr val="tx1"/>
                </a:solidFill>
                <a:sym typeface="Century Gothic"/>
              </a:rPr>
              <a:t>comprehensive prevention, intervention, and treatment services targeting alcohol, tobacco and other drug misuse, and these services </a:t>
            </a:r>
            <a:r>
              <a:rPr lang="en-US" sz="2400" kern="0" dirty="0">
                <a:solidFill>
                  <a:schemeClr val="tx1"/>
                </a:solidFill>
                <a:sym typeface="Century Gothic"/>
              </a:rPr>
              <a:t>are available in each county. </a:t>
            </a:r>
            <a:r>
              <a:rPr lang="en-US" sz="2400" kern="0" dirty="0" smtClean="0">
                <a:solidFill>
                  <a:schemeClr val="tx1"/>
                </a:solidFill>
                <a:sym typeface="Century Gothic"/>
              </a:rPr>
              <a:t> To </a:t>
            </a:r>
            <a:r>
              <a:rPr lang="en-US" sz="2400" kern="0" dirty="0">
                <a:solidFill>
                  <a:schemeClr val="tx1"/>
                </a:solidFill>
                <a:sym typeface="Century Gothic"/>
              </a:rPr>
              <a:t>view </a:t>
            </a:r>
            <a:r>
              <a:rPr lang="en-US" sz="2400" kern="0" dirty="0" smtClean="0">
                <a:solidFill>
                  <a:schemeClr val="tx1"/>
                </a:solidFill>
                <a:sym typeface="Century Gothic"/>
              </a:rPr>
              <a:t>a list of these agencies by </a:t>
            </a:r>
            <a:r>
              <a:rPr lang="en-US" sz="2400" kern="0" dirty="0">
                <a:solidFill>
                  <a:schemeClr val="tx1"/>
                </a:solidFill>
                <a:sym typeface="Century Gothic"/>
              </a:rPr>
              <a:t>county, follow this link</a:t>
            </a:r>
            <a:r>
              <a:rPr lang="en-US" sz="2400" kern="0" dirty="0" smtClean="0">
                <a:solidFill>
                  <a:schemeClr val="tx1"/>
                </a:solidFill>
                <a:sym typeface="Century Gothic"/>
              </a:rPr>
              <a:t>:  </a:t>
            </a:r>
            <a:r>
              <a:rPr lang="en-US" sz="2400" kern="0" dirty="0">
                <a:solidFill>
                  <a:schemeClr val="tx1"/>
                </a:solidFill>
                <a:sym typeface="Century Gothic"/>
                <a:hlinkClick r:id="rId3"/>
              </a:rPr>
              <a:t>https://www.daodas.sc.gov/treatment/local-providers</a:t>
            </a:r>
            <a:r>
              <a:rPr lang="en-US" sz="2400" kern="0" dirty="0" smtClean="0">
                <a:solidFill>
                  <a:schemeClr val="tx1"/>
                </a:solidFill>
                <a:sym typeface="Century Gothic"/>
                <a:hlinkClick r:id="rId3"/>
              </a:rPr>
              <a:t>/</a:t>
            </a:r>
            <a:r>
              <a:rPr lang="en-US" sz="2400" kern="0" dirty="0" smtClean="0">
                <a:solidFill>
                  <a:schemeClr val="tx1"/>
                </a:solidFill>
                <a:sym typeface="Century Gothic"/>
              </a:rPr>
              <a:t>.</a:t>
            </a:r>
          </a:p>
          <a:p>
            <a:pPr marL="228600" indent="-228600">
              <a:lnSpc>
                <a:spcPct val="100000"/>
              </a:lnSpc>
              <a:spcBef>
                <a:spcPts val="0"/>
              </a:spcBef>
              <a:spcAft>
                <a:spcPts val="2400"/>
              </a:spcAft>
              <a:buClr>
                <a:srgbClr val="00838B"/>
              </a:buClr>
              <a:buFont typeface="Arial" panose="020B0604020202020204" pitchFamily="34" charset="0"/>
              <a:buChar char="•"/>
            </a:pPr>
            <a:r>
              <a:rPr lang="en-US" sz="2400" kern="0" dirty="0" smtClean="0">
                <a:solidFill>
                  <a:schemeClr val="tx1"/>
                </a:solidFill>
                <a:sym typeface="Century Gothic"/>
              </a:rPr>
              <a:t>Each year, more than 50,000 individuals receive prevention, intervention, and/or treatment services from the county authorities.  Since their creation in 1973, these agencies have provided services to more than 1 million South Carolinians.</a:t>
            </a:r>
          </a:p>
          <a:p>
            <a:pPr marL="228600" lvl="0" indent="-228600">
              <a:lnSpc>
                <a:spcPct val="100000"/>
              </a:lnSpc>
              <a:spcBef>
                <a:spcPts val="0"/>
              </a:spcBef>
              <a:spcAft>
                <a:spcPts val="1200"/>
              </a:spcAft>
              <a:buClr>
                <a:srgbClr val="00838B"/>
              </a:buClr>
              <a:buFont typeface="Arial" panose="020B0604020202020204" pitchFamily="34" charset="0"/>
              <a:buChar char="•"/>
            </a:pPr>
            <a:r>
              <a:rPr lang="en-US" sz="2400" kern="0" dirty="0" smtClean="0">
                <a:solidFill>
                  <a:schemeClr val="tx1"/>
                </a:solidFill>
                <a:sym typeface="Century Gothic"/>
              </a:rPr>
              <a:t>The county authorities are members of Behavioral Health Services Association of South Carolina Inc. (BHSA).  To </a:t>
            </a:r>
            <a:r>
              <a:rPr lang="en-US" sz="2400" kern="0" dirty="0">
                <a:solidFill>
                  <a:schemeClr val="tx1"/>
                </a:solidFill>
                <a:sym typeface="Century Gothic"/>
              </a:rPr>
              <a:t>learn more about BHSA, follow this link: </a:t>
            </a:r>
            <a:r>
              <a:rPr lang="en-US" sz="2400" kern="0" dirty="0">
                <a:solidFill>
                  <a:schemeClr val="tx1"/>
                </a:solidFill>
                <a:sym typeface="Century Gothic"/>
                <a:hlinkClick r:id="rId4"/>
              </a:rPr>
              <a:t>http://www.behavioralhealthofsc.org</a:t>
            </a:r>
            <a:r>
              <a:rPr lang="en-US" sz="2400" kern="0" dirty="0" smtClean="0">
                <a:solidFill>
                  <a:schemeClr val="tx1"/>
                </a:solidFill>
                <a:sym typeface="Century Gothic"/>
                <a:hlinkClick r:id="rId4"/>
              </a:rPr>
              <a:t>/</a:t>
            </a:r>
            <a:endParaRPr lang="en-US" sz="2400" kern="0" dirty="0">
              <a:solidFill>
                <a:schemeClr val="tx1"/>
              </a:solidFill>
              <a:sym typeface="Century Gothic"/>
            </a:endParaRPr>
          </a:p>
        </p:txBody>
      </p:sp>
      <p:pic>
        <p:nvPicPr>
          <p:cNvPr id="6" name="Google Shape;486;p70"/>
          <p:cNvPicPr preferRelativeResize="0"/>
          <p:nvPr/>
        </p:nvPicPr>
        <p:blipFill>
          <a:blip r:embed="rId5">
            <a:alphaModFix/>
          </a:blip>
          <a:stretch>
            <a:fillRect/>
          </a:stretch>
        </p:blipFill>
        <p:spPr>
          <a:xfrm>
            <a:off x="10776138" y="5442159"/>
            <a:ext cx="955614" cy="861847"/>
          </a:xfrm>
          <a:prstGeom prst="rect">
            <a:avLst/>
          </a:prstGeom>
          <a:noFill/>
          <a:ln>
            <a:noFill/>
          </a:ln>
        </p:spPr>
      </p:pic>
    </p:spTree>
    <p:extLst>
      <p:ext uri="{BB962C8B-B14F-4D97-AF65-F5344CB8AC3E}">
        <p14:creationId xmlns:p14="http://schemas.microsoft.com/office/powerpoint/2010/main" val="4129163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AODAS Master">
  <a:themeElements>
    <a:clrScheme name="Custom 2">
      <a:dk1>
        <a:srgbClr val="000000"/>
      </a:dk1>
      <a:lt1>
        <a:sysClr val="window" lastClr="FFFFFF"/>
      </a:lt1>
      <a:dk2>
        <a:srgbClr val="637052"/>
      </a:dk2>
      <a:lt2>
        <a:srgbClr val="CCDDEA"/>
      </a:lt2>
      <a:accent1>
        <a:srgbClr val="00838B"/>
      </a:accent1>
      <a:accent2>
        <a:srgbClr val="00838B"/>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DAODAS Presentation Template WIDE.potx" id="{E7C8239D-E9D5-4F05-B2DB-DE9690BAC7D9}" vid="{5E3CAFF7-0D81-4915-969D-C4E22A36C0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DAODAS Presentation Template WIDE (1)</Template>
  <TotalTime>1004</TotalTime>
  <Words>3523</Words>
  <Application>Microsoft Office PowerPoint</Application>
  <PresentationFormat>Widescreen</PresentationFormat>
  <Paragraphs>380</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Calibri Light</vt:lpstr>
      <vt:lpstr>Century Gothic</vt:lpstr>
      <vt:lpstr>Courier New</vt:lpstr>
      <vt:lpstr>Times New Roman</vt:lpstr>
      <vt:lpstr>Wingdings</vt:lpstr>
      <vt:lpstr>DAODAS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SCDAODAS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dc:creator>
  <cp:lastModifiedBy>LaptopUser</cp:lastModifiedBy>
  <cp:revision>46</cp:revision>
  <cp:lastPrinted>2017-09-26T18:18:36Z</cp:lastPrinted>
  <dcterms:created xsi:type="dcterms:W3CDTF">2020-04-13T17:38:00Z</dcterms:created>
  <dcterms:modified xsi:type="dcterms:W3CDTF">2020-08-03T20:57:43Z</dcterms:modified>
</cp:coreProperties>
</file>