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64" r:id="rId2"/>
    <p:sldId id="314" r:id="rId3"/>
    <p:sldId id="315" r:id="rId4"/>
    <p:sldId id="320" r:id="rId5"/>
    <p:sldId id="317" r:id="rId6"/>
    <p:sldId id="316" r:id="rId7"/>
    <p:sldId id="321" r:id="rId8"/>
    <p:sldId id="322" r:id="rId9"/>
    <p:sldId id="323" r:id="rId10"/>
    <p:sldId id="324" r:id="rId11"/>
    <p:sldId id="318" r:id="rId12"/>
    <p:sldId id="269"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rdon, Crystal" initials="GC" lastIdx="1" clrIdx="0">
    <p:extLst>
      <p:ext uri="{19B8F6BF-5375-455C-9EA6-DF929625EA0E}">
        <p15:presenceInfo xmlns:p15="http://schemas.microsoft.com/office/powerpoint/2012/main" userId="Gordon, Cryst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8B"/>
    <a:srgbClr val="71A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2" autoAdjust="0"/>
    <p:restoredTop sz="83025" autoAdjust="0"/>
  </p:normalViewPr>
  <p:slideViewPr>
    <p:cSldViewPr snapToGrid="0">
      <p:cViewPr varScale="1">
        <p:scale>
          <a:sx n="95" d="100"/>
          <a:sy n="95" d="100"/>
        </p:scale>
        <p:origin x="12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A0BA778-1992-468D-8754-F996B226CC24}" type="datetimeFigureOut">
              <a:rPr lang="en-US" smtClean="0"/>
              <a:t>11/9/2020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838802D-3382-4DDA-8099-73A1E42A06A0}" type="slidenum">
              <a:rPr lang="en-US" smtClean="0"/>
              <a:t>‹#›</a:t>
            </a:fld>
            <a:endParaRPr lang="en-US"/>
          </a:p>
        </p:txBody>
      </p:sp>
    </p:spTree>
    <p:extLst>
      <p:ext uri="{BB962C8B-B14F-4D97-AF65-F5344CB8AC3E}">
        <p14:creationId xmlns:p14="http://schemas.microsoft.com/office/powerpoint/2010/main" val="1107637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EE194CB-0B2D-47E2-81FD-4E16A770C2B5}" type="datetimeFigureOut">
              <a:rPr lang="en-US" smtClean="0"/>
              <a:t>11/9/2020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0FB1307-1F50-4DB0-9CD2-C9A18C8ACC11}" type="slidenum">
              <a:rPr lang="en-US" smtClean="0"/>
              <a:t>‹#›</a:t>
            </a:fld>
            <a:endParaRPr lang="en-US"/>
          </a:p>
        </p:txBody>
      </p:sp>
    </p:spTree>
    <p:extLst>
      <p:ext uri="{BB962C8B-B14F-4D97-AF65-F5344CB8AC3E}">
        <p14:creationId xmlns:p14="http://schemas.microsoft.com/office/powerpoint/2010/main" val="4124869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Custom DAODAS color codes</a:t>
            </a:r>
            <a:r>
              <a:rPr lang="en-US" b="1" baseline="0" dirty="0"/>
              <a:t> is : Red-0 </a:t>
            </a:r>
          </a:p>
          <a:p>
            <a:r>
              <a:rPr lang="en-US" b="1" baseline="0" dirty="0"/>
              <a:t>		      Green-131 </a:t>
            </a:r>
          </a:p>
          <a:p>
            <a:r>
              <a:rPr lang="en-US" b="1" baseline="0" dirty="0"/>
              <a:t>		      Blue-139</a:t>
            </a:r>
            <a:endParaRPr lang="en-US" b="1" dirty="0"/>
          </a:p>
          <a:p>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a:t>
            </a:fld>
            <a:endParaRPr lang="en-US"/>
          </a:p>
        </p:txBody>
      </p:sp>
    </p:spTree>
    <p:extLst>
      <p:ext uri="{BB962C8B-B14F-4D97-AF65-F5344CB8AC3E}">
        <p14:creationId xmlns:p14="http://schemas.microsoft.com/office/powerpoint/2010/main" val="2097699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Header Slide</a:t>
            </a:r>
          </a:p>
        </p:txBody>
      </p:sp>
      <p:sp>
        <p:nvSpPr>
          <p:cNvPr id="4" name="Slide Number Placeholder 3"/>
          <p:cNvSpPr>
            <a:spLocks noGrp="1"/>
          </p:cNvSpPr>
          <p:nvPr>
            <p:ph type="sldNum" sz="quarter" idx="10"/>
          </p:nvPr>
        </p:nvSpPr>
        <p:spPr/>
        <p:txBody>
          <a:bodyPr/>
          <a:lstStyle/>
          <a:p>
            <a:fld id="{60FB1307-1F50-4DB0-9CD2-C9A18C8ACC11}" type="slidenum">
              <a:rPr lang="en-US" smtClean="0"/>
              <a:t>2</a:t>
            </a:fld>
            <a:endParaRPr lang="en-US"/>
          </a:p>
        </p:txBody>
      </p:sp>
    </p:spTree>
    <p:extLst>
      <p:ext uri="{BB962C8B-B14F-4D97-AF65-F5344CB8AC3E}">
        <p14:creationId xmlns:p14="http://schemas.microsoft.com/office/powerpoint/2010/main" val="3467592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Header Slide</a:t>
            </a:r>
          </a:p>
        </p:txBody>
      </p:sp>
      <p:sp>
        <p:nvSpPr>
          <p:cNvPr id="4" name="Slide Number Placeholder 3"/>
          <p:cNvSpPr>
            <a:spLocks noGrp="1"/>
          </p:cNvSpPr>
          <p:nvPr>
            <p:ph type="sldNum" sz="quarter" idx="10"/>
          </p:nvPr>
        </p:nvSpPr>
        <p:spPr/>
        <p:txBody>
          <a:bodyPr/>
          <a:lstStyle/>
          <a:p>
            <a:fld id="{60FB1307-1F50-4DB0-9CD2-C9A18C8ACC11}" type="slidenum">
              <a:rPr lang="en-US" smtClean="0"/>
              <a:t>3</a:t>
            </a:fld>
            <a:endParaRPr lang="en-US"/>
          </a:p>
        </p:txBody>
      </p:sp>
    </p:spTree>
    <p:extLst>
      <p:ext uri="{BB962C8B-B14F-4D97-AF65-F5344CB8AC3E}">
        <p14:creationId xmlns:p14="http://schemas.microsoft.com/office/powerpoint/2010/main" val="3663408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Header Slide</a:t>
            </a:r>
          </a:p>
        </p:txBody>
      </p:sp>
      <p:sp>
        <p:nvSpPr>
          <p:cNvPr id="4" name="Slide Number Placeholder 3"/>
          <p:cNvSpPr>
            <a:spLocks noGrp="1"/>
          </p:cNvSpPr>
          <p:nvPr>
            <p:ph type="sldNum" sz="quarter" idx="10"/>
          </p:nvPr>
        </p:nvSpPr>
        <p:spPr/>
        <p:txBody>
          <a:bodyPr/>
          <a:lstStyle/>
          <a:p>
            <a:fld id="{60FB1307-1F50-4DB0-9CD2-C9A18C8ACC11}" type="slidenum">
              <a:rPr lang="en-US" smtClean="0"/>
              <a:t>4</a:t>
            </a:fld>
            <a:endParaRPr lang="en-US"/>
          </a:p>
        </p:txBody>
      </p:sp>
    </p:spTree>
    <p:extLst>
      <p:ext uri="{BB962C8B-B14F-4D97-AF65-F5344CB8AC3E}">
        <p14:creationId xmlns:p14="http://schemas.microsoft.com/office/powerpoint/2010/main" val="1329084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Header Slide</a:t>
            </a:r>
          </a:p>
        </p:txBody>
      </p:sp>
      <p:sp>
        <p:nvSpPr>
          <p:cNvPr id="4" name="Slide Number Placeholder 3"/>
          <p:cNvSpPr>
            <a:spLocks noGrp="1"/>
          </p:cNvSpPr>
          <p:nvPr>
            <p:ph type="sldNum" sz="quarter" idx="10"/>
          </p:nvPr>
        </p:nvSpPr>
        <p:spPr/>
        <p:txBody>
          <a:bodyPr/>
          <a:lstStyle/>
          <a:p>
            <a:fld id="{60FB1307-1F50-4DB0-9CD2-C9A18C8ACC11}" type="slidenum">
              <a:rPr lang="en-US" smtClean="0"/>
              <a:t>5</a:t>
            </a:fld>
            <a:endParaRPr lang="en-US"/>
          </a:p>
        </p:txBody>
      </p:sp>
    </p:spTree>
    <p:extLst>
      <p:ext uri="{BB962C8B-B14F-4D97-AF65-F5344CB8AC3E}">
        <p14:creationId xmlns:p14="http://schemas.microsoft.com/office/powerpoint/2010/main" val="1234098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Header Slide</a:t>
            </a:r>
          </a:p>
        </p:txBody>
      </p:sp>
      <p:sp>
        <p:nvSpPr>
          <p:cNvPr id="4" name="Slide Number Placeholder 3"/>
          <p:cNvSpPr>
            <a:spLocks noGrp="1"/>
          </p:cNvSpPr>
          <p:nvPr>
            <p:ph type="sldNum" sz="quarter" idx="10"/>
          </p:nvPr>
        </p:nvSpPr>
        <p:spPr/>
        <p:txBody>
          <a:bodyPr/>
          <a:lstStyle/>
          <a:p>
            <a:fld id="{60FB1307-1F50-4DB0-9CD2-C9A18C8ACC11}" type="slidenum">
              <a:rPr lang="en-US" smtClean="0"/>
              <a:t>6</a:t>
            </a:fld>
            <a:endParaRPr lang="en-US"/>
          </a:p>
        </p:txBody>
      </p:sp>
    </p:spTree>
    <p:extLst>
      <p:ext uri="{BB962C8B-B14F-4D97-AF65-F5344CB8AC3E}">
        <p14:creationId xmlns:p14="http://schemas.microsoft.com/office/powerpoint/2010/main" val="1874294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B1307-1F50-4DB0-9CD2-C9A18C8ACC11}" type="slidenum">
              <a:rPr lang="en-US" smtClean="0"/>
              <a:t>8</a:t>
            </a:fld>
            <a:endParaRPr lang="en-US"/>
          </a:p>
        </p:txBody>
      </p:sp>
    </p:spTree>
    <p:extLst>
      <p:ext uri="{BB962C8B-B14F-4D97-AF65-F5344CB8AC3E}">
        <p14:creationId xmlns:p14="http://schemas.microsoft.com/office/powerpoint/2010/main" val="235924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Header Slide</a:t>
            </a:r>
          </a:p>
        </p:txBody>
      </p:sp>
      <p:sp>
        <p:nvSpPr>
          <p:cNvPr id="4" name="Slide Number Placeholder 3"/>
          <p:cNvSpPr>
            <a:spLocks noGrp="1"/>
          </p:cNvSpPr>
          <p:nvPr>
            <p:ph type="sldNum" sz="quarter" idx="10"/>
          </p:nvPr>
        </p:nvSpPr>
        <p:spPr/>
        <p:txBody>
          <a:bodyPr/>
          <a:lstStyle/>
          <a:p>
            <a:fld id="{60FB1307-1F50-4DB0-9CD2-C9A18C8ACC11}" type="slidenum">
              <a:rPr lang="en-US" smtClean="0"/>
              <a:t>11</a:t>
            </a:fld>
            <a:endParaRPr lang="en-US"/>
          </a:p>
        </p:txBody>
      </p:sp>
    </p:spTree>
    <p:extLst>
      <p:ext uri="{BB962C8B-B14F-4D97-AF65-F5344CB8AC3E}">
        <p14:creationId xmlns:p14="http://schemas.microsoft.com/office/powerpoint/2010/main" val="170759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Slide</a:t>
            </a:r>
          </a:p>
        </p:txBody>
      </p:sp>
      <p:sp>
        <p:nvSpPr>
          <p:cNvPr id="4" name="Slide Number Placeholder 3"/>
          <p:cNvSpPr>
            <a:spLocks noGrp="1"/>
          </p:cNvSpPr>
          <p:nvPr>
            <p:ph type="sldNum" sz="quarter" idx="10"/>
          </p:nvPr>
        </p:nvSpPr>
        <p:spPr/>
        <p:txBody>
          <a:bodyPr/>
          <a:lstStyle/>
          <a:p>
            <a:fld id="{60FB1307-1F50-4DB0-9CD2-C9A18C8ACC11}" type="slidenum">
              <a:rPr lang="en-US" smtClean="0"/>
              <a:t>12</a:t>
            </a:fld>
            <a:endParaRPr lang="en-US"/>
          </a:p>
        </p:txBody>
      </p:sp>
    </p:spTree>
    <p:extLst>
      <p:ext uri="{BB962C8B-B14F-4D97-AF65-F5344CB8AC3E}">
        <p14:creationId xmlns:p14="http://schemas.microsoft.com/office/powerpoint/2010/main" val="2810873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
    <p:spTree>
      <p:nvGrpSpPr>
        <p:cNvPr id="1" name=""/>
        <p:cNvGrpSpPr/>
        <p:nvPr/>
      </p:nvGrpSpPr>
      <p:grpSpPr>
        <a:xfrm>
          <a:off x="0" y="0"/>
          <a:ext cx="0" cy="0"/>
          <a:chOff x="0" y="0"/>
          <a:chExt cx="0" cy="0"/>
        </a:xfrm>
      </p:grpSpPr>
      <p:grpSp>
        <p:nvGrpSpPr>
          <p:cNvPr id="20" name="Group 19"/>
          <p:cNvGrpSpPr/>
          <p:nvPr userDrawn="1"/>
        </p:nvGrpSpPr>
        <p:grpSpPr>
          <a:xfrm>
            <a:off x="304801" y="148159"/>
            <a:ext cx="11366339" cy="688237"/>
            <a:chOff x="304801" y="148159"/>
            <a:chExt cx="11366339" cy="688237"/>
          </a:xfrm>
        </p:grpSpPr>
        <p:sp>
          <p:nvSpPr>
            <p:cNvPr id="14" name="Title 1"/>
            <p:cNvSpPr txBox="1">
              <a:spLocks/>
            </p:cNvSpPr>
            <p:nvPr/>
          </p:nvSpPr>
          <p:spPr>
            <a:xfrm>
              <a:off x="2336800" y="256800"/>
              <a:ext cx="933434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838B"/>
                  </a:solidFill>
                </a:rPr>
                <a:t>South Carolina Department of Alcohol and Other Drug Abuse Services</a:t>
              </a:r>
            </a:p>
          </p:txBody>
        </p:sp>
        <p:cxnSp>
          <p:nvCxnSpPr>
            <p:cNvPr id="15" name="Straight Connector 14"/>
            <p:cNvCxnSpPr/>
            <p:nvPr/>
          </p:nvCxnSpPr>
          <p:spPr>
            <a:xfrm>
              <a:off x="304801" y="676148"/>
              <a:ext cx="1133856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p:cNvPicPr>
            <p:nvPr/>
          </p:nvPicPr>
          <p:blipFill rotWithShape="1">
            <a:blip r:embed="rId2"/>
            <a:srcRect l="1093" t="2107" r="1046" b="21019"/>
            <a:stretch/>
          </p:blipFill>
          <p:spPr>
            <a:xfrm>
              <a:off x="304804" y="148159"/>
              <a:ext cx="1913694" cy="495300"/>
            </a:xfrm>
            <a:prstGeom prst="rect">
              <a:avLst/>
            </a:prstGeom>
          </p:spPr>
        </p:pic>
      </p:grpSp>
      <p:sp>
        <p:nvSpPr>
          <p:cNvPr id="21" name="Rectangle 20"/>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65F3D7D0-E308-4D29-88F4-FBB9D65DC599}" type="datetime1">
              <a:rPr lang="en-US" smtClean="0"/>
              <a:t>11/9/2020</a:t>
            </a:fld>
            <a:endParaRPr lang="en-US" dirty="0"/>
          </a:p>
        </p:txBody>
      </p:sp>
      <p:sp>
        <p:nvSpPr>
          <p:cNvPr id="23"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78370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2">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058401"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8" name="Group 17"/>
          <p:cNvGrpSpPr/>
          <p:nvPr userDrawn="1"/>
        </p:nvGrpSpPr>
        <p:grpSpPr>
          <a:xfrm>
            <a:off x="304801" y="148159"/>
            <a:ext cx="11366339" cy="688237"/>
            <a:chOff x="304801" y="148159"/>
            <a:chExt cx="11366339" cy="688237"/>
          </a:xfrm>
        </p:grpSpPr>
        <p:sp>
          <p:nvSpPr>
            <p:cNvPr id="19" name="Title 1"/>
            <p:cNvSpPr txBox="1">
              <a:spLocks/>
            </p:cNvSpPr>
            <p:nvPr/>
          </p:nvSpPr>
          <p:spPr>
            <a:xfrm>
              <a:off x="2336800" y="256800"/>
              <a:ext cx="933434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838B"/>
                  </a:solidFill>
                </a:rPr>
                <a:t>South Carolina Department of Alcohol and Other Drug Abuse Services</a:t>
              </a:r>
            </a:p>
          </p:txBody>
        </p:sp>
        <p:cxnSp>
          <p:nvCxnSpPr>
            <p:cNvPr id="20" name="Straight Connector 19"/>
            <p:cNvCxnSpPr/>
            <p:nvPr/>
          </p:nvCxnSpPr>
          <p:spPr>
            <a:xfrm>
              <a:off x="304801" y="676148"/>
              <a:ext cx="1133856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p:cNvPicPr>
            <p:nvPr/>
          </p:nvPicPr>
          <p:blipFill rotWithShape="1">
            <a:blip r:embed="rId2"/>
            <a:srcRect l="1093" t="2107" r="1046" b="21019"/>
            <a:stretch/>
          </p:blipFill>
          <p:spPr>
            <a:xfrm>
              <a:off x="304804" y="148159"/>
              <a:ext cx="1913694" cy="495300"/>
            </a:xfrm>
            <a:prstGeom prst="rect">
              <a:avLst/>
            </a:prstGeom>
          </p:spPr>
        </p:pic>
      </p:grpSp>
      <p:sp>
        <p:nvSpPr>
          <p:cNvPr id="22" name="Rectangle 21"/>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63CB888A-206F-45AF-950E-B021DFB8B450}" type="datetime1">
              <a:rPr lang="en-US" smtClean="0"/>
              <a:t>11/9/2020</a:t>
            </a:fld>
            <a:endParaRPr lang="en-US" dirty="0"/>
          </a:p>
        </p:txBody>
      </p:sp>
      <p:sp>
        <p:nvSpPr>
          <p:cNvPr id="24"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12774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 No Footer">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058401"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Group 15"/>
          <p:cNvGrpSpPr/>
          <p:nvPr userDrawn="1"/>
        </p:nvGrpSpPr>
        <p:grpSpPr>
          <a:xfrm>
            <a:off x="304801" y="148159"/>
            <a:ext cx="11366339" cy="688237"/>
            <a:chOff x="304801" y="148159"/>
            <a:chExt cx="11366339" cy="688237"/>
          </a:xfrm>
        </p:grpSpPr>
        <p:sp>
          <p:nvSpPr>
            <p:cNvPr id="17" name="Title 1"/>
            <p:cNvSpPr txBox="1">
              <a:spLocks/>
            </p:cNvSpPr>
            <p:nvPr/>
          </p:nvSpPr>
          <p:spPr>
            <a:xfrm>
              <a:off x="2336800" y="256800"/>
              <a:ext cx="933434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838B"/>
                  </a:solidFill>
                </a:rPr>
                <a:t>South Carolina Department of Alcohol and Other Drug Abuse Services</a:t>
              </a:r>
            </a:p>
          </p:txBody>
        </p:sp>
        <p:cxnSp>
          <p:nvCxnSpPr>
            <p:cNvPr id="18" name="Straight Connector 17"/>
            <p:cNvCxnSpPr/>
            <p:nvPr/>
          </p:nvCxnSpPr>
          <p:spPr>
            <a:xfrm>
              <a:off x="304801" y="676148"/>
              <a:ext cx="1133856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p:cNvPicPr>
            <p:nvPr/>
          </p:nvPicPr>
          <p:blipFill rotWithShape="1">
            <a:blip r:embed="rId2"/>
            <a:srcRect l="1093" t="2107" r="1046" b="21019"/>
            <a:stretch/>
          </p:blipFill>
          <p:spPr>
            <a:xfrm>
              <a:off x="304804" y="148159"/>
              <a:ext cx="1913694" cy="495300"/>
            </a:xfrm>
            <a:prstGeom prst="rect">
              <a:avLst/>
            </a:prstGeom>
          </p:spPr>
        </p:pic>
      </p:grpSp>
      <p:sp>
        <p:nvSpPr>
          <p:cNvPr id="21"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32C9CBE-BB3D-4D4A-BBA2-C9CC33C12E4A}" type="datetime1">
              <a:rPr lang="en-US" smtClean="0"/>
              <a:t>11/9/2020</a:t>
            </a:fld>
            <a:endParaRPr lang="en-US" dirty="0"/>
          </a:p>
        </p:txBody>
      </p:sp>
      <p:sp>
        <p:nvSpPr>
          <p:cNvPr id="22"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134778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AODAS Master No Header">
    <p:spTree>
      <p:nvGrpSpPr>
        <p:cNvPr id="1" name=""/>
        <p:cNvGrpSpPr/>
        <p:nvPr/>
      </p:nvGrpSpPr>
      <p:grpSpPr>
        <a:xfrm>
          <a:off x="0" y="0"/>
          <a:ext cx="0" cy="0"/>
          <a:chOff x="0" y="0"/>
          <a:chExt cx="0" cy="0"/>
        </a:xfrm>
      </p:grpSpPr>
      <p:sp>
        <p:nvSpPr>
          <p:cNvPr id="9" name="Rectangle 8"/>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ED02A1B5-AED9-4ED2-876C-3A6D7FD53219}" type="datetime1">
              <a:rPr lang="en-US" smtClean="0"/>
              <a:t>11/9/2020</a:t>
            </a:fld>
            <a:endParaRPr lang="en-US" dirty="0"/>
          </a:p>
        </p:txBody>
      </p:sp>
      <p:sp>
        <p:nvSpPr>
          <p:cNvPr id="11"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41819767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92790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7" r:id="rId4"/>
  </p:sldLayoutIdLst>
  <p:hf sldNum="0"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classroomclipboard.com/830067/Test/C3C50C36-48CC-4FE8-9343-B1A289F34409"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Brian.e.jezewski.mil@mail.mi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shawn.p.dantzler.mil@mail.mi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gcc02.safelinks.protection.outlook.com/?url=http%3A%2F%2Fncweb.pire.org%2Fscdocuments%2Fmockup.htm&amp;data=04%7C01%7Cmnienhius%40daodas.sc.gov%7Cad76808288ce4aad6e6a08d8802d44c7%7Ce9f8d01480d84f27b0d6c3d6c085fcdd%7C1%7C1%7C637400279215840727%7CUnknown%7CTWFpbGZsb3d8eyJWIjoiMC4wLjAwMDAiLCJQIjoiV2luMzIiLCJBTiI6Ik1haWwiLCJXVCI6Mn0%3D%7C2000&amp;sdata=j%2BRD2s8zemrQ%2Fyz3RCPM1qZMWld0jwstqLKL%2BxQry5Y%3D&amp;reserved=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daodas.sc.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prevention@daodas.sc.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3005C2EC-2CCF-4280-9D09-F8564F257F25}" type="datetime1">
              <a:rPr lang="en-US" smtClean="0"/>
              <a:t>11/9/2020</a:t>
            </a:fld>
            <a:endParaRPr lang="en-US" dirty="0"/>
          </a:p>
        </p:txBody>
      </p:sp>
      <p:sp>
        <p:nvSpPr>
          <p:cNvPr id="4" name="Title 1"/>
          <p:cNvSpPr txBox="1">
            <a:spLocks/>
          </p:cNvSpPr>
          <p:nvPr/>
        </p:nvSpPr>
        <p:spPr>
          <a:xfrm>
            <a:off x="609600" y="3213100"/>
            <a:ext cx="10989426" cy="1312863"/>
          </a:xfrm>
          <a:prstGeom prst="rect">
            <a:avLst/>
          </a:prstGeom>
        </p:spPr>
        <p:txBody>
          <a:bodyPr anchor="ctr" anchorCtr="1">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4000" b="1" dirty="0">
                <a:solidFill>
                  <a:srgbClr val="00838B"/>
                </a:solidFill>
              </a:rPr>
              <a:t>DAODAS Updates</a:t>
            </a:r>
          </a:p>
        </p:txBody>
      </p:sp>
      <p:sp>
        <p:nvSpPr>
          <p:cNvPr id="5" name="Subtitle 2"/>
          <p:cNvSpPr txBox="1">
            <a:spLocks/>
          </p:cNvSpPr>
          <p:nvPr/>
        </p:nvSpPr>
        <p:spPr>
          <a:xfrm>
            <a:off x="609600" y="5151863"/>
            <a:ext cx="10972800" cy="1483112"/>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2200" b="1" dirty="0">
                <a:solidFill>
                  <a:schemeClr val="tx2">
                    <a:lumMod val="50000"/>
                  </a:schemeClr>
                </a:solidFill>
              </a:rPr>
              <a:t>Michelle Nienhius, MPH</a:t>
            </a:r>
          </a:p>
          <a:p>
            <a:pPr algn="ctr"/>
            <a:r>
              <a:rPr lang="en-US" sz="2200" b="1" dirty="0">
                <a:solidFill>
                  <a:schemeClr val="tx2">
                    <a:lumMod val="50000"/>
                  </a:schemeClr>
                </a:solidFill>
              </a:rPr>
              <a:t>Manager, Division of Prevention and Intervention Services</a:t>
            </a:r>
          </a:p>
          <a:p>
            <a:pPr algn="ctr"/>
            <a:r>
              <a:rPr lang="en-US" sz="2200" b="1" dirty="0">
                <a:solidFill>
                  <a:schemeClr val="tx2">
                    <a:lumMod val="50000"/>
                  </a:schemeClr>
                </a:solidFill>
              </a:rPr>
              <a:t>November 5, 2020</a:t>
            </a:r>
          </a:p>
        </p:txBody>
      </p:sp>
      <p:cxnSp>
        <p:nvCxnSpPr>
          <p:cNvPr id="6" name="Straight Connector 5"/>
          <p:cNvCxnSpPr/>
          <p:nvPr/>
        </p:nvCxnSpPr>
        <p:spPr>
          <a:xfrm>
            <a:off x="609600" y="3060700"/>
            <a:ext cx="10972800" cy="17248"/>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4627856"/>
            <a:ext cx="10972800" cy="0"/>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3308182" y="1024394"/>
            <a:ext cx="5575636" cy="1841338"/>
          </a:xfrm>
          <a:prstGeom prst="rect">
            <a:avLst/>
          </a:prstGeom>
        </p:spPr>
      </p:pic>
    </p:spTree>
    <p:extLst>
      <p:ext uri="{BB962C8B-B14F-4D97-AF65-F5344CB8AC3E}">
        <p14:creationId xmlns:p14="http://schemas.microsoft.com/office/powerpoint/2010/main" val="24387572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0BD990-B518-407F-ABED-A7B2153D79FD}"/>
              </a:ext>
            </a:extLst>
          </p:cNvPr>
          <p:cNvSpPr>
            <a:spLocks noGrp="1"/>
          </p:cNvSpPr>
          <p:nvPr>
            <p:ph idx="1"/>
          </p:nvPr>
        </p:nvSpPr>
        <p:spPr>
          <a:xfrm>
            <a:off x="986413" y="1706920"/>
            <a:ext cx="10219173" cy="4752869"/>
          </a:xfrm>
        </p:spPr>
        <p:txBody>
          <a:bodyPr/>
          <a:lstStyle/>
          <a:p>
            <a:r>
              <a:rPr lang="en-US" dirty="0"/>
              <a:t> Test Link: </a:t>
            </a:r>
            <a:r>
              <a:rPr lang="en-US" dirty="0">
                <a:hlinkClick r:id="rId2"/>
              </a:rPr>
              <a:t>https://www.classroomclipboard.com/830067/Test/C3C50C36-48CC-4FE8-9343-B1A289F34409</a:t>
            </a:r>
            <a:endParaRPr lang="en-US" dirty="0"/>
          </a:p>
          <a:p>
            <a:r>
              <a:rPr lang="en-US" dirty="0"/>
              <a:t> The test can be taken </a:t>
            </a:r>
            <a:r>
              <a:rPr lang="en-US" b="1" dirty="0"/>
              <a:t>online using link above and code (FEFAHFF). </a:t>
            </a:r>
            <a:r>
              <a:rPr lang="en-US" dirty="0"/>
              <a:t>The participant has </a:t>
            </a:r>
            <a:r>
              <a:rPr lang="en-US" b="1" dirty="0"/>
              <a:t>30 minutes to complete the test</a:t>
            </a:r>
            <a:r>
              <a:rPr lang="en-US" dirty="0"/>
              <a:t>. The test is saved in the DAODAS account. </a:t>
            </a:r>
          </a:p>
          <a:p>
            <a:r>
              <a:rPr lang="en-US" dirty="0"/>
              <a:t>At the conclusion of the course, please send the following information for us to email you the scores and test results back: </a:t>
            </a:r>
          </a:p>
          <a:p>
            <a:pPr lvl="1"/>
            <a:r>
              <a:rPr lang="en-US" dirty="0"/>
              <a:t>first and last name of the participant (we need to know the exact name they register with to take the test) and the date of the training. </a:t>
            </a:r>
          </a:p>
          <a:p>
            <a:pPr lvl="1"/>
            <a:r>
              <a:rPr lang="en-US" dirty="0"/>
              <a:t>Email that information to: DAODAS - STEP Program email: daodas.stepprogram@daodas.sc.gov</a:t>
            </a:r>
          </a:p>
          <a:p>
            <a:r>
              <a:rPr lang="en-US" b="1" dirty="0"/>
              <a:t>All paperwork will also need to be submitted to DAODAS for certification cards to be mailed out. </a:t>
            </a:r>
            <a:r>
              <a:rPr lang="en-US" dirty="0"/>
              <a:t>Certification cards will not be sent out right away as we are working remotely and not in the office at this time. Please provide the participant with a letter indicating they successfully completed the course if they need proof of certification/completion until the card is processed.</a:t>
            </a:r>
          </a:p>
          <a:p>
            <a:endParaRPr lang="en-US" dirty="0"/>
          </a:p>
        </p:txBody>
      </p:sp>
      <p:sp>
        <p:nvSpPr>
          <p:cNvPr id="3" name="Date Placeholder 2">
            <a:extLst>
              <a:ext uri="{FF2B5EF4-FFF2-40B4-BE49-F238E27FC236}">
                <a16:creationId xmlns:a16="http://schemas.microsoft.com/office/drawing/2014/main" id="{45377404-DC13-4143-B66F-35576A987B9D}"/>
              </a:ext>
            </a:extLst>
          </p:cNvPr>
          <p:cNvSpPr>
            <a:spLocks noGrp="1"/>
          </p:cNvSpPr>
          <p:nvPr>
            <p:ph type="dt" sz="half" idx="2"/>
          </p:nvPr>
        </p:nvSpPr>
        <p:spPr/>
        <p:txBody>
          <a:bodyPr/>
          <a:lstStyle/>
          <a:p>
            <a:fld id="{63CB888A-206F-45AF-950E-B021DFB8B450}" type="datetime1">
              <a:rPr lang="en-US" smtClean="0"/>
              <a:t>11/9/2020</a:t>
            </a:fld>
            <a:endParaRPr lang="en-US" dirty="0"/>
          </a:p>
        </p:txBody>
      </p:sp>
      <p:sp>
        <p:nvSpPr>
          <p:cNvPr id="6" name="Rectangle 5">
            <a:extLst>
              <a:ext uri="{FF2B5EF4-FFF2-40B4-BE49-F238E27FC236}">
                <a16:creationId xmlns:a16="http://schemas.microsoft.com/office/drawing/2014/main" id="{9AC8EF65-5DE5-4296-A3BD-3854B172734E}"/>
              </a:ext>
            </a:extLst>
          </p:cNvPr>
          <p:cNvSpPr/>
          <p:nvPr/>
        </p:nvSpPr>
        <p:spPr>
          <a:xfrm>
            <a:off x="946220" y="734326"/>
            <a:ext cx="3235181" cy="646331"/>
          </a:xfrm>
          <a:prstGeom prst="rect">
            <a:avLst/>
          </a:prstGeom>
        </p:spPr>
        <p:txBody>
          <a:bodyPr wrap="none">
            <a:spAutoFit/>
          </a:bodyPr>
          <a:lstStyle/>
          <a:p>
            <a:r>
              <a:rPr lang="en-US" sz="3600" dirty="0">
                <a:solidFill>
                  <a:srgbClr val="00838B"/>
                </a:solidFill>
              </a:rPr>
              <a:t>PREP Reminders</a:t>
            </a:r>
          </a:p>
        </p:txBody>
      </p:sp>
      <p:cxnSp>
        <p:nvCxnSpPr>
          <p:cNvPr id="7" name="Straight Connector 6">
            <a:extLst>
              <a:ext uri="{FF2B5EF4-FFF2-40B4-BE49-F238E27FC236}">
                <a16:creationId xmlns:a16="http://schemas.microsoft.com/office/drawing/2014/main" id="{7753A97F-AD76-492B-B7DD-E87306C6BF5F}"/>
              </a:ext>
            </a:extLst>
          </p:cNvPr>
          <p:cNvCxnSpPr/>
          <p:nvPr/>
        </p:nvCxnSpPr>
        <p:spPr>
          <a:xfrm>
            <a:off x="946220" y="1380657"/>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D63D91E4-4250-401E-ACE3-0D1FD6901575}"/>
              </a:ext>
            </a:extLst>
          </p:cNvPr>
          <p:cNvPicPr>
            <a:picLocks noChangeAspect="1"/>
          </p:cNvPicPr>
          <p:nvPr/>
        </p:nvPicPr>
        <p:blipFill>
          <a:blip r:embed="rId3"/>
          <a:stretch>
            <a:fillRect/>
          </a:stretch>
        </p:blipFill>
        <p:spPr>
          <a:xfrm>
            <a:off x="10370581" y="734326"/>
            <a:ext cx="1268078" cy="853514"/>
          </a:xfrm>
          <a:prstGeom prst="rect">
            <a:avLst/>
          </a:prstGeom>
        </p:spPr>
      </p:pic>
    </p:spTree>
    <p:extLst>
      <p:ext uri="{BB962C8B-B14F-4D97-AF65-F5344CB8AC3E}">
        <p14:creationId xmlns:p14="http://schemas.microsoft.com/office/powerpoint/2010/main" val="299582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181100" y="1627837"/>
            <a:ext cx="10058400" cy="4722715"/>
          </a:xfrm>
        </p:spPr>
        <p:txBody>
          <a:bodyPr/>
          <a:lstStyle/>
          <a:p>
            <a:pPr marL="0" indent="0" algn="ctr">
              <a:buNone/>
            </a:pPr>
            <a:r>
              <a:rPr lang="en-US" sz="1600" b="1" u="sng" dirty="0"/>
              <a:t>Counterdrug Coordinator</a:t>
            </a:r>
          </a:p>
          <a:p>
            <a:pPr marL="0" indent="0" algn="ctr">
              <a:buNone/>
            </a:pPr>
            <a:r>
              <a:rPr lang="en-US" sz="1600" dirty="0"/>
              <a:t>LTC Brian </a:t>
            </a:r>
            <a:r>
              <a:rPr lang="en-US" sz="1600" dirty="0" err="1"/>
              <a:t>Jezewski</a:t>
            </a:r>
            <a:endParaRPr lang="en-US" sz="1600" dirty="0"/>
          </a:p>
          <a:p>
            <a:pPr marL="0" indent="0" algn="ctr">
              <a:buNone/>
            </a:pPr>
            <a:r>
              <a:rPr lang="en-US" sz="1600" dirty="0">
                <a:hlinkClick r:id="rId3"/>
              </a:rPr>
              <a:t>Brian.e.jezewski.mil@mail.mil</a:t>
            </a:r>
            <a:endParaRPr lang="en-US" sz="1600" dirty="0"/>
          </a:p>
          <a:p>
            <a:pPr marL="0" indent="0" algn="ctr">
              <a:buNone/>
            </a:pPr>
            <a:endParaRPr lang="en-US" sz="1000" b="1" u="sng" dirty="0"/>
          </a:p>
          <a:p>
            <a:pPr marL="0" indent="0" algn="ctr">
              <a:buNone/>
            </a:pPr>
            <a:r>
              <a:rPr lang="en-US" sz="1600" b="1" u="sng" dirty="0"/>
              <a:t>Senior Enlisted Advisor</a:t>
            </a:r>
          </a:p>
          <a:p>
            <a:pPr marL="0" indent="0" algn="ctr">
              <a:buNone/>
            </a:pPr>
            <a:r>
              <a:rPr lang="en-US" sz="1600" dirty="0"/>
              <a:t>SGM Cathy Shaw</a:t>
            </a:r>
          </a:p>
          <a:p>
            <a:pPr marL="0" indent="0" algn="ctr">
              <a:buNone/>
            </a:pPr>
            <a:r>
              <a:rPr lang="en-US" sz="1600" dirty="0"/>
              <a:t>Cathy.a.shaw.mil@mail.mil</a:t>
            </a:r>
          </a:p>
          <a:p>
            <a:pPr marL="0" indent="0" algn="ctr">
              <a:buNone/>
            </a:pPr>
            <a:endParaRPr lang="en-US" sz="1000" dirty="0"/>
          </a:p>
          <a:p>
            <a:pPr marL="0" indent="0" algn="ctr">
              <a:buNone/>
            </a:pPr>
            <a:r>
              <a:rPr lang="en-US" sz="1600" b="1" u="sng" dirty="0"/>
              <a:t>Training Coordinator / DDR Outreach Manager</a:t>
            </a:r>
          </a:p>
          <a:p>
            <a:pPr marL="0" indent="0" algn="ctr">
              <a:buNone/>
            </a:pPr>
            <a:r>
              <a:rPr lang="en-US" sz="1600" dirty="0"/>
              <a:t>SFC Shawn Dantzler</a:t>
            </a:r>
          </a:p>
          <a:p>
            <a:pPr marL="0" indent="0" algn="ctr">
              <a:buNone/>
            </a:pPr>
            <a:r>
              <a:rPr lang="en-US" sz="1600" dirty="0">
                <a:hlinkClick r:id="rId4"/>
              </a:rPr>
              <a:t>shawn.p.dantzler.mil@mail.mil</a:t>
            </a:r>
            <a:endParaRPr lang="en-US" sz="1600" dirty="0"/>
          </a:p>
          <a:p>
            <a:pPr marL="0" indent="0" algn="ctr">
              <a:buNone/>
            </a:pPr>
            <a:r>
              <a:rPr lang="en-US" sz="1600" dirty="0"/>
              <a:t>803-226-4384</a:t>
            </a:r>
          </a:p>
          <a:p>
            <a:endParaRPr lang="en-US" dirty="0"/>
          </a:p>
        </p:txBody>
      </p:sp>
      <p:sp>
        <p:nvSpPr>
          <p:cNvPr id="2" name="Date Placeholder 1"/>
          <p:cNvSpPr>
            <a:spLocks noGrp="1"/>
          </p:cNvSpPr>
          <p:nvPr>
            <p:ph type="dt" sz="half" idx="2"/>
          </p:nvPr>
        </p:nvSpPr>
        <p:spPr/>
        <p:txBody>
          <a:bodyPr/>
          <a:lstStyle/>
          <a:p>
            <a:fld id="{D8DFA610-B432-4B5B-BD40-24EFE746C561}" type="datetime1">
              <a:rPr lang="en-US" smtClean="0"/>
              <a:t>11/9/2020</a:t>
            </a:fld>
            <a:endParaRPr lang="en-US" dirty="0"/>
          </a:p>
        </p:txBody>
      </p:sp>
      <p:sp>
        <p:nvSpPr>
          <p:cNvPr id="4" name="Title 1"/>
          <p:cNvSpPr txBox="1">
            <a:spLocks/>
          </p:cNvSpPr>
          <p:nvPr/>
        </p:nvSpPr>
        <p:spPr>
          <a:xfrm>
            <a:off x="1079500" y="881066"/>
            <a:ext cx="10058400" cy="60007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600" b="1" dirty="0"/>
              <a:t>South Carolina Governor’s Counterdrug Taskforce</a:t>
            </a:r>
            <a:endParaRPr lang="en-US" sz="3600" b="1" dirty="0">
              <a:solidFill>
                <a:srgbClr val="00838B"/>
              </a:solidFill>
            </a:endParaRPr>
          </a:p>
        </p:txBody>
      </p:sp>
      <p:sp>
        <p:nvSpPr>
          <p:cNvPr id="5" name="Text Placeholder 4"/>
          <p:cNvSpPr txBox="1">
            <a:spLocks/>
          </p:cNvSpPr>
          <p:nvPr/>
        </p:nvSpPr>
        <p:spPr>
          <a:xfrm>
            <a:off x="3471486" y="1856188"/>
            <a:ext cx="7496827" cy="45720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2400" b="1" dirty="0">
              <a:solidFill>
                <a:schemeClr val="accent4">
                  <a:lumMod val="75000"/>
                </a:schemeClr>
              </a:solidFill>
            </a:endParaRPr>
          </a:p>
          <a:p>
            <a:endParaRPr lang="en-US" dirty="0">
              <a:solidFill>
                <a:schemeClr val="tx1"/>
              </a:solidFill>
            </a:endParaRPr>
          </a:p>
        </p:txBody>
      </p:sp>
      <p:cxnSp>
        <p:nvCxnSpPr>
          <p:cNvPr id="6" name="Straight Connector 5"/>
          <p:cNvCxnSpPr/>
          <p:nvPr/>
        </p:nvCxnSpPr>
        <p:spPr>
          <a:xfrm>
            <a:off x="1181100" y="1481141"/>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614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0B3B79E1-1131-491C-9D79-4BFBEB2AEB21}" type="datetime1">
              <a:rPr lang="en-US" smtClean="0"/>
              <a:t>11/9/2020</a:t>
            </a:fld>
            <a:endParaRPr lang="en-US" dirty="0"/>
          </a:p>
        </p:txBody>
      </p:sp>
      <p:grpSp>
        <p:nvGrpSpPr>
          <p:cNvPr id="4" name="Group 3"/>
          <p:cNvGrpSpPr/>
          <p:nvPr/>
        </p:nvGrpSpPr>
        <p:grpSpPr>
          <a:xfrm>
            <a:off x="2249369" y="1352981"/>
            <a:ext cx="7693262" cy="2222899"/>
            <a:chOff x="244245" y="2753517"/>
            <a:chExt cx="7693262" cy="2222899"/>
          </a:xfrm>
        </p:grpSpPr>
        <p:pic>
          <p:nvPicPr>
            <p:cNvPr id="5" name="Picture 4" descr="Screen Shot 2018-09-13 at 5.09.40 PM.png"/>
            <p:cNvPicPr>
              <a:picLocks noChangeAspect="1"/>
            </p:cNvPicPr>
            <p:nvPr/>
          </p:nvPicPr>
          <p:blipFill rotWithShape="1">
            <a:blip r:embed="rId3">
              <a:extLst>
                <a:ext uri="{28A0092B-C50C-407E-A947-70E740481C1C}">
                  <a14:useLocalDpi xmlns:a14="http://schemas.microsoft.com/office/drawing/2010/main" val="0"/>
                </a:ext>
              </a:extLst>
            </a:blip>
            <a:srcRect l="-3194" t="-3060" r="-2442" b="-1901"/>
            <a:stretch/>
          </p:blipFill>
          <p:spPr>
            <a:xfrm>
              <a:off x="244245" y="2753517"/>
              <a:ext cx="2268637" cy="2222899"/>
            </a:xfrm>
            <a:prstGeom prst="rect">
              <a:avLst/>
            </a:prstGeom>
          </p:spPr>
        </p:pic>
        <p:pic>
          <p:nvPicPr>
            <p:cNvPr id="6" name="Picture 5"/>
            <p:cNvPicPr>
              <a:picLocks noChangeAspect="1"/>
            </p:cNvPicPr>
            <p:nvPr/>
          </p:nvPicPr>
          <p:blipFill>
            <a:blip r:embed="rId4"/>
            <a:stretch>
              <a:fillRect/>
            </a:stretch>
          </p:blipFill>
          <p:spPr>
            <a:xfrm>
              <a:off x="2512882" y="2969234"/>
              <a:ext cx="5424625" cy="1791467"/>
            </a:xfrm>
            <a:prstGeom prst="rect">
              <a:avLst/>
            </a:prstGeom>
          </p:spPr>
        </p:pic>
      </p:grpSp>
      <p:sp>
        <p:nvSpPr>
          <p:cNvPr id="7" name="TextBox 6"/>
          <p:cNvSpPr txBox="1"/>
          <p:nvPr/>
        </p:nvSpPr>
        <p:spPr>
          <a:xfrm>
            <a:off x="2209800" y="4271058"/>
            <a:ext cx="7772400" cy="1107996"/>
          </a:xfrm>
          <a:prstGeom prst="rect">
            <a:avLst/>
          </a:prstGeom>
          <a:noFill/>
        </p:spPr>
        <p:txBody>
          <a:bodyPr wrap="square" rtlCol="0">
            <a:spAutoFit/>
          </a:bodyPr>
          <a:lstStyle/>
          <a:p>
            <a:pPr algn="ctr"/>
            <a:r>
              <a:rPr lang="en-US" sz="2200" b="1" dirty="0">
                <a:solidFill>
                  <a:srgbClr val="00838B"/>
                </a:solidFill>
              </a:rPr>
              <a:t>1801 Main Street, 4th Floor • Columbia, South Carolina  29201</a:t>
            </a:r>
          </a:p>
          <a:p>
            <a:pPr algn="ctr"/>
            <a:r>
              <a:rPr lang="en-US" sz="2200" b="1" dirty="0">
                <a:solidFill>
                  <a:srgbClr val="00838B"/>
                </a:solidFill>
              </a:rPr>
              <a:t>telephone: 803-896-5555 • fax: 803-896-5558</a:t>
            </a:r>
          </a:p>
          <a:p>
            <a:pPr algn="ctr"/>
            <a:r>
              <a:rPr lang="en-US" sz="2200" b="1" dirty="0">
                <a:solidFill>
                  <a:srgbClr val="00838B"/>
                </a:solidFill>
              </a:rPr>
              <a:t>www.daodas.sc.gov</a:t>
            </a:r>
          </a:p>
        </p:txBody>
      </p:sp>
      <p:cxnSp>
        <p:nvCxnSpPr>
          <p:cNvPr id="8" name="Straight Connector 7"/>
          <p:cNvCxnSpPr/>
          <p:nvPr/>
        </p:nvCxnSpPr>
        <p:spPr>
          <a:xfrm>
            <a:off x="2324100" y="4271058"/>
            <a:ext cx="75438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24100" y="5379054"/>
            <a:ext cx="75438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0667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223687" y="4363890"/>
            <a:ext cx="8415076" cy="924401"/>
          </a:xfrm>
        </p:spPr>
        <p:txBody>
          <a:bodyPr/>
          <a:lstStyle/>
          <a:p>
            <a:pPr marL="0" indent="0">
              <a:buNone/>
            </a:pPr>
            <a:r>
              <a:rPr lang="en-US" sz="3200" u="sng" dirty="0">
                <a:hlinkClick r:id="rId3">
                  <a:extLst>
                    <a:ext uri="{A12FA001-AC4F-418D-AE19-62706E023703}">
                      <ahyp:hlinkClr xmlns:ahyp="http://schemas.microsoft.com/office/drawing/2018/hyperlinkcolor" val="tx"/>
                    </a:ext>
                  </a:extLst>
                </a:hlinkClick>
              </a:rPr>
              <a:t>http://ncweb.pire.org/scdocuments/</a:t>
            </a:r>
            <a:endParaRPr lang="en-US" sz="3200" dirty="0"/>
          </a:p>
          <a:p>
            <a:pPr marL="0" indent="0">
              <a:buNone/>
            </a:pPr>
            <a:endParaRPr lang="en-US" sz="3600" dirty="0">
              <a:solidFill>
                <a:schemeClr val="tx1"/>
              </a:solidFill>
              <a:hlinkClick r:id="rId3">
                <a:extLst>
                  <a:ext uri="{A12FA001-AC4F-418D-AE19-62706E023703}">
                    <ahyp:hlinkClr xmlns:ahyp="http://schemas.microsoft.com/office/drawing/2018/hyperlinkcolor" val="tx"/>
                  </a:ext>
                </a:extLst>
              </a:hlinkClick>
            </a:endParaRPr>
          </a:p>
          <a:p>
            <a:endParaRPr lang="en-US" sz="3600" u="sng" dirty="0">
              <a:hlinkClick r:id="rId3">
                <a:extLst>
                  <a:ext uri="{A12FA001-AC4F-418D-AE19-62706E023703}">
                    <ahyp:hlinkClr xmlns:ahyp="http://schemas.microsoft.com/office/drawing/2018/hyperlinkcolor" val="tx"/>
                  </a:ext>
                </a:extLst>
              </a:hlinkClick>
            </a:endParaRPr>
          </a:p>
        </p:txBody>
      </p:sp>
      <p:sp>
        <p:nvSpPr>
          <p:cNvPr id="2" name="Date Placeholder 1"/>
          <p:cNvSpPr>
            <a:spLocks noGrp="1"/>
          </p:cNvSpPr>
          <p:nvPr>
            <p:ph type="dt" sz="half" idx="2"/>
          </p:nvPr>
        </p:nvSpPr>
        <p:spPr/>
        <p:txBody>
          <a:bodyPr/>
          <a:lstStyle/>
          <a:p>
            <a:fld id="{D8DFA610-B432-4B5B-BD40-24EFE746C561}" type="datetime1">
              <a:rPr lang="en-US" smtClean="0"/>
              <a:t>11/9/2020</a:t>
            </a:fld>
            <a:endParaRPr lang="en-US" dirty="0"/>
          </a:p>
        </p:txBody>
      </p:sp>
      <p:sp>
        <p:nvSpPr>
          <p:cNvPr id="4" name="Title 1"/>
          <p:cNvSpPr txBox="1">
            <a:spLocks/>
          </p:cNvSpPr>
          <p:nvPr/>
        </p:nvSpPr>
        <p:spPr>
          <a:xfrm>
            <a:off x="1079500" y="881066"/>
            <a:ext cx="10058400" cy="60007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600" b="1" dirty="0">
                <a:solidFill>
                  <a:srgbClr val="00838B"/>
                </a:solidFill>
              </a:rPr>
              <a:t>Changes to the SC Prevention Documents Website</a:t>
            </a:r>
          </a:p>
        </p:txBody>
      </p:sp>
      <p:sp>
        <p:nvSpPr>
          <p:cNvPr id="5" name="Text Placeholder 4"/>
          <p:cNvSpPr txBox="1">
            <a:spLocks/>
          </p:cNvSpPr>
          <p:nvPr/>
        </p:nvSpPr>
        <p:spPr>
          <a:xfrm>
            <a:off x="3471486" y="1856188"/>
            <a:ext cx="7496827" cy="45720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2400" b="1" dirty="0">
              <a:solidFill>
                <a:schemeClr val="accent4">
                  <a:lumMod val="75000"/>
                </a:schemeClr>
              </a:solidFill>
            </a:endParaRPr>
          </a:p>
          <a:p>
            <a:endParaRPr lang="en-US" dirty="0">
              <a:solidFill>
                <a:schemeClr val="tx1"/>
              </a:solidFill>
            </a:endParaRPr>
          </a:p>
        </p:txBody>
      </p:sp>
      <p:cxnSp>
        <p:nvCxnSpPr>
          <p:cNvPr id="6" name="Straight Connector 5"/>
          <p:cNvCxnSpPr/>
          <p:nvPr/>
        </p:nvCxnSpPr>
        <p:spPr>
          <a:xfrm>
            <a:off x="1181100" y="1481141"/>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Fichier:Blue computer icon.svg — Wikipédia">
            <a:extLst>
              <a:ext uri="{FF2B5EF4-FFF2-40B4-BE49-F238E27FC236}">
                <a16:creationId xmlns:a16="http://schemas.microsoft.com/office/drawing/2014/main" id="{7EF81A21-41E8-4844-95CF-D115F6F19B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09287" y="4499180"/>
            <a:ext cx="2646430" cy="1929008"/>
          </a:xfrm>
          <a:prstGeom prst="rect">
            <a:avLst/>
          </a:prstGeom>
        </p:spPr>
      </p:pic>
      <p:sp>
        <p:nvSpPr>
          <p:cNvPr id="3" name="TextBox 2">
            <a:extLst>
              <a:ext uri="{FF2B5EF4-FFF2-40B4-BE49-F238E27FC236}">
                <a16:creationId xmlns:a16="http://schemas.microsoft.com/office/drawing/2014/main" id="{74E7DDD9-57C8-4F26-BA1D-F498779B9C48}"/>
              </a:ext>
            </a:extLst>
          </p:cNvPr>
          <p:cNvSpPr txBox="1"/>
          <p:nvPr/>
        </p:nvSpPr>
        <p:spPr>
          <a:xfrm>
            <a:off x="1181101" y="1778567"/>
            <a:ext cx="9956800" cy="2585323"/>
          </a:xfrm>
          <a:prstGeom prst="rect">
            <a:avLst/>
          </a:prstGeom>
          <a:noFill/>
        </p:spPr>
        <p:txBody>
          <a:bodyPr wrap="square" rtlCol="0">
            <a:spAutoFit/>
          </a:bodyPr>
          <a:lstStyle/>
          <a:p>
            <a:r>
              <a:rPr lang="en-US" sz="2400" dirty="0"/>
              <a:t>Website has been updated to include:</a:t>
            </a:r>
          </a:p>
          <a:p>
            <a:pPr marL="285750" indent="-285750">
              <a:buFont typeface="Arial" panose="020B0604020202020204" pitchFamily="34" charset="0"/>
              <a:buChar char="•"/>
            </a:pPr>
            <a:r>
              <a:rPr lang="en-US" sz="2400" dirty="0"/>
              <a:t>Search Feature</a:t>
            </a:r>
          </a:p>
          <a:p>
            <a:pPr marL="285750" indent="-285750">
              <a:buFont typeface="Arial" panose="020B0604020202020204" pitchFamily="34" charset="0"/>
              <a:buChar char="•"/>
            </a:pPr>
            <a:r>
              <a:rPr lang="en-US" sz="2400" dirty="0"/>
              <a:t>Browse by Category Feature</a:t>
            </a:r>
          </a:p>
          <a:p>
            <a:pPr marL="285750" indent="-285750">
              <a:buFont typeface="Arial" panose="020B0604020202020204" pitchFamily="34" charset="0"/>
              <a:buChar char="•"/>
            </a:pPr>
            <a:r>
              <a:rPr lang="en-US" sz="2400" dirty="0"/>
              <a:t>Help Button</a:t>
            </a:r>
          </a:p>
          <a:p>
            <a:pPr marL="285750" indent="-285750">
              <a:buFont typeface="Arial" panose="020B0604020202020204" pitchFamily="34" charset="0"/>
              <a:buChar char="•"/>
            </a:pPr>
            <a:r>
              <a:rPr lang="en-US" sz="2400" dirty="0"/>
              <a:t>Featured Resources Section</a:t>
            </a:r>
          </a:p>
          <a:p>
            <a:pPr marL="285750" indent="-285750">
              <a:buFont typeface="Arial" panose="020B0604020202020204" pitchFamily="34" charset="0"/>
              <a:buChar char="•"/>
            </a:pPr>
            <a:r>
              <a:rPr lang="en-US" sz="2400" dirty="0"/>
              <a:t>DAODAS Contact Email Address</a:t>
            </a:r>
          </a:p>
          <a:p>
            <a:endParaRPr lang="en-US" dirty="0"/>
          </a:p>
        </p:txBody>
      </p:sp>
      <p:pic>
        <p:nvPicPr>
          <p:cNvPr id="9" name="Picture 8">
            <a:extLst>
              <a:ext uri="{FF2B5EF4-FFF2-40B4-BE49-F238E27FC236}">
                <a16:creationId xmlns:a16="http://schemas.microsoft.com/office/drawing/2014/main" id="{ACA278C7-8FBD-471D-9609-1F58B5941481}"/>
              </a:ext>
            </a:extLst>
          </p:cNvPr>
          <p:cNvPicPr>
            <a:picLocks noChangeAspect="1"/>
          </p:cNvPicPr>
          <p:nvPr/>
        </p:nvPicPr>
        <p:blipFill>
          <a:blip r:embed="rId5"/>
          <a:stretch>
            <a:fillRect/>
          </a:stretch>
        </p:blipFill>
        <p:spPr>
          <a:xfrm>
            <a:off x="324931" y="5106626"/>
            <a:ext cx="1509138" cy="1095583"/>
          </a:xfrm>
          <a:prstGeom prst="rect">
            <a:avLst/>
          </a:prstGeom>
        </p:spPr>
      </p:pic>
    </p:spTree>
    <p:extLst>
      <p:ext uri="{BB962C8B-B14F-4D97-AF65-F5344CB8AC3E}">
        <p14:creationId xmlns:p14="http://schemas.microsoft.com/office/powerpoint/2010/main" val="2551069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79501" y="1637887"/>
            <a:ext cx="10076180" cy="4231207"/>
          </a:xfrm>
        </p:spPr>
        <p:txBody>
          <a:bodyPr/>
          <a:lstStyle/>
          <a:p>
            <a:r>
              <a:rPr lang="en-US" dirty="0"/>
              <a:t>Grants were received as of Friday, October 30</a:t>
            </a:r>
            <a:r>
              <a:rPr lang="en-US" baseline="30000" dirty="0"/>
              <a:t>th</a:t>
            </a:r>
            <a:r>
              <a:rPr lang="en-US" dirty="0"/>
              <a:t> at 5:00 pm</a:t>
            </a:r>
          </a:p>
          <a:p>
            <a:r>
              <a:rPr lang="en-US" dirty="0"/>
              <a:t>Applications are currently being reviewed and scored using the following criteria:</a:t>
            </a:r>
          </a:p>
          <a:p>
            <a:pPr lvl="1"/>
            <a:r>
              <a:rPr lang="en-US" dirty="0"/>
              <a:t>Technical Proposal (25 points)</a:t>
            </a:r>
          </a:p>
          <a:p>
            <a:pPr lvl="1"/>
            <a:r>
              <a:rPr lang="en-US" dirty="0"/>
              <a:t>Qualifications and Experience (15 points)</a:t>
            </a:r>
          </a:p>
          <a:p>
            <a:pPr lvl="1"/>
            <a:r>
              <a:rPr lang="en-US" dirty="0"/>
              <a:t>Budget (10 points)</a:t>
            </a:r>
          </a:p>
          <a:p>
            <a:r>
              <a:rPr lang="en-US" dirty="0"/>
              <a:t>Awards will be posted on DAODAS website (</a:t>
            </a:r>
            <a:r>
              <a:rPr lang="en-US" u="sng" dirty="0">
                <a:hlinkClick r:id="rId3"/>
              </a:rPr>
              <a:t>www.daodas.sc.gov</a:t>
            </a:r>
            <a:r>
              <a:rPr lang="en-US" u="sng" dirty="0"/>
              <a:t>)</a:t>
            </a:r>
            <a:r>
              <a:rPr lang="en-US" dirty="0"/>
              <a:t> </a:t>
            </a:r>
            <a:r>
              <a:rPr lang="en-US" b="1" dirty="0">
                <a:solidFill>
                  <a:srgbClr val="0070C0"/>
                </a:solidFill>
              </a:rPr>
              <a:t>on or before Friday, November 20</a:t>
            </a:r>
            <a:r>
              <a:rPr lang="en-US" b="1" baseline="30000" dirty="0">
                <a:solidFill>
                  <a:srgbClr val="0070C0"/>
                </a:solidFill>
              </a:rPr>
              <a:t>th</a:t>
            </a:r>
            <a:endParaRPr lang="en-US" b="1" dirty="0">
              <a:solidFill>
                <a:srgbClr val="0070C0"/>
              </a:solidFill>
            </a:endParaRPr>
          </a:p>
          <a:p>
            <a:r>
              <a:rPr lang="en-US" b="1" dirty="0"/>
              <a:t>All posted awards are considered final.</a:t>
            </a:r>
            <a:r>
              <a:rPr lang="en-US" dirty="0"/>
              <a:t>  </a:t>
            </a:r>
          </a:p>
          <a:p>
            <a:r>
              <a:rPr lang="en-US" dirty="0"/>
              <a:t>All non-funded applicants will receive a summary report with evaluative comments for the summited application </a:t>
            </a:r>
            <a:r>
              <a:rPr lang="en-US" b="1" dirty="0">
                <a:solidFill>
                  <a:srgbClr val="0070C0"/>
                </a:solidFill>
              </a:rPr>
              <a:t>no later than December 11, 2020</a:t>
            </a:r>
            <a:r>
              <a:rPr lang="en-US" dirty="0"/>
              <a:t>.</a:t>
            </a:r>
          </a:p>
          <a:p>
            <a:r>
              <a:rPr lang="en-US" dirty="0"/>
              <a:t>Contracts for funded applicants will be issued by DAODAS on </a:t>
            </a:r>
            <a:r>
              <a:rPr lang="en-US" b="1" dirty="0">
                <a:solidFill>
                  <a:srgbClr val="0070C0"/>
                </a:solidFill>
              </a:rPr>
              <a:t>December 1, 2020</a:t>
            </a:r>
            <a:r>
              <a:rPr lang="en-US" dirty="0"/>
              <a:t>. </a:t>
            </a:r>
            <a:endParaRPr lang="en-US" dirty="0">
              <a:solidFill>
                <a:schemeClr val="tx1"/>
              </a:solidFill>
            </a:endParaRPr>
          </a:p>
        </p:txBody>
      </p:sp>
      <p:sp>
        <p:nvSpPr>
          <p:cNvPr id="2" name="Date Placeholder 1"/>
          <p:cNvSpPr>
            <a:spLocks noGrp="1"/>
          </p:cNvSpPr>
          <p:nvPr>
            <p:ph type="dt" sz="half" idx="2"/>
          </p:nvPr>
        </p:nvSpPr>
        <p:spPr/>
        <p:txBody>
          <a:bodyPr/>
          <a:lstStyle/>
          <a:p>
            <a:fld id="{D8DFA610-B432-4B5B-BD40-24EFE746C561}" type="datetime1">
              <a:rPr lang="en-US" smtClean="0"/>
              <a:t>11/9/2020</a:t>
            </a:fld>
            <a:endParaRPr lang="en-US" dirty="0"/>
          </a:p>
        </p:txBody>
      </p:sp>
      <p:sp>
        <p:nvSpPr>
          <p:cNvPr id="4" name="Title 1"/>
          <p:cNvSpPr txBox="1">
            <a:spLocks/>
          </p:cNvSpPr>
          <p:nvPr/>
        </p:nvSpPr>
        <p:spPr>
          <a:xfrm>
            <a:off x="1079500" y="881066"/>
            <a:ext cx="10058400" cy="60007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600" b="1" dirty="0">
                <a:solidFill>
                  <a:srgbClr val="00838B"/>
                </a:solidFill>
              </a:rPr>
              <a:t>SOR Prevention Grants</a:t>
            </a:r>
          </a:p>
        </p:txBody>
      </p:sp>
      <p:sp>
        <p:nvSpPr>
          <p:cNvPr id="5" name="Text Placeholder 4"/>
          <p:cNvSpPr txBox="1">
            <a:spLocks/>
          </p:cNvSpPr>
          <p:nvPr/>
        </p:nvSpPr>
        <p:spPr>
          <a:xfrm>
            <a:off x="3471486" y="1856188"/>
            <a:ext cx="7496827" cy="45720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2400" b="1" dirty="0">
              <a:solidFill>
                <a:schemeClr val="accent4">
                  <a:lumMod val="75000"/>
                </a:schemeClr>
              </a:solidFill>
            </a:endParaRPr>
          </a:p>
          <a:p>
            <a:endParaRPr lang="en-US" dirty="0">
              <a:solidFill>
                <a:schemeClr val="tx1"/>
              </a:solidFill>
            </a:endParaRPr>
          </a:p>
        </p:txBody>
      </p:sp>
      <p:cxnSp>
        <p:nvCxnSpPr>
          <p:cNvPr id="6" name="Straight Connector 5"/>
          <p:cNvCxnSpPr/>
          <p:nvPr/>
        </p:nvCxnSpPr>
        <p:spPr>
          <a:xfrm>
            <a:off x="1181100" y="1481141"/>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ORCID for funding organizations | ORCID">
            <a:extLst>
              <a:ext uri="{FF2B5EF4-FFF2-40B4-BE49-F238E27FC236}">
                <a16:creationId xmlns:a16="http://schemas.microsoft.com/office/drawing/2014/main" id="{B1A62B84-B35F-412E-95F3-4DBA160C90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84180" y="5169429"/>
            <a:ext cx="1143000" cy="1143000"/>
          </a:xfrm>
          <a:prstGeom prst="rect">
            <a:avLst/>
          </a:prstGeom>
        </p:spPr>
      </p:pic>
    </p:spTree>
    <p:extLst>
      <p:ext uri="{BB962C8B-B14F-4D97-AF65-F5344CB8AC3E}">
        <p14:creationId xmlns:p14="http://schemas.microsoft.com/office/powerpoint/2010/main" val="26215020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97279" y="1688123"/>
            <a:ext cx="10058401" cy="4466617"/>
          </a:xfrm>
        </p:spPr>
        <p:txBody>
          <a:bodyPr/>
          <a:lstStyle/>
          <a:p>
            <a:r>
              <a:rPr lang="en-US" dirty="0"/>
              <a:t>A memo was sent out on </a:t>
            </a:r>
            <a:r>
              <a:rPr lang="en-US" b="1" dirty="0">
                <a:solidFill>
                  <a:srgbClr val="0070C0"/>
                </a:solidFill>
              </a:rPr>
              <a:t>October 27, 2020 </a:t>
            </a:r>
            <a:r>
              <a:rPr lang="en-US" dirty="0"/>
              <a:t>from Director Sara Goldsby to the Directors of the County Alcohol and Drug Abuse Authorities. </a:t>
            </a:r>
          </a:p>
          <a:p>
            <a:r>
              <a:rPr lang="en-US" dirty="0"/>
              <a:t>The memo included information on the ways DAODAS is modernize the administration and management of its sub-grants and contracts. </a:t>
            </a:r>
          </a:p>
          <a:p>
            <a:r>
              <a:rPr lang="en-US" dirty="0"/>
              <a:t>The memo highlighted three main shifts in DAODAS operations that will be observed by local agencies: </a:t>
            </a:r>
          </a:p>
          <a:p>
            <a:pPr marL="457200" indent="-457200">
              <a:buFont typeface="+mj-lt"/>
              <a:buAutoNum type="arabicPeriod"/>
            </a:pPr>
            <a:r>
              <a:rPr lang="en-US" dirty="0"/>
              <a:t>The </a:t>
            </a:r>
            <a:r>
              <a:rPr lang="en-US" b="1" dirty="0">
                <a:solidFill>
                  <a:srgbClr val="0070C0"/>
                </a:solidFill>
              </a:rPr>
              <a:t>management of contracts and grants has moved from the Division of Finance &amp; Operations to the appropriate subject-matter experts in other divisions</a:t>
            </a:r>
            <a:r>
              <a:rPr lang="en-US" dirty="0"/>
              <a:t>. You and your staff might be used to communicating about contracts with familiar contacts in Finance &amp; Operations. However, we ask that you now connect directly with the contacts in the Divisions of Prevention &amp; Intervention Services and Treatment &amp; Recovery Services who are designated in your newer contracts. (If you have questions that are specific to billing issues and other strictly financial matters, you may still contact a member of the Finance &amp; Operations staff.) </a:t>
            </a:r>
          </a:p>
          <a:p>
            <a:endParaRPr lang="en-US" dirty="0"/>
          </a:p>
        </p:txBody>
      </p:sp>
      <p:sp>
        <p:nvSpPr>
          <p:cNvPr id="2" name="Date Placeholder 1"/>
          <p:cNvSpPr>
            <a:spLocks noGrp="1"/>
          </p:cNvSpPr>
          <p:nvPr>
            <p:ph type="dt" sz="half" idx="2"/>
          </p:nvPr>
        </p:nvSpPr>
        <p:spPr/>
        <p:txBody>
          <a:bodyPr/>
          <a:lstStyle/>
          <a:p>
            <a:fld id="{D8DFA610-B432-4B5B-BD40-24EFE746C561}" type="datetime1">
              <a:rPr lang="en-US" smtClean="0"/>
              <a:t>11/9/2020</a:t>
            </a:fld>
            <a:endParaRPr lang="en-US" dirty="0"/>
          </a:p>
        </p:txBody>
      </p:sp>
      <p:sp>
        <p:nvSpPr>
          <p:cNvPr id="4" name="Title 1"/>
          <p:cNvSpPr txBox="1">
            <a:spLocks/>
          </p:cNvSpPr>
          <p:nvPr/>
        </p:nvSpPr>
        <p:spPr>
          <a:xfrm>
            <a:off x="1079500" y="881067"/>
            <a:ext cx="10058400" cy="405574"/>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b="1" dirty="0">
                <a:solidFill>
                  <a:srgbClr val="00838B"/>
                </a:solidFill>
              </a:rPr>
              <a:t>Memo From DAODAS Director: Changes to Administration and Management of Sub-Grants and Contracts</a:t>
            </a:r>
          </a:p>
        </p:txBody>
      </p:sp>
      <p:sp>
        <p:nvSpPr>
          <p:cNvPr id="5" name="Text Placeholder 4"/>
          <p:cNvSpPr txBox="1">
            <a:spLocks/>
          </p:cNvSpPr>
          <p:nvPr/>
        </p:nvSpPr>
        <p:spPr>
          <a:xfrm>
            <a:off x="3471486" y="1856188"/>
            <a:ext cx="7496827" cy="45720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2400" b="1" dirty="0">
              <a:solidFill>
                <a:schemeClr val="accent4">
                  <a:lumMod val="75000"/>
                </a:schemeClr>
              </a:solidFill>
            </a:endParaRPr>
          </a:p>
          <a:p>
            <a:endParaRPr lang="en-US" dirty="0">
              <a:solidFill>
                <a:schemeClr val="tx1"/>
              </a:solidFill>
            </a:endParaRPr>
          </a:p>
        </p:txBody>
      </p:sp>
      <p:cxnSp>
        <p:nvCxnSpPr>
          <p:cNvPr id="6" name="Straight Connector 5"/>
          <p:cNvCxnSpPr/>
          <p:nvPr/>
        </p:nvCxnSpPr>
        <p:spPr>
          <a:xfrm>
            <a:off x="1171051" y="1591673"/>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90006965-AC3F-4AEB-A2FC-BE4EACEE958D}"/>
              </a:ext>
            </a:extLst>
          </p:cNvPr>
          <p:cNvPicPr>
            <a:picLocks noChangeAspect="1"/>
          </p:cNvPicPr>
          <p:nvPr/>
        </p:nvPicPr>
        <p:blipFill>
          <a:blip r:embed="rId3"/>
          <a:stretch>
            <a:fillRect/>
          </a:stretch>
        </p:blipFill>
        <p:spPr>
          <a:xfrm>
            <a:off x="10641203" y="743966"/>
            <a:ext cx="1324315" cy="826998"/>
          </a:xfrm>
          <a:prstGeom prst="rect">
            <a:avLst/>
          </a:prstGeom>
        </p:spPr>
      </p:pic>
    </p:spTree>
    <p:extLst>
      <p:ext uri="{BB962C8B-B14F-4D97-AF65-F5344CB8AC3E}">
        <p14:creationId xmlns:p14="http://schemas.microsoft.com/office/powerpoint/2010/main" val="6752854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97279" y="1688123"/>
            <a:ext cx="10058401" cy="4466617"/>
          </a:xfrm>
        </p:spPr>
        <p:txBody>
          <a:bodyPr/>
          <a:lstStyle/>
          <a:p>
            <a:r>
              <a:rPr lang="en-US" dirty="0"/>
              <a:t>The memo highlighted three main shifts in DAODAS operations that will be observed by local agencies: </a:t>
            </a:r>
          </a:p>
          <a:p>
            <a:pPr marL="457200" indent="-457200">
              <a:buFont typeface="+mj-lt"/>
              <a:buAutoNum type="arabicPeriod" startAt="2"/>
            </a:pPr>
            <a:r>
              <a:rPr lang="en-US" dirty="0"/>
              <a:t>A Grants Management System (GMS) will soon be in place as an online technology solution to help improve communication between DAODAS and your agency in an effort to </a:t>
            </a:r>
            <a:r>
              <a:rPr lang="en-US" b="1" dirty="0">
                <a:solidFill>
                  <a:srgbClr val="0070C0"/>
                </a:solidFill>
              </a:rPr>
              <a:t>streamline business practices and improve management of our grants and contracts</a:t>
            </a:r>
            <a:r>
              <a:rPr lang="en-US" dirty="0"/>
              <a:t>. Purchasing of this new system is underway through the State procurement process. Once a vendor is chosen, you will receive training and guidance on use of the GMS as we transition our current processes to the new web-based platform. </a:t>
            </a:r>
          </a:p>
          <a:p>
            <a:pPr marL="457200" indent="-457200">
              <a:buFont typeface="+mj-lt"/>
              <a:buAutoNum type="arabicPeriod" startAt="3"/>
            </a:pPr>
            <a:r>
              <a:rPr lang="en-US" b="1" dirty="0">
                <a:solidFill>
                  <a:srgbClr val="0070C0"/>
                </a:solidFill>
              </a:rPr>
              <a:t>Chronically missing, incomplete, or inaccurate deliverables may result in the withholding of payment. </a:t>
            </a:r>
            <a:r>
              <a:rPr lang="en-US" dirty="0"/>
              <a:t>Although it is uncommon, some agencies are habitually late without notice or disregard deliverable requirements and deadlines. DAODAS staff will continue to offer extensions and contract assistance to agencies that follow the appropriate procedures for requesting an extension for deliverable submissions. Formal requests must be made using the “Deliverables Extension Request Form” at least </a:t>
            </a:r>
            <a:r>
              <a:rPr lang="en-US" b="1" dirty="0">
                <a:solidFill>
                  <a:srgbClr val="0070C0"/>
                </a:solidFill>
              </a:rPr>
              <a:t>one week before the due date of the deliverable. </a:t>
            </a:r>
          </a:p>
          <a:p>
            <a:pPr marL="457200" indent="-457200">
              <a:buFont typeface="+mj-lt"/>
              <a:buAutoNum type="arabicPeriod" startAt="2"/>
            </a:pPr>
            <a:endParaRPr lang="en-US" dirty="0"/>
          </a:p>
          <a:p>
            <a:endParaRPr lang="en-US" dirty="0"/>
          </a:p>
        </p:txBody>
      </p:sp>
      <p:sp>
        <p:nvSpPr>
          <p:cNvPr id="2" name="Date Placeholder 1"/>
          <p:cNvSpPr>
            <a:spLocks noGrp="1"/>
          </p:cNvSpPr>
          <p:nvPr>
            <p:ph type="dt" sz="half" idx="2"/>
          </p:nvPr>
        </p:nvSpPr>
        <p:spPr/>
        <p:txBody>
          <a:bodyPr/>
          <a:lstStyle/>
          <a:p>
            <a:fld id="{D8DFA610-B432-4B5B-BD40-24EFE746C561}" type="datetime1">
              <a:rPr lang="en-US" smtClean="0"/>
              <a:t>11/9/2020</a:t>
            </a:fld>
            <a:endParaRPr lang="en-US" dirty="0"/>
          </a:p>
        </p:txBody>
      </p:sp>
      <p:sp>
        <p:nvSpPr>
          <p:cNvPr id="4" name="Title 1"/>
          <p:cNvSpPr txBox="1">
            <a:spLocks/>
          </p:cNvSpPr>
          <p:nvPr/>
        </p:nvSpPr>
        <p:spPr>
          <a:xfrm>
            <a:off x="1079500" y="881067"/>
            <a:ext cx="10058400" cy="405574"/>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800" b="1" dirty="0">
                <a:solidFill>
                  <a:srgbClr val="00838B"/>
                </a:solidFill>
              </a:rPr>
              <a:t>Memo From DAODAS Director: Changes to Administration and Management of Sub-Grants and Contracts</a:t>
            </a:r>
          </a:p>
        </p:txBody>
      </p:sp>
      <p:sp>
        <p:nvSpPr>
          <p:cNvPr id="5" name="Text Placeholder 4"/>
          <p:cNvSpPr txBox="1">
            <a:spLocks/>
          </p:cNvSpPr>
          <p:nvPr/>
        </p:nvSpPr>
        <p:spPr>
          <a:xfrm>
            <a:off x="3471486" y="1856188"/>
            <a:ext cx="7496827" cy="45720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2400" b="1" dirty="0">
              <a:solidFill>
                <a:schemeClr val="accent4">
                  <a:lumMod val="75000"/>
                </a:schemeClr>
              </a:solidFill>
            </a:endParaRPr>
          </a:p>
          <a:p>
            <a:endParaRPr lang="en-US" dirty="0">
              <a:solidFill>
                <a:schemeClr val="tx1"/>
              </a:solidFill>
            </a:endParaRPr>
          </a:p>
        </p:txBody>
      </p:sp>
      <p:cxnSp>
        <p:nvCxnSpPr>
          <p:cNvPr id="6" name="Straight Connector 5"/>
          <p:cNvCxnSpPr/>
          <p:nvPr/>
        </p:nvCxnSpPr>
        <p:spPr>
          <a:xfrm>
            <a:off x="1171051" y="1591673"/>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descr="Free photo Email Marketing Marketing Newsletter Email ...">
            <a:extLst>
              <a:ext uri="{FF2B5EF4-FFF2-40B4-BE49-F238E27FC236}">
                <a16:creationId xmlns:a16="http://schemas.microsoft.com/office/drawing/2014/main" id="{EB8443E6-5631-4801-B890-8629FF62A9A5}"/>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0716331" y="751666"/>
            <a:ext cx="1290209" cy="806022"/>
          </a:xfrm>
          <a:prstGeom prst="rect">
            <a:avLst/>
          </a:prstGeom>
        </p:spPr>
      </p:pic>
    </p:spTree>
    <p:extLst>
      <p:ext uri="{BB962C8B-B14F-4D97-AF65-F5344CB8AC3E}">
        <p14:creationId xmlns:p14="http://schemas.microsoft.com/office/powerpoint/2010/main" val="17435112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Reviews for the first quarter (July, August and September) are underway</a:t>
            </a:r>
          </a:p>
          <a:p>
            <a:r>
              <a:rPr lang="en-US" dirty="0"/>
              <a:t>Feedback and/or requests for revisions will be provided to each agency (by county for multi-county agencies) </a:t>
            </a:r>
            <a:r>
              <a:rPr lang="en-US" b="1" dirty="0">
                <a:solidFill>
                  <a:srgbClr val="0070C0"/>
                </a:solidFill>
              </a:rPr>
              <a:t>by the end of November</a:t>
            </a:r>
          </a:p>
          <a:p>
            <a:r>
              <a:rPr lang="en-US" dirty="0">
                <a:solidFill>
                  <a:schemeClr val="tx1"/>
                </a:solidFill>
              </a:rPr>
              <a:t>Documents being utilized for review include the following:</a:t>
            </a:r>
          </a:p>
          <a:p>
            <a:pPr lvl="1">
              <a:buFont typeface="Arial" panose="020B0604020202020204" pitchFamily="34" charset="0"/>
              <a:buChar char="•"/>
            </a:pPr>
            <a:r>
              <a:rPr lang="en-US" sz="2200" dirty="0"/>
              <a:t> </a:t>
            </a:r>
            <a:r>
              <a:rPr lang="en-US" dirty="0"/>
              <a:t>Prevention Staffing Capacity Plan FY21 (uploaded into BOX Enterprise in July)</a:t>
            </a:r>
          </a:p>
          <a:p>
            <a:pPr lvl="1">
              <a:buFont typeface="Arial" panose="020B0604020202020204" pitchFamily="34" charset="0"/>
              <a:buChar char="•"/>
            </a:pPr>
            <a:r>
              <a:rPr lang="en-US" dirty="0"/>
              <a:t>IMPACT Checklist-Closeout FY20 and Set-up FY21</a:t>
            </a:r>
          </a:p>
          <a:p>
            <a:pPr marL="201168" lvl="1" indent="0">
              <a:buNone/>
            </a:pPr>
            <a:endParaRPr lang="en-US" dirty="0">
              <a:solidFill>
                <a:schemeClr val="tx1"/>
              </a:solidFill>
            </a:endParaRPr>
          </a:p>
          <a:p>
            <a:pPr marL="201168" lvl="1" indent="0">
              <a:buNone/>
            </a:pPr>
            <a:r>
              <a:rPr lang="en-US" dirty="0">
                <a:solidFill>
                  <a:schemeClr val="tx1"/>
                </a:solidFill>
              </a:rPr>
              <a:t>DAODAS will also be offering IMPACT training beginning in December through tip sheets and virtual trainings-more information will be sent out soon!</a:t>
            </a:r>
          </a:p>
          <a:p>
            <a:pPr lvl="1">
              <a:buFont typeface="Arial" panose="020B0604020202020204" pitchFamily="34" charset="0"/>
              <a:buChar char="•"/>
            </a:pPr>
            <a:endParaRPr lang="en-US" dirty="0">
              <a:solidFill>
                <a:schemeClr val="tx1"/>
              </a:solidFill>
            </a:endParaRPr>
          </a:p>
        </p:txBody>
      </p:sp>
      <p:sp>
        <p:nvSpPr>
          <p:cNvPr id="2" name="Date Placeholder 1"/>
          <p:cNvSpPr>
            <a:spLocks noGrp="1"/>
          </p:cNvSpPr>
          <p:nvPr>
            <p:ph type="dt" sz="half" idx="2"/>
          </p:nvPr>
        </p:nvSpPr>
        <p:spPr/>
        <p:txBody>
          <a:bodyPr/>
          <a:lstStyle/>
          <a:p>
            <a:fld id="{D8DFA610-B432-4B5B-BD40-24EFE746C561}" type="datetime1">
              <a:rPr lang="en-US" smtClean="0"/>
              <a:t>11/9/2020</a:t>
            </a:fld>
            <a:endParaRPr lang="en-US" dirty="0"/>
          </a:p>
        </p:txBody>
      </p:sp>
      <p:sp>
        <p:nvSpPr>
          <p:cNvPr id="4" name="Title 1"/>
          <p:cNvSpPr txBox="1">
            <a:spLocks/>
          </p:cNvSpPr>
          <p:nvPr/>
        </p:nvSpPr>
        <p:spPr>
          <a:xfrm>
            <a:off x="1079500" y="881066"/>
            <a:ext cx="10058400" cy="600075"/>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3600" b="1" dirty="0">
                <a:solidFill>
                  <a:srgbClr val="00838B"/>
                </a:solidFill>
              </a:rPr>
              <a:t>Quarterly IMPACT Reviews</a:t>
            </a:r>
          </a:p>
        </p:txBody>
      </p:sp>
      <p:sp>
        <p:nvSpPr>
          <p:cNvPr id="5" name="Text Placeholder 4"/>
          <p:cNvSpPr txBox="1">
            <a:spLocks/>
          </p:cNvSpPr>
          <p:nvPr/>
        </p:nvSpPr>
        <p:spPr>
          <a:xfrm>
            <a:off x="3471486" y="1856188"/>
            <a:ext cx="7496827" cy="45720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3000" b="1" dirty="0">
              <a:solidFill>
                <a:schemeClr val="accent4">
                  <a:lumMod val="75000"/>
                </a:schemeClr>
              </a:solidFill>
            </a:endParaRPr>
          </a:p>
          <a:p>
            <a:pPr marL="0" indent="0">
              <a:buNone/>
            </a:pPr>
            <a:r>
              <a:rPr lang="en-US" sz="3600" b="1" dirty="0">
                <a:solidFill>
                  <a:schemeClr val="accent4">
                    <a:lumMod val="75000"/>
                  </a:schemeClr>
                </a:solidFill>
              </a:rPr>
              <a:t>  </a:t>
            </a:r>
            <a:endParaRPr lang="en-US" sz="2400" b="1" dirty="0">
              <a:solidFill>
                <a:schemeClr val="accent4">
                  <a:lumMod val="75000"/>
                </a:schemeClr>
              </a:solidFill>
            </a:endParaRPr>
          </a:p>
          <a:p>
            <a:endParaRPr lang="en-US" dirty="0">
              <a:solidFill>
                <a:schemeClr val="tx1"/>
              </a:solidFill>
            </a:endParaRPr>
          </a:p>
        </p:txBody>
      </p:sp>
      <p:cxnSp>
        <p:nvCxnSpPr>
          <p:cNvPr id="6" name="Straight Connector 5"/>
          <p:cNvCxnSpPr/>
          <p:nvPr/>
        </p:nvCxnSpPr>
        <p:spPr>
          <a:xfrm>
            <a:off x="1181100" y="1481141"/>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0CB2952E-98EB-4DD2-BC0F-1EB5EDE5C902}"/>
              </a:ext>
            </a:extLst>
          </p:cNvPr>
          <p:cNvPicPr>
            <a:picLocks noChangeAspect="1"/>
          </p:cNvPicPr>
          <p:nvPr/>
        </p:nvPicPr>
        <p:blipFill>
          <a:blip r:embed="rId3"/>
          <a:stretch>
            <a:fillRect/>
          </a:stretch>
        </p:blipFill>
        <p:spPr>
          <a:xfrm>
            <a:off x="10048352" y="4826165"/>
            <a:ext cx="1816156" cy="1407521"/>
          </a:xfrm>
          <a:prstGeom prst="rect">
            <a:avLst/>
          </a:prstGeom>
        </p:spPr>
      </p:pic>
      <p:pic>
        <p:nvPicPr>
          <p:cNvPr id="10" name="Picture 9">
            <a:extLst>
              <a:ext uri="{FF2B5EF4-FFF2-40B4-BE49-F238E27FC236}">
                <a16:creationId xmlns:a16="http://schemas.microsoft.com/office/drawing/2014/main" id="{EAC23323-C008-48D3-B6FC-88EB56346F41}"/>
              </a:ext>
            </a:extLst>
          </p:cNvPr>
          <p:cNvPicPr>
            <a:picLocks noChangeAspect="1"/>
          </p:cNvPicPr>
          <p:nvPr/>
        </p:nvPicPr>
        <p:blipFill>
          <a:blip r:embed="rId4"/>
          <a:stretch>
            <a:fillRect/>
          </a:stretch>
        </p:blipFill>
        <p:spPr>
          <a:xfrm>
            <a:off x="1410859" y="5484413"/>
            <a:ext cx="4121253" cy="566977"/>
          </a:xfrm>
          <a:prstGeom prst="rect">
            <a:avLst/>
          </a:prstGeom>
        </p:spPr>
      </p:pic>
    </p:spTree>
    <p:extLst>
      <p:ext uri="{BB962C8B-B14F-4D97-AF65-F5344CB8AC3E}">
        <p14:creationId xmlns:p14="http://schemas.microsoft.com/office/powerpoint/2010/main" val="1973266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CED729A-DBDE-4F9D-9F7C-3B85A71F9032}"/>
              </a:ext>
            </a:extLst>
          </p:cNvPr>
          <p:cNvSpPr>
            <a:spLocks noGrp="1"/>
          </p:cNvSpPr>
          <p:nvPr>
            <p:ph idx="1"/>
          </p:nvPr>
        </p:nvSpPr>
        <p:spPr>
          <a:xfrm>
            <a:off x="1097280" y="1735201"/>
            <a:ext cx="10058400" cy="4183323"/>
          </a:xfrm>
        </p:spPr>
        <p:txBody>
          <a:bodyPr/>
          <a:lstStyle/>
          <a:p>
            <a:r>
              <a:rPr lang="en-US" b="1" dirty="0">
                <a:solidFill>
                  <a:schemeClr val="tx1"/>
                </a:solidFill>
              </a:rPr>
              <a:t>DAODAS Bi-Weekly Prevention Updates </a:t>
            </a:r>
            <a:r>
              <a:rPr lang="en-US" dirty="0"/>
              <a:t>will continue to be sent out to prevention directors/coordinators. </a:t>
            </a:r>
          </a:p>
          <a:p>
            <a:r>
              <a:rPr lang="en-US" dirty="0"/>
              <a:t>Please continue to share the information with other staff members, partner agencies, etc. </a:t>
            </a:r>
          </a:p>
          <a:p>
            <a:r>
              <a:rPr lang="en-US" dirty="0"/>
              <a:t>Feedback is welcomed! Please email comments, ideas, additional information to include, etc. to : </a:t>
            </a:r>
            <a:r>
              <a:rPr lang="en-US" dirty="0">
                <a:hlinkClick r:id="rId2"/>
              </a:rPr>
              <a:t>prevention@daodas.sc.gov</a:t>
            </a:r>
            <a:endParaRPr lang="en-US" dirty="0"/>
          </a:p>
          <a:p>
            <a:pPr lvl="1"/>
            <a:r>
              <a:rPr lang="en-US" sz="2000" dirty="0"/>
              <a:t>Updates will be sent out the following upcoming dates: </a:t>
            </a:r>
          </a:p>
          <a:p>
            <a:pPr lvl="4"/>
            <a:r>
              <a:rPr lang="en-US" sz="2000" dirty="0"/>
              <a:t>November 6</a:t>
            </a:r>
          </a:p>
          <a:p>
            <a:pPr lvl="4"/>
            <a:r>
              <a:rPr lang="en-US" sz="2000" dirty="0"/>
              <a:t>November 20</a:t>
            </a:r>
          </a:p>
          <a:p>
            <a:pPr lvl="4"/>
            <a:r>
              <a:rPr lang="en-US" sz="2000" dirty="0"/>
              <a:t>December 4</a:t>
            </a:r>
          </a:p>
          <a:p>
            <a:pPr lvl="4"/>
            <a:r>
              <a:rPr lang="en-US" sz="2000" dirty="0"/>
              <a:t>December 18</a:t>
            </a:r>
          </a:p>
          <a:p>
            <a:pPr lvl="4"/>
            <a:r>
              <a:rPr lang="en-US" sz="2000" dirty="0"/>
              <a:t>January 8</a:t>
            </a:r>
          </a:p>
          <a:p>
            <a:pPr lvl="4"/>
            <a:r>
              <a:rPr lang="en-US" sz="2000" dirty="0"/>
              <a:t>January 22</a:t>
            </a:r>
          </a:p>
        </p:txBody>
      </p:sp>
      <p:sp>
        <p:nvSpPr>
          <p:cNvPr id="3" name="Date Placeholder 2">
            <a:extLst>
              <a:ext uri="{FF2B5EF4-FFF2-40B4-BE49-F238E27FC236}">
                <a16:creationId xmlns:a16="http://schemas.microsoft.com/office/drawing/2014/main" id="{82B37CA7-D744-4DAA-94DD-1E120E11A22F}"/>
              </a:ext>
            </a:extLst>
          </p:cNvPr>
          <p:cNvSpPr>
            <a:spLocks noGrp="1"/>
          </p:cNvSpPr>
          <p:nvPr>
            <p:ph type="dt" sz="half" idx="2"/>
          </p:nvPr>
        </p:nvSpPr>
        <p:spPr/>
        <p:txBody>
          <a:bodyPr/>
          <a:lstStyle/>
          <a:p>
            <a:fld id="{63CB888A-206F-45AF-950E-B021DFB8B450}" type="datetime1">
              <a:rPr lang="en-US" smtClean="0"/>
              <a:t>11/9/2020</a:t>
            </a:fld>
            <a:endParaRPr lang="en-US" dirty="0"/>
          </a:p>
        </p:txBody>
      </p:sp>
      <p:sp>
        <p:nvSpPr>
          <p:cNvPr id="5" name="Rectangle 4">
            <a:extLst>
              <a:ext uri="{FF2B5EF4-FFF2-40B4-BE49-F238E27FC236}">
                <a16:creationId xmlns:a16="http://schemas.microsoft.com/office/drawing/2014/main" id="{0618AFC0-0891-4F65-815D-CA885CB01E53}"/>
              </a:ext>
            </a:extLst>
          </p:cNvPr>
          <p:cNvSpPr/>
          <p:nvPr/>
        </p:nvSpPr>
        <p:spPr>
          <a:xfrm>
            <a:off x="1181100" y="828929"/>
            <a:ext cx="6508159" cy="646331"/>
          </a:xfrm>
          <a:prstGeom prst="rect">
            <a:avLst/>
          </a:prstGeom>
        </p:spPr>
        <p:txBody>
          <a:bodyPr wrap="square">
            <a:spAutoFit/>
          </a:bodyPr>
          <a:lstStyle/>
          <a:p>
            <a:r>
              <a:rPr lang="en-US" sz="3600" b="1" dirty="0">
                <a:solidFill>
                  <a:srgbClr val="00838B"/>
                </a:solidFill>
                <a:latin typeface="+mj-lt"/>
              </a:rPr>
              <a:t>Resources</a:t>
            </a:r>
          </a:p>
        </p:txBody>
      </p:sp>
      <p:cxnSp>
        <p:nvCxnSpPr>
          <p:cNvPr id="6" name="Straight Connector 5">
            <a:extLst>
              <a:ext uri="{FF2B5EF4-FFF2-40B4-BE49-F238E27FC236}">
                <a16:creationId xmlns:a16="http://schemas.microsoft.com/office/drawing/2014/main" id="{ECA9D6C6-F857-4E24-98E3-201C5EDE011B}"/>
              </a:ext>
            </a:extLst>
          </p:cNvPr>
          <p:cNvCxnSpPr/>
          <p:nvPr/>
        </p:nvCxnSpPr>
        <p:spPr>
          <a:xfrm>
            <a:off x="1181100" y="1481141"/>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Update Upgrade Renew · Free image on Pixabay">
            <a:extLst>
              <a:ext uri="{FF2B5EF4-FFF2-40B4-BE49-F238E27FC236}">
                <a16:creationId xmlns:a16="http://schemas.microsoft.com/office/drawing/2014/main" id="{49ADD674-0B9E-46BC-8671-F0706D568A46}"/>
              </a:ext>
            </a:extLst>
          </p:cNvPr>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813017" y="4265704"/>
            <a:ext cx="3013558" cy="1898737"/>
          </a:xfrm>
          <a:prstGeom prst="rect">
            <a:avLst/>
          </a:prstGeom>
        </p:spPr>
      </p:pic>
    </p:spTree>
    <p:extLst>
      <p:ext uri="{BB962C8B-B14F-4D97-AF65-F5344CB8AC3E}">
        <p14:creationId xmlns:p14="http://schemas.microsoft.com/office/powerpoint/2010/main" val="3624570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2B37CA7-D744-4DAA-94DD-1E120E11A22F}"/>
              </a:ext>
            </a:extLst>
          </p:cNvPr>
          <p:cNvSpPr>
            <a:spLocks noGrp="1"/>
          </p:cNvSpPr>
          <p:nvPr>
            <p:ph type="dt" sz="half" idx="2"/>
          </p:nvPr>
        </p:nvSpPr>
        <p:spPr/>
        <p:txBody>
          <a:bodyPr/>
          <a:lstStyle/>
          <a:p>
            <a:fld id="{63CB888A-206F-45AF-950E-B021DFB8B450}" type="datetime1">
              <a:rPr lang="en-US" smtClean="0"/>
              <a:t>11/9/2020</a:t>
            </a:fld>
            <a:endParaRPr lang="en-US" dirty="0"/>
          </a:p>
        </p:txBody>
      </p:sp>
      <p:sp>
        <p:nvSpPr>
          <p:cNvPr id="5" name="Rectangle 4">
            <a:extLst>
              <a:ext uri="{FF2B5EF4-FFF2-40B4-BE49-F238E27FC236}">
                <a16:creationId xmlns:a16="http://schemas.microsoft.com/office/drawing/2014/main" id="{0618AFC0-0891-4F65-815D-CA885CB01E53}"/>
              </a:ext>
            </a:extLst>
          </p:cNvPr>
          <p:cNvSpPr/>
          <p:nvPr/>
        </p:nvSpPr>
        <p:spPr>
          <a:xfrm>
            <a:off x="1181100" y="828929"/>
            <a:ext cx="6508159" cy="646331"/>
          </a:xfrm>
          <a:prstGeom prst="rect">
            <a:avLst/>
          </a:prstGeom>
        </p:spPr>
        <p:txBody>
          <a:bodyPr wrap="square">
            <a:spAutoFit/>
          </a:bodyPr>
          <a:lstStyle/>
          <a:p>
            <a:r>
              <a:rPr lang="en-US" sz="3600" b="1" dirty="0">
                <a:solidFill>
                  <a:srgbClr val="00838B"/>
                </a:solidFill>
                <a:latin typeface="+mj-lt"/>
              </a:rPr>
              <a:t>Resources</a:t>
            </a:r>
          </a:p>
        </p:txBody>
      </p:sp>
      <p:cxnSp>
        <p:nvCxnSpPr>
          <p:cNvPr id="6" name="Straight Connector 5">
            <a:extLst>
              <a:ext uri="{FF2B5EF4-FFF2-40B4-BE49-F238E27FC236}">
                <a16:creationId xmlns:a16="http://schemas.microsoft.com/office/drawing/2014/main" id="{ECA9D6C6-F857-4E24-98E3-201C5EDE011B}"/>
              </a:ext>
            </a:extLst>
          </p:cNvPr>
          <p:cNvCxnSpPr/>
          <p:nvPr/>
        </p:nvCxnSpPr>
        <p:spPr>
          <a:xfrm>
            <a:off x="1181100" y="1481141"/>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9">
            <a:extLst>
              <a:ext uri="{FF2B5EF4-FFF2-40B4-BE49-F238E27FC236}">
                <a16:creationId xmlns:a16="http://schemas.microsoft.com/office/drawing/2014/main" id="{A826C18B-1FF9-48FB-8E55-BD96F888B9E3}"/>
              </a:ext>
            </a:extLst>
          </p:cNvPr>
          <p:cNvSpPr>
            <a:spLocks noGrp="1"/>
          </p:cNvSpPr>
          <p:nvPr>
            <p:ph idx="1"/>
          </p:nvPr>
        </p:nvSpPr>
        <p:spPr>
          <a:xfrm>
            <a:off x="1097279" y="1845733"/>
            <a:ext cx="10058401" cy="4354099"/>
          </a:xfrm>
        </p:spPr>
        <p:txBody>
          <a:bodyPr/>
          <a:lstStyle/>
          <a:p>
            <a:r>
              <a:rPr lang="en-US" sz="3200" b="1" dirty="0"/>
              <a:t>Tall Cop- Jermaine Galloway’s Power Point Templates</a:t>
            </a:r>
          </a:p>
          <a:p>
            <a:r>
              <a:rPr lang="en-US" sz="3200" dirty="0"/>
              <a:t>Developed presentations for South Carolina on the following topics:</a:t>
            </a:r>
          </a:p>
          <a:p>
            <a:pPr lvl="1"/>
            <a:r>
              <a:rPr lang="en-US" b="1" dirty="0"/>
              <a:t>Drug Trends Training</a:t>
            </a:r>
            <a:r>
              <a:rPr lang="en-US" dirty="0"/>
              <a:t>​ </a:t>
            </a:r>
            <a:r>
              <a:rPr lang="en-US" b="1" dirty="0"/>
              <a:t>for Educators, Parents</a:t>
            </a:r>
            <a:r>
              <a:rPr lang="en-US" dirty="0"/>
              <a:t>​ </a:t>
            </a:r>
            <a:r>
              <a:rPr lang="en-US" b="1" dirty="0"/>
              <a:t>and Other Community Members</a:t>
            </a:r>
            <a:r>
              <a:rPr lang="en-US" dirty="0"/>
              <a:t>​ </a:t>
            </a:r>
            <a:r>
              <a:rPr lang="en-US" b="1" dirty="0"/>
              <a:t>(Marijuana and Vapes)</a:t>
            </a:r>
          </a:p>
          <a:p>
            <a:pPr lvl="2" fontAlgn="base"/>
            <a:r>
              <a:rPr lang="en-US" dirty="0"/>
              <a:t>Teen marijuana trends ​, new forms of marijuana​, youth vaping trends and dangers​, state-specific information​ and resources for parents and professionals​</a:t>
            </a:r>
          </a:p>
          <a:p>
            <a:pPr lvl="1"/>
            <a:r>
              <a:rPr lang="en-US" b="1" dirty="0"/>
              <a:t>Drug Trends Training for Educators, Parents and Other Community Members (Vapes Only)</a:t>
            </a:r>
          </a:p>
          <a:p>
            <a:pPr lvl="2"/>
            <a:r>
              <a:rPr lang="en-US" dirty="0"/>
              <a:t>Vaping Trends, youth vaping trends and dangers, state-specific information and resources for parents and professionals</a:t>
            </a:r>
          </a:p>
          <a:p>
            <a:pPr lvl="1" fontAlgn="base"/>
            <a:r>
              <a:rPr lang="en-US" b="1" dirty="0"/>
              <a:t>Drug Trends Training for Educators, Parents and Other Community Members (Alcohol, Marijuana, Vapes and Prescription Drugs)</a:t>
            </a:r>
          </a:p>
          <a:p>
            <a:pPr lvl="2" fontAlgn="base"/>
            <a:r>
              <a:rPr lang="en-US" dirty="0"/>
              <a:t>Underage alcohol use, teen marijuana trends, new forms of marijuana, youth prescription pill use, youth vaping trends and dangers, marijuana edibles, state-specific information, tips to keep your kids drug free and resources for parents and professionals</a:t>
            </a:r>
          </a:p>
          <a:p>
            <a:pPr lvl="3"/>
            <a:endParaRPr lang="en-US" sz="2600" dirty="0"/>
          </a:p>
        </p:txBody>
      </p:sp>
      <p:pic>
        <p:nvPicPr>
          <p:cNvPr id="11" name="Picture 10" descr="Creating old meaning: When new concepts are repurposed to ...">
            <a:extLst>
              <a:ext uri="{FF2B5EF4-FFF2-40B4-BE49-F238E27FC236}">
                <a16:creationId xmlns:a16="http://schemas.microsoft.com/office/drawing/2014/main" id="{E19B3456-D95A-4BA6-8BC2-04C1FC8FFF32}"/>
              </a:ext>
            </a:extLst>
          </p:cNvPr>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0354066" y="828929"/>
            <a:ext cx="1770867" cy="1626488"/>
          </a:xfrm>
          <a:prstGeom prst="rect">
            <a:avLst/>
          </a:prstGeom>
        </p:spPr>
      </p:pic>
    </p:spTree>
    <p:extLst>
      <p:ext uri="{BB962C8B-B14F-4D97-AF65-F5344CB8AC3E}">
        <p14:creationId xmlns:p14="http://schemas.microsoft.com/office/powerpoint/2010/main" val="153082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03F821-4BDA-4336-9214-4946085BAC16}"/>
              </a:ext>
            </a:extLst>
          </p:cNvPr>
          <p:cNvSpPr>
            <a:spLocks noGrp="1"/>
          </p:cNvSpPr>
          <p:nvPr>
            <p:ph idx="1"/>
          </p:nvPr>
        </p:nvSpPr>
        <p:spPr>
          <a:xfrm>
            <a:off x="1066801" y="1617786"/>
            <a:ext cx="10088880" cy="4251308"/>
          </a:xfrm>
        </p:spPr>
        <p:txBody>
          <a:bodyPr/>
          <a:lstStyle/>
          <a:p>
            <a:r>
              <a:rPr lang="en-US" dirty="0"/>
              <a:t>Some county agencies are implementing PREP via ZOOM, Adobe Connect, or some other online platform. </a:t>
            </a:r>
            <a:r>
              <a:rPr lang="en-US" b="1" dirty="0"/>
              <a:t>Please notify Michelle Nienhius via email if you are (or plan to) teach PREP virtually.</a:t>
            </a:r>
          </a:p>
          <a:p>
            <a:r>
              <a:rPr lang="en-US" dirty="0"/>
              <a:t>While face-to-face delivery of the program is still the preferred method, it is understandable that during the public health crisis, this program will need to be delivered via technology. </a:t>
            </a:r>
            <a:r>
              <a:rPr lang="en-US" b="1" dirty="0"/>
              <a:t>Fidelity of the program and delivery of all material continues to be of utmost importance. </a:t>
            </a:r>
            <a:r>
              <a:rPr lang="en-US" dirty="0"/>
              <a:t>The virtual platform that you choose should allow you to:</a:t>
            </a:r>
          </a:p>
          <a:p>
            <a:pPr lvl="1"/>
            <a:r>
              <a:rPr lang="en-US" dirty="0"/>
              <a:t>Utilize all program materials- power point, handouts and videos</a:t>
            </a:r>
          </a:p>
          <a:p>
            <a:pPr lvl="1"/>
            <a:r>
              <a:rPr lang="en-US" dirty="0"/>
              <a:t>Have a discussion with participants and answer questions</a:t>
            </a:r>
          </a:p>
          <a:p>
            <a:r>
              <a:rPr lang="en-US" dirty="0"/>
              <a:t>Your agency may need to </a:t>
            </a:r>
            <a:r>
              <a:rPr lang="en-US" b="1" dirty="0"/>
              <a:t>mail the participant booklet ahead of the class </a:t>
            </a:r>
            <a:r>
              <a:rPr lang="en-US" dirty="0"/>
              <a:t>(or if your offices are still open, have participants come by to pick-up materials prior to the class). Using a platform that allows you to see your participants is best-this will allow you to interact with (see when they have a question, looking confused, etc.). </a:t>
            </a:r>
          </a:p>
          <a:p>
            <a:r>
              <a:rPr lang="en-US" b="1" dirty="0"/>
              <a:t> </a:t>
            </a:r>
            <a:endParaRPr lang="en-US" dirty="0"/>
          </a:p>
          <a:p>
            <a:endParaRPr lang="en-US" dirty="0"/>
          </a:p>
        </p:txBody>
      </p:sp>
      <p:sp>
        <p:nvSpPr>
          <p:cNvPr id="3" name="Date Placeholder 2">
            <a:extLst>
              <a:ext uri="{FF2B5EF4-FFF2-40B4-BE49-F238E27FC236}">
                <a16:creationId xmlns:a16="http://schemas.microsoft.com/office/drawing/2014/main" id="{D6E6F472-1118-4DB8-8A29-B0AFBD9D0F26}"/>
              </a:ext>
            </a:extLst>
          </p:cNvPr>
          <p:cNvSpPr>
            <a:spLocks noGrp="1"/>
          </p:cNvSpPr>
          <p:nvPr>
            <p:ph type="dt" sz="half" idx="2"/>
          </p:nvPr>
        </p:nvSpPr>
        <p:spPr/>
        <p:txBody>
          <a:bodyPr/>
          <a:lstStyle/>
          <a:p>
            <a:fld id="{63CB888A-206F-45AF-950E-B021DFB8B450}" type="datetime1">
              <a:rPr lang="en-US" smtClean="0"/>
              <a:t>11/9/2020</a:t>
            </a:fld>
            <a:endParaRPr lang="en-US" dirty="0"/>
          </a:p>
        </p:txBody>
      </p:sp>
      <p:pic>
        <p:nvPicPr>
          <p:cNvPr id="4" name="Picture 3">
            <a:extLst>
              <a:ext uri="{FF2B5EF4-FFF2-40B4-BE49-F238E27FC236}">
                <a16:creationId xmlns:a16="http://schemas.microsoft.com/office/drawing/2014/main" id="{49D1B67A-3C70-457F-ABD0-9FFFCAC0EA3A}"/>
              </a:ext>
            </a:extLst>
          </p:cNvPr>
          <p:cNvPicPr>
            <a:picLocks noChangeAspect="1"/>
          </p:cNvPicPr>
          <p:nvPr/>
        </p:nvPicPr>
        <p:blipFill>
          <a:blip r:embed="rId2"/>
          <a:stretch>
            <a:fillRect/>
          </a:stretch>
        </p:blipFill>
        <p:spPr>
          <a:xfrm>
            <a:off x="10441253" y="687202"/>
            <a:ext cx="1271428" cy="853087"/>
          </a:xfrm>
          <a:prstGeom prst="rect">
            <a:avLst/>
          </a:prstGeom>
        </p:spPr>
      </p:pic>
      <p:cxnSp>
        <p:nvCxnSpPr>
          <p:cNvPr id="5" name="Straight Connector 4">
            <a:extLst>
              <a:ext uri="{FF2B5EF4-FFF2-40B4-BE49-F238E27FC236}">
                <a16:creationId xmlns:a16="http://schemas.microsoft.com/office/drawing/2014/main" id="{68E8BE6D-ED69-4552-8AE3-158423DA0D72}"/>
              </a:ext>
            </a:extLst>
          </p:cNvPr>
          <p:cNvCxnSpPr/>
          <p:nvPr/>
        </p:nvCxnSpPr>
        <p:spPr>
          <a:xfrm>
            <a:off x="946220" y="1380657"/>
            <a:ext cx="1005840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72E53CC9-F834-4851-8102-AF81BC6FEEC4}"/>
              </a:ext>
            </a:extLst>
          </p:cNvPr>
          <p:cNvSpPr txBox="1"/>
          <p:nvPr/>
        </p:nvSpPr>
        <p:spPr>
          <a:xfrm>
            <a:off x="1018567" y="816462"/>
            <a:ext cx="5375868" cy="646331"/>
          </a:xfrm>
          <a:prstGeom prst="rect">
            <a:avLst/>
          </a:prstGeom>
          <a:noFill/>
        </p:spPr>
        <p:txBody>
          <a:bodyPr wrap="square" rtlCol="0">
            <a:spAutoFit/>
          </a:bodyPr>
          <a:lstStyle/>
          <a:p>
            <a:r>
              <a:rPr lang="en-US" sz="3600" dirty="0">
                <a:solidFill>
                  <a:srgbClr val="00838B"/>
                </a:solidFill>
                <a:latin typeface="+mj-lt"/>
              </a:rPr>
              <a:t>PREP Reminders</a:t>
            </a:r>
          </a:p>
        </p:txBody>
      </p:sp>
    </p:spTree>
    <p:extLst>
      <p:ext uri="{BB962C8B-B14F-4D97-AF65-F5344CB8AC3E}">
        <p14:creationId xmlns:p14="http://schemas.microsoft.com/office/powerpoint/2010/main" val="3093239729"/>
      </p:ext>
    </p:extLst>
  </p:cSld>
  <p:clrMapOvr>
    <a:masterClrMapping/>
  </p:clrMapOvr>
</p:sld>
</file>

<file path=ppt/theme/theme1.xml><?xml version="1.0" encoding="utf-8"?>
<a:theme xmlns:a="http://schemas.openxmlformats.org/drawingml/2006/main" name="DAODAS Master">
  <a:themeElements>
    <a:clrScheme name="SC DAODAS">
      <a:dk1>
        <a:sysClr val="windowText" lastClr="000000"/>
      </a:dk1>
      <a:lt1>
        <a:sysClr val="window" lastClr="FFFFFF"/>
      </a:lt1>
      <a:dk2>
        <a:srgbClr val="44546A"/>
      </a:dk2>
      <a:lt2>
        <a:srgbClr val="E7E6E6"/>
      </a:lt2>
      <a:accent1>
        <a:srgbClr val="015B8C"/>
      </a:accent1>
      <a:accent2>
        <a:srgbClr val="A6D96E"/>
      </a:accent2>
      <a:accent3>
        <a:srgbClr val="FFB610"/>
      </a:accent3>
      <a:accent4>
        <a:srgbClr val="015B8C"/>
      </a:accent4>
      <a:accent5>
        <a:srgbClr val="A6D96E"/>
      </a:accent5>
      <a:accent6>
        <a:srgbClr val="FFB610"/>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DAODAS Presentation Template WIDE.potx" id="{E7C8239D-E9D5-4F05-B2DB-DE9690BAC7D9}" vid="{5E3CAFF7-0D81-4915-969D-C4E22A36C0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DAODAS Presentation Template WIDE (1)</Template>
  <TotalTime>1979</TotalTime>
  <Words>1275</Words>
  <Application>Microsoft Office PowerPoint</Application>
  <PresentationFormat>Widescreen</PresentationFormat>
  <Paragraphs>138</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DAODAS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SCDAODAS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Crystal</dc:creator>
  <cp:lastModifiedBy>Nienhius, Michelle</cp:lastModifiedBy>
  <cp:revision>83</cp:revision>
  <cp:lastPrinted>2017-09-26T18:18:36Z</cp:lastPrinted>
  <dcterms:created xsi:type="dcterms:W3CDTF">2020-10-27T12:56:28Z</dcterms:created>
  <dcterms:modified xsi:type="dcterms:W3CDTF">2020-11-09T14:55:27Z</dcterms:modified>
</cp:coreProperties>
</file>