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8"/>
  </p:notesMasterIdLst>
  <p:handoutMasterIdLst>
    <p:handoutMasterId r:id="rId49"/>
  </p:handoutMasterIdLst>
  <p:sldIdLst>
    <p:sldId id="264" r:id="rId2"/>
    <p:sldId id="266" r:id="rId3"/>
    <p:sldId id="267" r:id="rId4"/>
    <p:sldId id="270" r:id="rId5"/>
    <p:sldId id="271" r:id="rId6"/>
    <p:sldId id="272" r:id="rId7"/>
    <p:sldId id="273" r:id="rId8"/>
    <p:sldId id="274" r:id="rId9"/>
    <p:sldId id="275" r:id="rId10"/>
    <p:sldId id="276" r:id="rId11"/>
    <p:sldId id="277" r:id="rId12"/>
    <p:sldId id="318" r:id="rId13"/>
    <p:sldId id="333" r:id="rId14"/>
    <p:sldId id="315" r:id="rId15"/>
    <p:sldId id="316" r:id="rId16"/>
    <p:sldId id="280" r:id="rId17"/>
    <p:sldId id="287" r:id="rId18"/>
    <p:sldId id="354" r:id="rId19"/>
    <p:sldId id="352" r:id="rId20"/>
    <p:sldId id="293" r:id="rId21"/>
    <p:sldId id="350" r:id="rId22"/>
    <p:sldId id="351" r:id="rId23"/>
    <p:sldId id="364" r:id="rId24"/>
    <p:sldId id="365" r:id="rId25"/>
    <p:sldId id="294" r:id="rId26"/>
    <p:sldId id="297" r:id="rId27"/>
    <p:sldId id="299" r:id="rId28"/>
    <p:sldId id="300" r:id="rId29"/>
    <p:sldId id="301" r:id="rId30"/>
    <p:sldId id="302" r:id="rId31"/>
    <p:sldId id="303" r:id="rId32"/>
    <p:sldId id="304" r:id="rId33"/>
    <p:sldId id="305" r:id="rId34"/>
    <p:sldId id="355" r:id="rId35"/>
    <p:sldId id="356" r:id="rId36"/>
    <p:sldId id="357" r:id="rId37"/>
    <p:sldId id="358" r:id="rId38"/>
    <p:sldId id="361" r:id="rId39"/>
    <p:sldId id="359" r:id="rId40"/>
    <p:sldId id="368" r:id="rId41"/>
    <p:sldId id="370" r:id="rId42"/>
    <p:sldId id="366" r:id="rId43"/>
    <p:sldId id="367" r:id="rId44"/>
    <p:sldId id="369" r:id="rId45"/>
    <p:sldId id="268" r:id="rId46"/>
    <p:sldId id="269"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don, Crystal" initials="GC" lastIdx="1" clrIdx="0">
    <p:extLst>
      <p:ext uri="{19B8F6BF-5375-455C-9EA6-DF929625EA0E}">
        <p15:presenceInfo xmlns:p15="http://schemas.microsoft.com/office/powerpoint/2012/main" userId="Gordon, Cryst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38B"/>
    <a:srgbClr val="FF6600"/>
    <a:srgbClr val="006666"/>
    <a:srgbClr val="71A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83025" autoAdjust="0"/>
  </p:normalViewPr>
  <p:slideViewPr>
    <p:cSldViewPr snapToGrid="0">
      <p:cViewPr varScale="1">
        <p:scale>
          <a:sx n="89" d="100"/>
          <a:sy n="89" d="100"/>
        </p:scale>
        <p:origin x="618" y="90"/>
      </p:cViewPr>
      <p:guideLst/>
    </p:cSldViewPr>
  </p:slideViewPr>
  <p:notesTextViewPr>
    <p:cViewPr>
      <p:scale>
        <a:sx n="1" d="1"/>
        <a:sy n="1" d="1"/>
      </p:scale>
      <p:origin x="0" y="0"/>
    </p:cViewPr>
  </p:notesTextViewPr>
  <p:sorterViewPr>
    <p:cViewPr>
      <p:scale>
        <a:sx n="150" d="100"/>
        <a:sy n="150" d="100"/>
      </p:scale>
      <p:origin x="0" y="0"/>
    </p:cViewPr>
  </p:sorterViewPr>
  <p:notesViewPr>
    <p:cSldViewPr snapToGrid="0">
      <p:cViewPr varScale="1">
        <p:scale>
          <a:sx n="67" d="100"/>
          <a:sy n="67" d="100"/>
        </p:scale>
        <p:origin x="327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069563059966774E-2"/>
          <c:y val="2.4935548354493131E-2"/>
          <c:w val="0.90028485409911996"/>
          <c:h val="0.73684351193905639"/>
        </c:manualLayout>
      </c:layout>
      <c:barChart>
        <c:barDir val="col"/>
        <c:grouping val="clustered"/>
        <c:varyColors val="0"/>
        <c:ser>
          <c:idx val="0"/>
          <c:order val="0"/>
          <c:tx>
            <c:strRef>
              <c:f>Sheet1!$A$2</c:f>
              <c:strCache>
                <c:ptCount val="1"/>
                <c:pt idx="0">
                  <c:v>Received Any Care</c:v>
                </c:pt>
              </c:strCache>
            </c:strRef>
          </c:tx>
          <c:spPr>
            <a:solidFill>
              <a:srgbClr val="FF6600"/>
            </a:solidFill>
            <a:ln w="19050">
              <a:solidFill>
                <a:srgbClr val="000000"/>
              </a:solidFill>
              <a:prstDash val="solid"/>
            </a:ln>
          </c:spPr>
          <c:invertIfNegative val="0"/>
          <c:dLbls>
            <c:spPr>
              <a:noFill/>
              <a:ln>
                <a:noFill/>
              </a:ln>
              <a:effectLst/>
            </c:spPr>
            <c:txPr>
              <a:bodyPr/>
              <a:lstStyle/>
              <a:p>
                <a:pPr>
                  <a:defRPr sz="18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Sheet1!$B$1:$E$1</c:f>
              <c:strCache>
                <c:ptCount val="4"/>
                <c:pt idx="0">
                  <c:v>MSM 
(n=8438)</c:v>
                </c:pt>
                <c:pt idx="1">
                  <c:v>IDU 
(n=1445)</c:v>
                </c:pt>
                <c:pt idx="2">
                  <c:v>MSM_IDU 
(n=611)</c:v>
                </c:pt>
                <c:pt idx="3">
                  <c:v>Hetero 
(n=4804)</c:v>
                </c:pt>
              </c:strCache>
            </c:strRef>
          </c:cat>
          <c:val>
            <c:numRef>
              <c:f>Sheet1!$B$2:$E$2</c:f>
              <c:numCache>
                <c:formatCode>0%</c:formatCode>
                <c:ptCount val="4"/>
                <c:pt idx="0">
                  <c:v>0.7</c:v>
                </c:pt>
                <c:pt idx="1">
                  <c:v>0.59</c:v>
                </c:pt>
                <c:pt idx="2">
                  <c:v>0.62</c:v>
                </c:pt>
                <c:pt idx="3">
                  <c:v>0.73</c:v>
                </c:pt>
              </c:numCache>
            </c:numRef>
          </c:val>
          <c:extLst xmlns:c16r2="http://schemas.microsoft.com/office/drawing/2015/06/chart">
            <c:ext xmlns:c16="http://schemas.microsoft.com/office/drawing/2014/chart" uri="{C3380CC4-5D6E-409C-BE32-E72D297353CC}">
              <c16:uniqueId val="{00000000-F84A-4CF0-844F-B64F490355BB}"/>
            </c:ext>
          </c:extLst>
        </c:ser>
        <c:ser>
          <c:idx val="1"/>
          <c:order val="1"/>
          <c:tx>
            <c:strRef>
              <c:f>Sheet1!$A$3</c:f>
              <c:strCache>
                <c:ptCount val="1"/>
                <c:pt idx="0">
                  <c:v>Retention in 
Continuous Care</c:v>
                </c:pt>
              </c:strCache>
            </c:strRef>
          </c:tx>
          <c:spPr>
            <a:solidFill>
              <a:schemeClr val="bg2">
                <a:lumMod val="75000"/>
              </a:schemeClr>
            </a:solidFill>
            <a:ln w="19050">
              <a:solidFill>
                <a:srgbClr val="000000"/>
              </a:solidFill>
              <a:prstDash val="solid"/>
            </a:ln>
          </c:spPr>
          <c:invertIfNegative val="0"/>
          <c:dLbls>
            <c:spPr>
              <a:noFill/>
              <a:ln>
                <a:noFill/>
              </a:ln>
              <a:effectLst/>
            </c:spPr>
            <c:txPr>
              <a:bodyPr/>
              <a:lstStyle/>
              <a:p>
                <a:pPr>
                  <a:defRPr sz="18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Sheet1!$B$1:$E$1</c:f>
              <c:strCache>
                <c:ptCount val="4"/>
                <c:pt idx="0">
                  <c:v>MSM 
(n=8438)</c:v>
                </c:pt>
                <c:pt idx="1">
                  <c:v>IDU 
(n=1445)</c:v>
                </c:pt>
                <c:pt idx="2">
                  <c:v>MSM_IDU 
(n=611)</c:v>
                </c:pt>
                <c:pt idx="3">
                  <c:v>Hetero 
(n=4804)</c:v>
                </c:pt>
              </c:strCache>
            </c:strRef>
          </c:cat>
          <c:val>
            <c:numRef>
              <c:f>Sheet1!$B$3:$E$3</c:f>
              <c:numCache>
                <c:formatCode>0%</c:formatCode>
                <c:ptCount val="4"/>
                <c:pt idx="0">
                  <c:v>0.54</c:v>
                </c:pt>
                <c:pt idx="1">
                  <c:v>0.47</c:v>
                </c:pt>
                <c:pt idx="2">
                  <c:v>0.49</c:v>
                </c:pt>
                <c:pt idx="3">
                  <c:v>0.59</c:v>
                </c:pt>
              </c:numCache>
            </c:numRef>
          </c:val>
          <c:extLst xmlns:c16r2="http://schemas.microsoft.com/office/drawing/2015/06/chart">
            <c:ext xmlns:c16="http://schemas.microsoft.com/office/drawing/2014/chart" uri="{C3380CC4-5D6E-409C-BE32-E72D297353CC}">
              <c16:uniqueId val="{00000001-F84A-4CF0-844F-B64F490355BB}"/>
            </c:ext>
          </c:extLst>
        </c:ser>
        <c:ser>
          <c:idx val="2"/>
          <c:order val="2"/>
          <c:tx>
            <c:strRef>
              <c:f>Sheet1!$A$4</c:f>
              <c:strCache>
                <c:ptCount val="1"/>
                <c:pt idx="0">
                  <c:v>Viral Suppression</c:v>
                </c:pt>
              </c:strCache>
            </c:strRef>
          </c:tx>
          <c:spPr>
            <a:solidFill>
              <a:schemeClr val="bg1">
                <a:lumMod val="50000"/>
              </a:schemeClr>
            </a:solidFill>
            <a:ln w="19050">
              <a:solidFill>
                <a:srgbClr val="000000"/>
              </a:solidFill>
              <a:prstDash val="solid"/>
            </a:ln>
          </c:spPr>
          <c:invertIfNegative val="0"/>
          <c:dLbls>
            <c:spPr>
              <a:noFill/>
              <a:ln>
                <a:noFill/>
              </a:ln>
              <a:effectLst/>
            </c:spPr>
            <c:txPr>
              <a:bodyPr/>
              <a:lstStyle/>
              <a:p>
                <a:pPr>
                  <a:defRPr sz="18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Sheet1!$B$1:$E$1</c:f>
              <c:strCache>
                <c:ptCount val="4"/>
                <c:pt idx="0">
                  <c:v>MSM 
(n=8438)</c:v>
                </c:pt>
                <c:pt idx="1">
                  <c:v>IDU 
(n=1445)</c:v>
                </c:pt>
                <c:pt idx="2">
                  <c:v>MSM_IDU 
(n=611)</c:v>
                </c:pt>
                <c:pt idx="3">
                  <c:v>Hetero 
(n=4804)</c:v>
                </c:pt>
              </c:strCache>
            </c:strRef>
          </c:cat>
          <c:val>
            <c:numRef>
              <c:f>Sheet1!$B$4:$E$4</c:f>
              <c:numCache>
                <c:formatCode>0%</c:formatCode>
                <c:ptCount val="4"/>
                <c:pt idx="0">
                  <c:v>0.6</c:v>
                </c:pt>
                <c:pt idx="1">
                  <c:v>0.48</c:v>
                </c:pt>
                <c:pt idx="2">
                  <c:v>0.53</c:v>
                </c:pt>
                <c:pt idx="3">
                  <c:v>0.61</c:v>
                </c:pt>
              </c:numCache>
            </c:numRef>
          </c:val>
          <c:extLst xmlns:c16r2="http://schemas.microsoft.com/office/drawing/2015/06/chart">
            <c:ext xmlns:c16="http://schemas.microsoft.com/office/drawing/2014/chart" uri="{C3380CC4-5D6E-409C-BE32-E72D297353CC}">
              <c16:uniqueId val="{00000002-F84A-4CF0-844F-B64F490355BB}"/>
            </c:ext>
          </c:extLst>
        </c:ser>
        <c:dLbls>
          <c:dLblPos val="outEnd"/>
          <c:showLegendKey val="0"/>
          <c:showVal val="1"/>
          <c:showCatName val="0"/>
          <c:showSerName val="0"/>
          <c:showPercent val="0"/>
          <c:showBubbleSize val="0"/>
        </c:dLbls>
        <c:gapWidth val="150"/>
        <c:axId val="351594440"/>
        <c:axId val="351599144"/>
      </c:barChart>
      <c:catAx>
        <c:axId val="351594440"/>
        <c:scaling>
          <c:orientation val="minMax"/>
        </c:scaling>
        <c:delete val="0"/>
        <c:axPos val="b"/>
        <c:numFmt formatCode="General" sourceLinked="1"/>
        <c:majorTickMark val="out"/>
        <c:minorTickMark val="none"/>
        <c:tickLblPos val="nextTo"/>
        <c:spPr>
          <a:ln w="3362">
            <a:solidFill>
              <a:schemeClr val="tx1"/>
            </a:solidFill>
            <a:prstDash val="solid"/>
          </a:ln>
        </c:spPr>
        <c:txPr>
          <a:bodyPr rot="0" vert="horz"/>
          <a:lstStyle/>
          <a:p>
            <a:pPr>
              <a:defRPr sz="1800"/>
            </a:pPr>
            <a:endParaRPr lang="en-US"/>
          </a:p>
        </c:txPr>
        <c:crossAx val="351599144"/>
        <c:crosses val="autoZero"/>
        <c:auto val="1"/>
        <c:lblAlgn val="ctr"/>
        <c:lblOffset val="100"/>
        <c:noMultiLvlLbl val="0"/>
      </c:catAx>
      <c:valAx>
        <c:axId val="351599144"/>
        <c:scaling>
          <c:orientation val="minMax"/>
          <c:max val="1"/>
        </c:scaling>
        <c:delete val="0"/>
        <c:axPos val="l"/>
        <c:majorGridlines>
          <c:spPr>
            <a:ln w="3362">
              <a:solidFill>
                <a:schemeClr val="bg1">
                  <a:lumMod val="65000"/>
                </a:schemeClr>
              </a:solidFill>
              <a:prstDash val="solid"/>
            </a:ln>
          </c:spPr>
        </c:majorGridlines>
        <c:numFmt formatCode="0%" sourceLinked="1"/>
        <c:majorTickMark val="none"/>
        <c:minorTickMark val="none"/>
        <c:tickLblPos val="nextTo"/>
        <c:spPr>
          <a:ln w="3362">
            <a:solidFill>
              <a:schemeClr val="tx1"/>
            </a:solidFill>
            <a:prstDash val="solid"/>
          </a:ln>
        </c:spPr>
        <c:txPr>
          <a:bodyPr rot="0" vert="horz"/>
          <a:lstStyle/>
          <a:p>
            <a:pPr>
              <a:defRPr sz="1800" b="0"/>
            </a:pPr>
            <a:endParaRPr lang="en-US"/>
          </a:p>
        </c:txPr>
        <c:crossAx val="351594440"/>
        <c:crosses val="autoZero"/>
        <c:crossBetween val="between"/>
      </c:valAx>
      <c:spPr>
        <a:noFill/>
        <a:ln w="13447">
          <a:solidFill>
            <a:schemeClr val="tx1"/>
          </a:solidFill>
          <a:prstDash val="solid"/>
        </a:ln>
      </c:spPr>
    </c:plotArea>
    <c:legend>
      <c:legendPos val="b"/>
      <c:layout>
        <c:manualLayout>
          <c:xMode val="edge"/>
          <c:yMode val="edge"/>
          <c:x val="7.9238495504314582E-2"/>
          <c:y val="0.93310562021197907"/>
          <c:w val="0.91235812252893123"/>
          <c:h val="5.2926384272480781E-2"/>
        </c:manualLayout>
      </c:layout>
      <c:overlay val="0"/>
      <c:spPr>
        <a:noFill/>
        <a:ln w="3362">
          <a:solidFill>
            <a:schemeClr val="tx1"/>
          </a:solidFill>
          <a:prstDash val="solid"/>
        </a:ln>
      </c:spPr>
      <c:txPr>
        <a:bodyPr/>
        <a:lstStyle/>
        <a:p>
          <a:pPr>
            <a:defRPr sz="1800"/>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Calibri" pitchFamily="34" charset="0"/>
          <a:ea typeface="Times New Roman"/>
          <a:cs typeface="Times New Roman"/>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A0BA778-1992-468D-8754-F996B226CC24}" type="datetimeFigureOut">
              <a:rPr lang="en-US" smtClean="0"/>
              <a:t>11/18/2019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838802D-3382-4DDA-8099-73A1E42A06A0}" type="slidenum">
              <a:rPr lang="en-US" smtClean="0"/>
              <a:t>‹#›</a:t>
            </a:fld>
            <a:endParaRPr lang="en-US"/>
          </a:p>
        </p:txBody>
      </p:sp>
    </p:spTree>
    <p:extLst>
      <p:ext uri="{BB962C8B-B14F-4D97-AF65-F5344CB8AC3E}">
        <p14:creationId xmlns:p14="http://schemas.microsoft.com/office/powerpoint/2010/main" val="1107637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E194CB-0B2D-47E2-81FD-4E16A770C2B5}" type="datetimeFigureOut">
              <a:rPr lang="en-US" smtClean="0"/>
              <a:t>11/18/2019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FB1307-1F50-4DB0-9CD2-C9A18C8ACC11}" type="slidenum">
              <a:rPr lang="en-US" smtClean="0"/>
              <a:t>‹#›</a:t>
            </a:fld>
            <a:endParaRPr lang="en-US"/>
          </a:p>
        </p:txBody>
      </p:sp>
    </p:spTree>
    <p:extLst>
      <p:ext uri="{BB962C8B-B14F-4D97-AF65-F5344CB8AC3E}">
        <p14:creationId xmlns:p14="http://schemas.microsoft.com/office/powerpoint/2010/main" val="4124869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Custom DAODAS color codes</a:t>
            </a:r>
            <a:r>
              <a:rPr lang="en-US" b="1" baseline="0" dirty="0" smtClean="0"/>
              <a:t> is : Red-0 </a:t>
            </a:r>
          </a:p>
          <a:p>
            <a:r>
              <a:rPr lang="en-US" b="1" baseline="0" dirty="0" smtClean="0"/>
              <a:t>		      Green-131 </a:t>
            </a:r>
          </a:p>
          <a:p>
            <a:r>
              <a:rPr lang="en-US" b="1" baseline="0" dirty="0" smtClean="0"/>
              <a:t>		      Blue-139</a:t>
            </a:r>
            <a:endParaRPr lang="en-US" b="1" dirty="0" smtClean="0"/>
          </a:p>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1</a:t>
            </a:fld>
            <a:endParaRPr lang="en-US"/>
          </a:p>
        </p:txBody>
      </p:sp>
    </p:spTree>
    <p:extLst>
      <p:ext uri="{BB962C8B-B14F-4D97-AF65-F5344CB8AC3E}">
        <p14:creationId xmlns:p14="http://schemas.microsoft.com/office/powerpoint/2010/main" val="2097699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FB1307-1F50-4DB0-9CD2-C9A18C8ACC11}" type="slidenum">
              <a:rPr lang="en-US" smtClean="0"/>
              <a:t>10</a:t>
            </a:fld>
            <a:endParaRPr lang="en-US"/>
          </a:p>
        </p:txBody>
      </p:sp>
    </p:spTree>
    <p:extLst>
      <p:ext uri="{BB962C8B-B14F-4D97-AF65-F5344CB8AC3E}">
        <p14:creationId xmlns:p14="http://schemas.microsoft.com/office/powerpoint/2010/main" val="2340120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FB1307-1F50-4DB0-9CD2-C9A18C8ACC11}" type="slidenum">
              <a:rPr lang="en-US" smtClean="0"/>
              <a:t>11</a:t>
            </a:fld>
            <a:endParaRPr lang="en-US"/>
          </a:p>
        </p:txBody>
      </p:sp>
    </p:spTree>
    <p:extLst>
      <p:ext uri="{BB962C8B-B14F-4D97-AF65-F5344CB8AC3E}">
        <p14:creationId xmlns:p14="http://schemas.microsoft.com/office/powerpoint/2010/main" val="391958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FB1307-1F50-4DB0-9CD2-C9A18C8ACC11}" type="slidenum">
              <a:rPr lang="en-US" smtClean="0"/>
              <a:t>12</a:t>
            </a:fld>
            <a:endParaRPr lang="en-US"/>
          </a:p>
        </p:txBody>
      </p:sp>
    </p:spTree>
    <p:extLst>
      <p:ext uri="{BB962C8B-B14F-4D97-AF65-F5344CB8AC3E}">
        <p14:creationId xmlns:p14="http://schemas.microsoft.com/office/powerpoint/2010/main" val="1423095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FB1307-1F50-4DB0-9CD2-C9A18C8ACC11}" type="slidenum">
              <a:rPr lang="en-US" smtClean="0"/>
              <a:t>13</a:t>
            </a:fld>
            <a:endParaRPr lang="en-US"/>
          </a:p>
        </p:txBody>
      </p:sp>
    </p:spTree>
    <p:extLst>
      <p:ext uri="{BB962C8B-B14F-4D97-AF65-F5344CB8AC3E}">
        <p14:creationId xmlns:p14="http://schemas.microsoft.com/office/powerpoint/2010/main" val="2547275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FB1307-1F50-4DB0-9CD2-C9A18C8ACC11}" type="slidenum">
              <a:rPr lang="en-US" smtClean="0"/>
              <a:t>14</a:t>
            </a:fld>
            <a:endParaRPr lang="en-US"/>
          </a:p>
        </p:txBody>
      </p:sp>
    </p:spTree>
    <p:extLst>
      <p:ext uri="{BB962C8B-B14F-4D97-AF65-F5344CB8AC3E}">
        <p14:creationId xmlns:p14="http://schemas.microsoft.com/office/powerpoint/2010/main" val="1249487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FB1307-1F50-4DB0-9CD2-C9A18C8ACC11}" type="slidenum">
              <a:rPr lang="en-US" smtClean="0"/>
              <a:t>15</a:t>
            </a:fld>
            <a:endParaRPr lang="en-US"/>
          </a:p>
        </p:txBody>
      </p:sp>
    </p:spTree>
    <p:extLst>
      <p:ext uri="{BB962C8B-B14F-4D97-AF65-F5344CB8AC3E}">
        <p14:creationId xmlns:p14="http://schemas.microsoft.com/office/powerpoint/2010/main" val="792021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FB1307-1F50-4DB0-9CD2-C9A18C8ACC11}" type="slidenum">
              <a:rPr lang="en-US" smtClean="0"/>
              <a:t>16</a:t>
            </a:fld>
            <a:endParaRPr lang="en-US"/>
          </a:p>
        </p:txBody>
      </p:sp>
    </p:spTree>
    <p:extLst>
      <p:ext uri="{BB962C8B-B14F-4D97-AF65-F5344CB8AC3E}">
        <p14:creationId xmlns:p14="http://schemas.microsoft.com/office/powerpoint/2010/main" val="3863609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FB1307-1F50-4DB0-9CD2-C9A18C8ACC11}" type="slidenum">
              <a:rPr lang="en-US" smtClean="0"/>
              <a:t>17</a:t>
            </a:fld>
            <a:endParaRPr lang="en-US"/>
          </a:p>
        </p:txBody>
      </p:sp>
    </p:spTree>
    <p:extLst>
      <p:ext uri="{BB962C8B-B14F-4D97-AF65-F5344CB8AC3E}">
        <p14:creationId xmlns:p14="http://schemas.microsoft.com/office/powerpoint/2010/main" val="2162452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FB1307-1F50-4DB0-9CD2-C9A18C8ACC11}" type="slidenum">
              <a:rPr lang="en-US" smtClean="0"/>
              <a:t>18</a:t>
            </a:fld>
            <a:endParaRPr lang="en-US"/>
          </a:p>
        </p:txBody>
      </p:sp>
    </p:spTree>
    <p:extLst>
      <p:ext uri="{BB962C8B-B14F-4D97-AF65-F5344CB8AC3E}">
        <p14:creationId xmlns:p14="http://schemas.microsoft.com/office/powerpoint/2010/main" val="368272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FB1307-1F50-4DB0-9CD2-C9A18C8ACC11}" type="slidenum">
              <a:rPr lang="en-US" smtClean="0"/>
              <a:t>19</a:t>
            </a:fld>
            <a:endParaRPr lang="en-US"/>
          </a:p>
        </p:txBody>
      </p:sp>
    </p:spTree>
    <p:extLst>
      <p:ext uri="{BB962C8B-B14F-4D97-AF65-F5344CB8AC3E}">
        <p14:creationId xmlns:p14="http://schemas.microsoft.com/office/powerpoint/2010/main" val="3192893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2</a:t>
            </a:fld>
            <a:endParaRPr lang="en-US"/>
          </a:p>
        </p:txBody>
      </p:sp>
    </p:spTree>
    <p:extLst>
      <p:ext uri="{BB962C8B-B14F-4D97-AF65-F5344CB8AC3E}">
        <p14:creationId xmlns:p14="http://schemas.microsoft.com/office/powerpoint/2010/main" val="914734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E92E72-D886-41D2-B7CC-625D3C482103}" type="slidenum">
              <a:rPr lang="en-US" smtClean="0"/>
              <a:t>20</a:t>
            </a:fld>
            <a:endParaRPr lang="en-US"/>
          </a:p>
        </p:txBody>
      </p:sp>
    </p:spTree>
    <p:extLst>
      <p:ext uri="{BB962C8B-B14F-4D97-AF65-F5344CB8AC3E}">
        <p14:creationId xmlns:p14="http://schemas.microsoft.com/office/powerpoint/2010/main" val="2353784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FB1307-1F50-4DB0-9CD2-C9A18C8ACC11}" type="slidenum">
              <a:rPr lang="en-US" smtClean="0"/>
              <a:t>21</a:t>
            </a:fld>
            <a:endParaRPr lang="en-US"/>
          </a:p>
        </p:txBody>
      </p:sp>
    </p:spTree>
    <p:extLst>
      <p:ext uri="{BB962C8B-B14F-4D97-AF65-F5344CB8AC3E}">
        <p14:creationId xmlns:p14="http://schemas.microsoft.com/office/powerpoint/2010/main" val="563249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FB1307-1F50-4DB0-9CD2-C9A18C8ACC11}" type="slidenum">
              <a:rPr lang="en-US" smtClean="0"/>
              <a:t>22</a:t>
            </a:fld>
            <a:endParaRPr lang="en-US"/>
          </a:p>
        </p:txBody>
      </p:sp>
    </p:spTree>
    <p:extLst>
      <p:ext uri="{BB962C8B-B14F-4D97-AF65-F5344CB8AC3E}">
        <p14:creationId xmlns:p14="http://schemas.microsoft.com/office/powerpoint/2010/main" val="303630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FB1307-1F50-4DB0-9CD2-C9A18C8ACC11}" type="slidenum">
              <a:rPr lang="en-US" smtClean="0"/>
              <a:t>23</a:t>
            </a:fld>
            <a:endParaRPr lang="en-US"/>
          </a:p>
        </p:txBody>
      </p:sp>
    </p:spTree>
    <p:extLst>
      <p:ext uri="{BB962C8B-B14F-4D97-AF65-F5344CB8AC3E}">
        <p14:creationId xmlns:p14="http://schemas.microsoft.com/office/powerpoint/2010/main" val="765187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977" indent="-302298" eaLnBrk="0" hangingPunct="0">
              <a:defRPr>
                <a:solidFill>
                  <a:schemeClr val="tx1"/>
                </a:solidFill>
                <a:latin typeface="Arial" charset="0"/>
              </a:defRPr>
            </a:lvl2pPr>
            <a:lvl3pPr marL="1209196" indent="-241839" eaLnBrk="0" hangingPunct="0">
              <a:defRPr>
                <a:solidFill>
                  <a:schemeClr val="tx1"/>
                </a:solidFill>
                <a:latin typeface="Arial" charset="0"/>
              </a:defRPr>
            </a:lvl3pPr>
            <a:lvl4pPr marL="1692873" indent="-241839" eaLnBrk="0" hangingPunct="0">
              <a:defRPr>
                <a:solidFill>
                  <a:schemeClr val="tx1"/>
                </a:solidFill>
                <a:latin typeface="Arial" charset="0"/>
              </a:defRPr>
            </a:lvl4pPr>
            <a:lvl5pPr marL="2176552" indent="-241839" eaLnBrk="0" hangingPunct="0">
              <a:defRPr>
                <a:solidFill>
                  <a:schemeClr val="tx1"/>
                </a:solidFill>
                <a:latin typeface="Arial" charset="0"/>
              </a:defRPr>
            </a:lvl5pPr>
            <a:lvl6pPr marL="2660229" indent="-241839" eaLnBrk="0" fontAlgn="base" hangingPunct="0">
              <a:spcBef>
                <a:spcPct val="0"/>
              </a:spcBef>
              <a:spcAft>
                <a:spcPct val="0"/>
              </a:spcAft>
              <a:defRPr>
                <a:solidFill>
                  <a:schemeClr val="tx1"/>
                </a:solidFill>
                <a:latin typeface="Arial" charset="0"/>
              </a:defRPr>
            </a:lvl6pPr>
            <a:lvl7pPr marL="3143908" indent="-241839" eaLnBrk="0" fontAlgn="base" hangingPunct="0">
              <a:spcBef>
                <a:spcPct val="0"/>
              </a:spcBef>
              <a:spcAft>
                <a:spcPct val="0"/>
              </a:spcAft>
              <a:defRPr>
                <a:solidFill>
                  <a:schemeClr val="tx1"/>
                </a:solidFill>
                <a:latin typeface="Arial" charset="0"/>
              </a:defRPr>
            </a:lvl7pPr>
            <a:lvl8pPr marL="3627588" indent="-241839" eaLnBrk="0" fontAlgn="base" hangingPunct="0">
              <a:spcBef>
                <a:spcPct val="0"/>
              </a:spcBef>
              <a:spcAft>
                <a:spcPct val="0"/>
              </a:spcAft>
              <a:defRPr>
                <a:solidFill>
                  <a:schemeClr val="tx1"/>
                </a:solidFill>
                <a:latin typeface="Arial" charset="0"/>
              </a:defRPr>
            </a:lvl8pPr>
            <a:lvl9pPr marL="4111266" indent="-241839" eaLnBrk="0" fontAlgn="base" hangingPunct="0">
              <a:spcBef>
                <a:spcPct val="0"/>
              </a:spcBef>
              <a:spcAft>
                <a:spcPct val="0"/>
              </a:spcAft>
              <a:defRPr>
                <a:solidFill>
                  <a:schemeClr val="tx1"/>
                </a:solidFill>
                <a:latin typeface="Arial" charset="0"/>
              </a:defRPr>
            </a:lvl9pPr>
          </a:lstStyle>
          <a:p>
            <a:pPr eaLnBrk="1" hangingPunct="1"/>
            <a:fld id="{97741562-5E4C-48EF-A9E3-4CF206A00987}" type="slidenum">
              <a:rPr lang="en-US" smtClean="0"/>
              <a:pPr eaLnBrk="1" hangingPunct="1"/>
              <a:t>24</a:t>
            </a:fld>
            <a:endParaRPr lang="en-US"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76724" y="4564211"/>
            <a:ext cx="5371986" cy="4323988"/>
          </a:xfrm>
          <a:noFill/>
        </p:spPr>
        <p:txBody>
          <a:bodyPr/>
          <a:lstStyle/>
          <a:p>
            <a:pPr eaLnBrk="1" hangingPunct="1"/>
            <a:r>
              <a:rPr lang="en-US" dirty="0" smtClean="0">
                <a:latin typeface="Arial" charset="0"/>
              </a:rPr>
              <a:t>If we also look at the continuum of care among reported risk behaviors we see that:</a:t>
            </a:r>
          </a:p>
          <a:p>
            <a:pPr eaLnBrk="1" hangingPunct="1"/>
            <a:endParaRPr lang="en-US" dirty="0">
              <a:latin typeface="Arial" charset="0"/>
            </a:endParaRPr>
          </a:p>
          <a:p>
            <a:pPr marL="174708" indent="-174708">
              <a:buFont typeface="Arial" panose="020B0604020202020204" pitchFamily="34" charset="0"/>
              <a:buChar char="•"/>
            </a:pPr>
            <a:r>
              <a:rPr lang="en-US" b="1" dirty="0" smtClean="0">
                <a:latin typeface="Arial" charset="0"/>
              </a:rPr>
              <a:t>Persons who injected drugs fared worse in all categories meaning they are:</a:t>
            </a:r>
          </a:p>
          <a:p>
            <a:pPr marL="174708" indent="-174708">
              <a:buFont typeface="Arial" panose="020B0604020202020204" pitchFamily="34" charset="0"/>
              <a:buChar char="•"/>
            </a:pPr>
            <a:endParaRPr lang="en-US" b="1" dirty="0">
              <a:latin typeface="Arial" charset="0"/>
            </a:endParaRPr>
          </a:p>
          <a:p>
            <a:pPr marL="174708" indent="-174708">
              <a:buFont typeface="Arial" panose="020B0604020202020204" pitchFamily="34" charset="0"/>
              <a:buChar char="•"/>
            </a:pPr>
            <a:r>
              <a:rPr lang="en-US" b="1" dirty="0" smtClean="0">
                <a:latin typeface="Arial" charset="0"/>
              </a:rPr>
              <a:t>Less likely to receive care</a:t>
            </a:r>
          </a:p>
          <a:p>
            <a:pPr marL="174708" indent="-174708">
              <a:buFont typeface="Arial" panose="020B0604020202020204" pitchFamily="34" charset="0"/>
              <a:buChar char="•"/>
            </a:pPr>
            <a:r>
              <a:rPr lang="en-US" b="1" dirty="0" smtClean="0">
                <a:latin typeface="Arial" charset="0"/>
              </a:rPr>
              <a:t>Less likely to be retained in care and</a:t>
            </a:r>
          </a:p>
          <a:p>
            <a:pPr marL="174708" indent="-174708">
              <a:buFont typeface="Arial" panose="020B0604020202020204" pitchFamily="34" charset="0"/>
              <a:buChar char="•"/>
            </a:pPr>
            <a:r>
              <a:rPr lang="en-US" b="1" dirty="0" smtClean="0">
                <a:latin typeface="Arial" charset="0"/>
              </a:rPr>
              <a:t>Less likely to reach viral suppression</a:t>
            </a:r>
            <a:endParaRPr lang="en-US" b="1" dirty="0">
              <a:latin typeface="Arial" charset="0"/>
            </a:endParaRPr>
          </a:p>
        </p:txBody>
      </p:sp>
    </p:spTree>
    <p:extLst>
      <p:ext uri="{BB962C8B-B14F-4D97-AF65-F5344CB8AC3E}">
        <p14:creationId xmlns:p14="http://schemas.microsoft.com/office/powerpoint/2010/main" val="265200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FB1307-1F50-4DB0-9CD2-C9A18C8ACC11}" type="slidenum">
              <a:rPr lang="en-US" smtClean="0"/>
              <a:t>25</a:t>
            </a:fld>
            <a:endParaRPr lang="en-US"/>
          </a:p>
        </p:txBody>
      </p:sp>
    </p:spTree>
    <p:extLst>
      <p:ext uri="{BB962C8B-B14F-4D97-AF65-F5344CB8AC3E}">
        <p14:creationId xmlns:p14="http://schemas.microsoft.com/office/powerpoint/2010/main" val="2318479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09" indent="-285734">
              <a:spcBef>
                <a:spcPct val="30000"/>
              </a:spcBef>
              <a:defRPr sz="1200">
                <a:solidFill>
                  <a:schemeClr val="tx1"/>
                </a:solidFill>
                <a:latin typeface="Calibri" panose="020F0502020204030204" pitchFamily="34" charset="0"/>
              </a:defRPr>
            </a:lvl2pPr>
            <a:lvl3pPr marL="1142937" indent="-228587">
              <a:spcBef>
                <a:spcPct val="30000"/>
              </a:spcBef>
              <a:defRPr sz="1200">
                <a:solidFill>
                  <a:schemeClr val="tx1"/>
                </a:solidFill>
                <a:latin typeface="Calibri" panose="020F0502020204030204" pitchFamily="34" charset="0"/>
              </a:defRPr>
            </a:lvl3pPr>
            <a:lvl4pPr marL="1600112" indent="-228587">
              <a:spcBef>
                <a:spcPct val="30000"/>
              </a:spcBef>
              <a:defRPr sz="1200">
                <a:solidFill>
                  <a:schemeClr val="tx1"/>
                </a:solidFill>
                <a:latin typeface="Calibri" panose="020F0502020204030204" pitchFamily="34" charset="0"/>
              </a:defRPr>
            </a:lvl4pPr>
            <a:lvl5pPr marL="2057287" indent="-228587">
              <a:spcBef>
                <a:spcPct val="30000"/>
              </a:spcBef>
              <a:defRPr sz="1200">
                <a:solidFill>
                  <a:schemeClr val="tx1"/>
                </a:solidFill>
                <a:latin typeface="Calibri" panose="020F0502020204030204" pitchFamily="34" charset="0"/>
              </a:defRPr>
            </a:lvl5pPr>
            <a:lvl6pPr marL="2514461" indent="-228587" eaLnBrk="0" fontAlgn="base" hangingPunct="0">
              <a:spcBef>
                <a:spcPct val="30000"/>
              </a:spcBef>
              <a:spcAft>
                <a:spcPct val="0"/>
              </a:spcAft>
              <a:defRPr sz="1200">
                <a:solidFill>
                  <a:schemeClr val="tx1"/>
                </a:solidFill>
                <a:latin typeface="Calibri" panose="020F0502020204030204" pitchFamily="34" charset="0"/>
              </a:defRPr>
            </a:lvl6pPr>
            <a:lvl7pPr marL="2971635" indent="-228587" eaLnBrk="0" fontAlgn="base" hangingPunct="0">
              <a:spcBef>
                <a:spcPct val="30000"/>
              </a:spcBef>
              <a:spcAft>
                <a:spcPct val="0"/>
              </a:spcAft>
              <a:defRPr sz="1200">
                <a:solidFill>
                  <a:schemeClr val="tx1"/>
                </a:solidFill>
                <a:latin typeface="Calibri" panose="020F0502020204030204" pitchFamily="34" charset="0"/>
              </a:defRPr>
            </a:lvl7pPr>
            <a:lvl8pPr marL="3428810" indent="-228587" eaLnBrk="0" fontAlgn="base" hangingPunct="0">
              <a:spcBef>
                <a:spcPct val="30000"/>
              </a:spcBef>
              <a:spcAft>
                <a:spcPct val="0"/>
              </a:spcAft>
              <a:defRPr sz="1200">
                <a:solidFill>
                  <a:schemeClr val="tx1"/>
                </a:solidFill>
                <a:latin typeface="Calibri" panose="020F0502020204030204" pitchFamily="34" charset="0"/>
              </a:defRPr>
            </a:lvl8pPr>
            <a:lvl9pPr marL="3885985" indent="-22858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DD70C7-0E07-4D0F-8E99-67A2427D1015}" type="slidenum">
              <a:rPr lang="en-US" altLang="en-US" sz="1300">
                <a:latin typeface="Arial" panose="020B0604020202020204" pitchFamily="34" charset="0"/>
              </a:rPr>
              <a:pPr>
                <a:spcBef>
                  <a:spcPct val="0"/>
                </a:spcBef>
              </a:pPr>
              <a:t>26</a:t>
            </a:fld>
            <a:endParaRPr lang="en-US" altLang="en-US" sz="1300" dirty="0">
              <a:latin typeface="Arial" panose="020B0604020202020204" pitchFamily="34" charset="0"/>
            </a:endParaRPr>
          </a:p>
        </p:txBody>
      </p:sp>
    </p:spTree>
    <p:extLst>
      <p:ext uri="{BB962C8B-B14F-4D97-AF65-F5344CB8AC3E}">
        <p14:creationId xmlns:p14="http://schemas.microsoft.com/office/powerpoint/2010/main" val="3757358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HIV produces 1 to 10 billion viruses each day</a:t>
            </a:r>
          </a:p>
          <a:p>
            <a:r>
              <a:rPr lang="en-US" altLang="en-US" smtClean="0"/>
              <a:t>HCV produces 1 to 10 trillion viruses each day</a:t>
            </a:r>
          </a:p>
          <a:p>
            <a:endParaRPr lang="en-US" altLang="en-US" smtClean="0"/>
          </a:p>
          <a:p>
            <a:r>
              <a:rPr lang="en-US" altLang="en-US" smtClean="0"/>
              <a:t>Milliliter size: amount of blood that would sit on the head of a very small needle.</a:t>
            </a: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090E70-7C4B-477A-AFAA-838828527176}" type="slidenum">
              <a:rPr lang="en-US" altLang="en-US" sz="1300">
                <a:latin typeface="Arial" panose="020B0604020202020204" pitchFamily="34" charset="0"/>
              </a:rPr>
              <a:pPr>
                <a:spcBef>
                  <a:spcPct val="0"/>
                </a:spcBef>
              </a:pPr>
              <a:t>27</a:t>
            </a:fld>
            <a:endParaRPr lang="en-US" altLang="en-US" sz="1300">
              <a:latin typeface="Arial" panose="020B0604020202020204" pitchFamily="34" charset="0"/>
            </a:endParaRPr>
          </a:p>
        </p:txBody>
      </p:sp>
    </p:spTree>
    <p:extLst>
      <p:ext uri="{BB962C8B-B14F-4D97-AF65-F5344CB8AC3E}">
        <p14:creationId xmlns:p14="http://schemas.microsoft.com/office/powerpoint/2010/main" val="2656012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E92E72-D886-41D2-B7CC-625D3C482103}" type="slidenum">
              <a:rPr lang="en-US" smtClean="0"/>
              <a:t>28</a:t>
            </a:fld>
            <a:endParaRPr lang="en-US"/>
          </a:p>
        </p:txBody>
      </p:sp>
    </p:spTree>
    <p:extLst>
      <p:ext uri="{BB962C8B-B14F-4D97-AF65-F5344CB8AC3E}">
        <p14:creationId xmlns:p14="http://schemas.microsoft.com/office/powerpoint/2010/main" val="3847636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E92E72-D886-41D2-B7CC-625D3C482103}" type="slidenum">
              <a:rPr lang="en-US" smtClean="0"/>
              <a:t>29</a:t>
            </a:fld>
            <a:endParaRPr lang="en-US"/>
          </a:p>
        </p:txBody>
      </p:sp>
    </p:spTree>
    <p:extLst>
      <p:ext uri="{BB962C8B-B14F-4D97-AF65-F5344CB8AC3E}">
        <p14:creationId xmlns:p14="http://schemas.microsoft.com/office/powerpoint/2010/main" val="2309088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Content Slide With No Bottom</a:t>
            </a:r>
            <a:r>
              <a:rPr lang="en-US" baseline="0" dirty="0" smtClean="0"/>
              <a:t> Border</a:t>
            </a:r>
            <a:endParaRPr lang="en-US" dirty="0" smtClean="0"/>
          </a:p>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3</a:t>
            </a:fld>
            <a:endParaRPr lang="en-US"/>
          </a:p>
        </p:txBody>
      </p:sp>
    </p:spTree>
    <p:extLst>
      <p:ext uri="{BB962C8B-B14F-4D97-AF65-F5344CB8AC3E}">
        <p14:creationId xmlns:p14="http://schemas.microsoft.com/office/powerpoint/2010/main" val="3398240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E92E72-D886-41D2-B7CC-625D3C482103}" type="slidenum">
              <a:rPr lang="en-US" smtClean="0"/>
              <a:t>30</a:t>
            </a:fld>
            <a:endParaRPr lang="en-US"/>
          </a:p>
        </p:txBody>
      </p:sp>
    </p:spTree>
    <p:extLst>
      <p:ext uri="{BB962C8B-B14F-4D97-AF65-F5344CB8AC3E}">
        <p14:creationId xmlns:p14="http://schemas.microsoft.com/office/powerpoint/2010/main" val="1064560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Dividing up pills/multiple injections: So people can either do three distinct injections or</a:t>
            </a:r>
          </a:p>
          <a:p>
            <a:pPr eaLnBrk="1" hangingPunct="1">
              <a:spcBef>
                <a:spcPct val="0"/>
              </a:spcBef>
            </a:pPr>
            <a:r>
              <a:rPr lang="en-US" altLang="en-US" b="1" smtClean="0"/>
              <a:t>They can use a bigger barrel syringe.</a:t>
            </a:r>
          </a:p>
          <a:p>
            <a:pPr eaLnBrk="1" hangingPunct="1">
              <a:spcBef>
                <a:spcPct val="0"/>
              </a:spcBef>
            </a:pPr>
            <a:r>
              <a:rPr lang="en-US" altLang="en-US" b="1" smtClean="0"/>
              <a:t>Both options are risky for increasing HCV transmission risk. </a:t>
            </a:r>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308C9C-7C2D-48F6-BB08-C8CAC5F6D8D4}" type="slidenum">
              <a:rPr lang="en-US" altLang="en-US" sz="1300">
                <a:latin typeface="Arial" panose="020B0604020202020204" pitchFamily="34" charset="0"/>
              </a:rPr>
              <a:pPr>
                <a:spcBef>
                  <a:spcPct val="0"/>
                </a:spcBef>
              </a:pPr>
              <a:t>31</a:t>
            </a:fld>
            <a:endParaRPr lang="en-US" altLang="en-US" sz="1300">
              <a:latin typeface="Arial" panose="020B0604020202020204" pitchFamily="34" charset="0"/>
            </a:endParaRPr>
          </a:p>
        </p:txBody>
      </p:sp>
    </p:spTree>
    <p:extLst>
      <p:ext uri="{BB962C8B-B14F-4D97-AF65-F5344CB8AC3E}">
        <p14:creationId xmlns:p14="http://schemas.microsoft.com/office/powerpoint/2010/main" val="18036266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6261C2-3F05-4224-8043-9A579EFBAF95}" type="slidenum">
              <a:rPr lang="en-US" altLang="en-US" sz="1300">
                <a:latin typeface="Arial" panose="020B0604020202020204" pitchFamily="34" charset="0"/>
              </a:rPr>
              <a:pPr>
                <a:spcBef>
                  <a:spcPct val="0"/>
                </a:spcBef>
              </a:pPr>
              <a:t>32</a:t>
            </a:fld>
            <a:endParaRPr lang="en-US" altLang="en-US" sz="1300">
              <a:latin typeface="Arial" panose="020B0604020202020204" pitchFamily="34" charset="0"/>
            </a:endParaRPr>
          </a:p>
        </p:txBody>
      </p:sp>
    </p:spTree>
    <p:extLst>
      <p:ext uri="{BB962C8B-B14F-4D97-AF65-F5344CB8AC3E}">
        <p14:creationId xmlns:p14="http://schemas.microsoft.com/office/powerpoint/2010/main" val="3591737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Dull needles</a:t>
            </a:r>
            <a:r>
              <a:rPr lang="en-US" baseline="0" dirty="0" smtClean="0"/>
              <a:t> cause more blood and increases the chance for blood borne pathogens/viruses (i.e. HCV) to be transmitted. Blood underneath the fingernails for instance are a huge problem- even when a PWID reach for a cotton ball from a bag. Microscopic amounts of blood get transferred. </a:t>
            </a:r>
            <a:endParaRPr lang="en-US" dirty="0"/>
          </a:p>
        </p:txBody>
      </p:sp>
      <p:sp>
        <p:nvSpPr>
          <p:cNvPr id="4" name="Slide Number Placeholder 3"/>
          <p:cNvSpPr>
            <a:spLocks noGrp="1"/>
          </p:cNvSpPr>
          <p:nvPr>
            <p:ph type="sldNum" sz="quarter" idx="10"/>
          </p:nvPr>
        </p:nvSpPr>
        <p:spPr/>
        <p:txBody>
          <a:bodyPr/>
          <a:lstStyle/>
          <a:p>
            <a:fld id="{BAE92E72-D886-41D2-B7CC-625D3C482103}" type="slidenum">
              <a:rPr lang="en-US" smtClean="0"/>
              <a:t>33</a:t>
            </a:fld>
            <a:endParaRPr lang="en-US"/>
          </a:p>
        </p:txBody>
      </p:sp>
    </p:spTree>
    <p:extLst>
      <p:ext uri="{BB962C8B-B14F-4D97-AF65-F5344CB8AC3E}">
        <p14:creationId xmlns:p14="http://schemas.microsoft.com/office/powerpoint/2010/main" val="1016074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E92E72-D886-41D2-B7CC-625D3C482103}" type="slidenum">
              <a:rPr lang="en-US" smtClean="0"/>
              <a:t>34</a:t>
            </a:fld>
            <a:endParaRPr lang="en-US"/>
          </a:p>
        </p:txBody>
      </p:sp>
    </p:spTree>
    <p:extLst>
      <p:ext uri="{BB962C8B-B14F-4D97-AF65-F5344CB8AC3E}">
        <p14:creationId xmlns:p14="http://schemas.microsoft.com/office/powerpoint/2010/main" val="1151920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dirty="0" smtClean="0">
              <a:solidFill>
                <a:srgbClr val="002060"/>
              </a:solidFill>
            </a:endParaRPr>
          </a:p>
          <a:p>
            <a:pPr marL="171450" indent="-171450">
              <a:buFont typeface="Arial" panose="020B0604020202020204" pitchFamily="34" charset="0"/>
              <a:buChar char="•"/>
            </a:pPr>
            <a:r>
              <a:rPr lang="en-US" sz="1200" dirty="0" smtClean="0">
                <a:solidFill>
                  <a:srgbClr val="002060"/>
                </a:solidFill>
              </a:rPr>
              <a:t>Determination</a:t>
            </a:r>
            <a:r>
              <a:rPr lang="en-US" sz="1200" baseline="0" dirty="0" smtClean="0">
                <a:solidFill>
                  <a:srgbClr val="002060"/>
                </a:solidFill>
              </a:rPr>
              <a:t> of need app: 1) experiencing , or (2) at risk for significant increases in hepatitis infections or an HIV outbreak due to injection drug use</a:t>
            </a:r>
            <a:endParaRPr lang="en-US" sz="1200" dirty="0" smtClean="0">
              <a:solidFill>
                <a:srgbClr val="002060"/>
              </a:solidFill>
            </a:endParaRPr>
          </a:p>
        </p:txBody>
      </p:sp>
      <p:sp>
        <p:nvSpPr>
          <p:cNvPr id="4" name="Slide Number Placeholder 3"/>
          <p:cNvSpPr>
            <a:spLocks noGrp="1"/>
          </p:cNvSpPr>
          <p:nvPr>
            <p:ph type="sldNum" sz="quarter" idx="10"/>
          </p:nvPr>
        </p:nvSpPr>
        <p:spPr/>
        <p:txBody>
          <a:bodyPr/>
          <a:lstStyle/>
          <a:p>
            <a:fld id="{BAE92E72-D886-41D2-B7CC-625D3C482103}" type="slidenum">
              <a:rPr lang="en-US" smtClean="0"/>
              <a:t>35</a:t>
            </a:fld>
            <a:endParaRPr lang="en-US"/>
          </a:p>
        </p:txBody>
      </p:sp>
    </p:spTree>
    <p:extLst>
      <p:ext uri="{BB962C8B-B14F-4D97-AF65-F5344CB8AC3E}">
        <p14:creationId xmlns:p14="http://schemas.microsoft.com/office/powerpoint/2010/main" val="39832995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28270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Collaboration between health departments and state drug authorities should be ongoing to leverage funding for HIV and HCV testing and linkage to care</a:t>
            </a:r>
          </a:p>
          <a:p>
            <a:endParaRPr lang="en-US" dirty="0"/>
          </a:p>
        </p:txBody>
      </p:sp>
      <p:sp>
        <p:nvSpPr>
          <p:cNvPr id="4" name="Slide Number Placeholder 3"/>
          <p:cNvSpPr>
            <a:spLocks noGrp="1"/>
          </p:cNvSpPr>
          <p:nvPr>
            <p:ph type="sldNum" sz="quarter" idx="10"/>
          </p:nvPr>
        </p:nvSpPr>
        <p:spPr/>
        <p:txBody>
          <a:bodyPr/>
          <a:lstStyle/>
          <a:p>
            <a:fld id="{BAE92E72-D886-41D2-B7CC-625D3C482103}" type="slidenum">
              <a:rPr lang="en-US" smtClean="0"/>
              <a:t>36</a:t>
            </a:fld>
            <a:endParaRPr lang="en-US"/>
          </a:p>
        </p:txBody>
      </p:sp>
    </p:spTree>
    <p:extLst>
      <p:ext uri="{BB962C8B-B14F-4D97-AF65-F5344CB8AC3E}">
        <p14:creationId xmlns:p14="http://schemas.microsoft.com/office/powerpoint/2010/main" val="73670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Correctional</a:t>
            </a:r>
            <a:r>
              <a:rPr lang="en-US" baseline="0" dirty="0" smtClean="0"/>
              <a:t> health: Retrospective cohort study followed 2,000 HIV infected inmates discharged from TX prison system with 10 day supply of HAART. They were required to refill prescription within 5 days of release. Only 5 % did so within 10 days and only 30% had done so within 60 days. 95% of recently released people on HIV tx interrupted their therapy and were more likely to transmit an infection at a time when they were more likely to engage in risky sexual and/or drug use.</a:t>
            </a:r>
            <a:endParaRPr lang="en-US" dirty="0"/>
          </a:p>
        </p:txBody>
      </p:sp>
      <p:sp>
        <p:nvSpPr>
          <p:cNvPr id="4" name="Slide Number Placeholder 3"/>
          <p:cNvSpPr>
            <a:spLocks noGrp="1"/>
          </p:cNvSpPr>
          <p:nvPr>
            <p:ph type="sldNum" sz="quarter" idx="10"/>
          </p:nvPr>
        </p:nvSpPr>
        <p:spPr/>
        <p:txBody>
          <a:bodyPr/>
          <a:lstStyle/>
          <a:p>
            <a:fld id="{BAE92E72-D886-41D2-B7CC-625D3C482103}" type="slidenum">
              <a:rPr lang="en-US" smtClean="0"/>
              <a:t>37</a:t>
            </a:fld>
            <a:endParaRPr lang="en-US"/>
          </a:p>
        </p:txBody>
      </p:sp>
    </p:spTree>
    <p:extLst>
      <p:ext uri="{BB962C8B-B14F-4D97-AF65-F5344CB8AC3E}">
        <p14:creationId xmlns:p14="http://schemas.microsoft.com/office/powerpoint/2010/main" val="20438602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Last bullet: What good does it do for an HIV+</a:t>
            </a:r>
            <a:r>
              <a:rPr lang="en-US" b="1" baseline="0" dirty="0" smtClean="0"/>
              <a:t> person to reach viral suppression if they die from an overdose?</a:t>
            </a:r>
            <a:endParaRPr lang="en-US" b="1" dirty="0"/>
          </a:p>
        </p:txBody>
      </p:sp>
      <p:sp>
        <p:nvSpPr>
          <p:cNvPr id="4" name="Slide Number Placeholder 3"/>
          <p:cNvSpPr>
            <a:spLocks noGrp="1"/>
          </p:cNvSpPr>
          <p:nvPr>
            <p:ph type="sldNum" sz="quarter" idx="10"/>
          </p:nvPr>
        </p:nvSpPr>
        <p:spPr/>
        <p:txBody>
          <a:bodyPr/>
          <a:lstStyle/>
          <a:p>
            <a:fld id="{BAE92E72-D886-41D2-B7CC-625D3C482103}" type="slidenum">
              <a:rPr lang="en-US" smtClean="0"/>
              <a:t>38</a:t>
            </a:fld>
            <a:endParaRPr lang="en-US"/>
          </a:p>
        </p:txBody>
      </p:sp>
    </p:spTree>
    <p:extLst>
      <p:ext uri="{BB962C8B-B14F-4D97-AF65-F5344CB8AC3E}">
        <p14:creationId xmlns:p14="http://schemas.microsoft.com/office/powerpoint/2010/main" val="6840640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So clearly</a:t>
            </a:r>
            <a:r>
              <a:rPr lang="en-US" baseline="0" dirty="0" smtClean="0"/>
              <a:t> integration is best practice however because fentanyl presents such present danger into the epidemic, it is paramount to ensure that a person has access to OUD treatment and is stable in their recovery quickly! They may OD and die before they can reach viral suppression.</a:t>
            </a:r>
            <a:endParaRPr lang="en-US" dirty="0"/>
          </a:p>
        </p:txBody>
      </p:sp>
      <p:sp>
        <p:nvSpPr>
          <p:cNvPr id="4" name="Slide Number Placeholder 3"/>
          <p:cNvSpPr>
            <a:spLocks noGrp="1"/>
          </p:cNvSpPr>
          <p:nvPr>
            <p:ph type="sldNum" sz="quarter" idx="10"/>
          </p:nvPr>
        </p:nvSpPr>
        <p:spPr/>
        <p:txBody>
          <a:bodyPr/>
          <a:lstStyle/>
          <a:p>
            <a:fld id="{BAE92E72-D886-41D2-B7CC-625D3C482103}" type="slidenum">
              <a:rPr lang="en-US" smtClean="0"/>
              <a:t>39</a:t>
            </a:fld>
            <a:endParaRPr lang="en-US"/>
          </a:p>
        </p:txBody>
      </p:sp>
    </p:spTree>
    <p:extLst>
      <p:ext uri="{BB962C8B-B14F-4D97-AF65-F5344CB8AC3E}">
        <p14:creationId xmlns:p14="http://schemas.microsoft.com/office/powerpoint/2010/main" val="2068487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FB1307-1F50-4DB0-9CD2-C9A18C8ACC11}" type="slidenum">
              <a:rPr lang="en-US" smtClean="0"/>
              <a:t>4</a:t>
            </a:fld>
            <a:endParaRPr lang="en-US"/>
          </a:p>
        </p:txBody>
      </p:sp>
    </p:spTree>
    <p:extLst>
      <p:ext uri="{BB962C8B-B14F-4D97-AF65-F5344CB8AC3E}">
        <p14:creationId xmlns:p14="http://schemas.microsoft.com/office/powerpoint/2010/main" val="2574712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FB1307-1F50-4DB0-9CD2-C9A18C8ACC11}" type="slidenum">
              <a:rPr lang="en-US" smtClean="0"/>
              <a:t>40</a:t>
            </a:fld>
            <a:endParaRPr lang="en-US"/>
          </a:p>
        </p:txBody>
      </p:sp>
    </p:spTree>
    <p:extLst>
      <p:ext uri="{BB962C8B-B14F-4D97-AF65-F5344CB8AC3E}">
        <p14:creationId xmlns:p14="http://schemas.microsoft.com/office/powerpoint/2010/main" val="29046582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FB1307-1F50-4DB0-9CD2-C9A18C8ACC11}" type="slidenum">
              <a:rPr lang="en-US" smtClean="0"/>
              <a:t>41</a:t>
            </a:fld>
            <a:endParaRPr lang="en-US"/>
          </a:p>
        </p:txBody>
      </p:sp>
    </p:spTree>
    <p:extLst>
      <p:ext uri="{BB962C8B-B14F-4D97-AF65-F5344CB8AC3E}">
        <p14:creationId xmlns:p14="http://schemas.microsoft.com/office/powerpoint/2010/main" val="366284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FB1307-1F50-4DB0-9CD2-C9A18C8ACC11}" type="slidenum">
              <a:rPr lang="en-US" smtClean="0"/>
              <a:t>42</a:t>
            </a:fld>
            <a:endParaRPr lang="en-US"/>
          </a:p>
        </p:txBody>
      </p:sp>
    </p:spTree>
    <p:extLst>
      <p:ext uri="{BB962C8B-B14F-4D97-AF65-F5344CB8AC3E}">
        <p14:creationId xmlns:p14="http://schemas.microsoft.com/office/powerpoint/2010/main" val="31565221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DBDEE26C-C977-4462-9D97-0C2A23A1CBE8}" type="slidenum">
              <a:rPr lang="en-US" smtClean="0"/>
              <a:t>43</a:t>
            </a:fld>
            <a:endParaRPr lang="en-US" dirty="0"/>
          </a:p>
        </p:txBody>
      </p:sp>
    </p:spTree>
    <p:extLst>
      <p:ext uri="{BB962C8B-B14F-4D97-AF65-F5344CB8AC3E}">
        <p14:creationId xmlns:p14="http://schemas.microsoft.com/office/powerpoint/2010/main" val="25379834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FB1307-1F50-4DB0-9CD2-C9A18C8ACC11}" type="slidenum">
              <a:rPr lang="en-US" smtClean="0"/>
              <a:t>44</a:t>
            </a:fld>
            <a:endParaRPr lang="en-US"/>
          </a:p>
        </p:txBody>
      </p:sp>
    </p:spTree>
    <p:extLst>
      <p:ext uri="{BB962C8B-B14F-4D97-AF65-F5344CB8AC3E}">
        <p14:creationId xmlns:p14="http://schemas.microsoft.com/office/powerpoint/2010/main" val="33121182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Q&amp;A Slide</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45</a:t>
            </a:fld>
            <a:endParaRPr lang="en-US"/>
          </a:p>
        </p:txBody>
      </p:sp>
    </p:spTree>
    <p:extLst>
      <p:ext uri="{BB962C8B-B14F-4D97-AF65-F5344CB8AC3E}">
        <p14:creationId xmlns:p14="http://schemas.microsoft.com/office/powerpoint/2010/main" val="28496548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 Slide</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46</a:t>
            </a:fld>
            <a:endParaRPr lang="en-US"/>
          </a:p>
        </p:txBody>
      </p:sp>
    </p:spTree>
    <p:extLst>
      <p:ext uri="{BB962C8B-B14F-4D97-AF65-F5344CB8AC3E}">
        <p14:creationId xmlns:p14="http://schemas.microsoft.com/office/powerpoint/2010/main" val="2810873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FB1307-1F50-4DB0-9CD2-C9A18C8ACC11}" type="slidenum">
              <a:rPr lang="en-US" smtClean="0"/>
              <a:t>5</a:t>
            </a:fld>
            <a:endParaRPr lang="en-US"/>
          </a:p>
        </p:txBody>
      </p:sp>
    </p:spTree>
    <p:extLst>
      <p:ext uri="{BB962C8B-B14F-4D97-AF65-F5344CB8AC3E}">
        <p14:creationId xmlns:p14="http://schemas.microsoft.com/office/powerpoint/2010/main" val="1771426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FB1307-1F50-4DB0-9CD2-C9A18C8ACC11}" type="slidenum">
              <a:rPr lang="en-US" smtClean="0"/>
              <a:t>6</a:t>
            </a:fld>
            <a:endParaRPr lang="en-US"/>
          </a:p>
        </p:txBody>
      </p:sp>
    </p:spTree>
    <p:extLst>
      <p:ext uri="{BB962C8B-B14F-4D97-AF65-F5344CB8AC3E}">
        <p14:creationId xmlns:p14="http://schemas.microsoft.com/office/powerpoint/2010/main" val="3281511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FB1307-1F50-4DB0-9CD2-C9A18C8ACC11}" type="slidenum">
              <a:rPr lang="en-US" smtClean="0"/>
              <a:t>7</a:t>
            </a:fld>
            <a:endParaRPr lang="en-US"/>
          </a:p>
        </p:txBody>
      </p:sp>
    </p:spTree>
    <p:extLst>
      <p:ext uri="{BB962C8B-B14F-4D97-AF65-F5344CB8AC3E}">
        <p14:creationId xmlns:p14="http://schemas.microsoft.com/office/powerpoint/2010/main" val="2096231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FB1307-1F50-4DB0-9CD2-C9A18C8ACC11}" type="slidenum">
              <a:rPr lang="en-US" smtClean="0"/>
              <a:t>8</a:t>
            </a:fld>
            <a:endParaRPr lang="en-US"/>
          </a:p>
        </p:txBody>
      </p:sp>
    </p:spTree>
    <p:extLst>
      <p:ext uri="{BB962C8B-B14F-4D97-AF65-F5344CB8AC3E}">
        <p14:creationId xmlns:p14="http://schemas.microsoft.com/office/powerpoint/2010/main" val="485702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FB1307-1F50-4DB0-9CD2-C9A18C8ACC11}" type="slidenum">
              <a:rPr lang="en-US" smtClean="0"/>
              <a:t>9</a:t>
            </a:fld>
            <a:endParaRPr lang="en-US"/>
          </a:p>
        </p:txBody>
      </p:sp>
    </p:spTree>
    <p:extLst>
      <p:ext uri="{BB962C8B-B14F-4D97-AF65-F5344CB8AC3E}">
        <p14:creationId xmlns:p14="http://schemas.microsoft.com/office/powerpoint/2010/main" val="775072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
    <p:spTree>
      <p:nvGrpSpPr>
        <p:cNvPr id="1" name=""/>
        <p:cNvGrpSpPr/>
        <p:nvPr/>
      </p:nvGrpSpPr>
      <p:grpSpPr>
        <a:xfrm>
          <a:off x="0" y="0"/>
          <a:ext cx="0" cy="0"/>
          <a:chOff x="0" y="0"/>
          <a:chExt cx="0" cy="0"/>
        </a:xfrm>
      </p:grpSpPr>
      <p:grpSp>
        <p:nvGrpSpPr>
          <p:cNvPr id="20" name="Group 19"/>
          <p:cNvGrpSpPr/>
          <p:nvPr userDrawn="1"/>
        </p:nvGrpSpPr>
        <p:grpSpPr>
          <a:xfrm>
            <a:off x="304801" y="148159"/>
            <a:ext cx="11366339" cy="688237"/>
            <a:chOff x="304801" y="148159"/>
            <a:chExt cx="11366339" cy="688237"/>
          </a:xfrm>
        </p:grpSpPr>
        <p:sp>
          <p:nvSpPr>
            <p:cNvPr id="14"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15" name="Straight Connector 14"/>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p:cNvPicPr>
            <p:nvPr/>
          </p:nvPicPr>
          <p:blipFill rotWithShape="1">
            <a:blip r:embed="rId2"/>
            <a:srcRect l="1093" t="2107" r="1046" b="21019"/>
            <a:stretch/>
          </p:blipFill>
          <p:spPr>
            <a:xfrm>
              <a:off x="304804" y="148159"/>
              <a:ext cx="1913694" cy="495300"/>
            </a:xfrm>
            <a:prstGeom prst="rect">
              <a:avLst/>
            </a:prstGeom>
          </p:spPr>
        </p:pic>
      </p:grpSp>
      <p:sp>
        <p:nvSpPr>
          <p:cNvPr id="21" name="Rectangle 20"/>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DB44F992-2E8B-439E-9639-C49EC543EE28}" type="datetime1">
              <a:rPr lang="en-US" smtClean="0"/>
              <a:t>11/18/2019</a:t>
            </a:fld>
            <a:endParaRPr lang="en-US" dirty="0"/>
          </a:p>
        </p:txBody>
      </p:sp>
      <p:sp>
        <p:nvSpPr>
          <p:cNvPr id="23"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a:p>
        </p:txBody>
      </p:sp>
    </p:spTree>
    <p:extLst>
      <p:ext uri="{BB962C8B-B14F-4D97-AF65-F5344CB8AC3E}">
        <p14:creationId xmlns:p14="http://schemas.microsoft.com/office/powerpoint/2010/main" val="7837087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2">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058401" cy="40233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8" name="Group 17"/>
          <p:cNvGrpSpPr/>
          <p:nvPr userDrawn="1"/>
        </p:nvGrpSpPr>
        <p:grpSpPr>
          <a:xfrm>
            <a:off x="304801" y="148159"/>
            <a:ext cx="11366339" cy="688237"/>
            <a:chOff x="304801" y="148159"/>
            <a:chExt cx="11366339" cy="688237"/>
          </a:xfrm>
        </p:grpSpPr>
        <p:sp>
          <p:nvSpPr>
            <p:cNvPr id="19"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20" name="Straight Connector 19"/>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p:cNvPicPr>
            <p:nvPr/>
          </p:nvPicPr>
          <p:blipFill rotWithShape="1">
            <a:blip r:embed="rId2"/>
            <a:srcRect l="1093" t="2107" r="1046" b="21019"/>
            <a:stretch/>
          </p:blipFill>
          <p:spPr>
            <a:xfrm>
              <a:off x="304804" y="148159"/>
              <a:ext cx="1913694" cy="495300"/>
            </a:xfrm>
            <a:prstGeom prst="rect">
              <a:avLst/>
            </a:prstGeom>
          </p:spPr>
        </p:pic>
      </p:grpSp>
      <p:sp>
        <p:nvSpPr>
          <p:cNvPr id="22" name="Rectangle 21"/>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DB44F992-2E8B-439E-9639-C49EC543EE28}" type="datetime1">
              <a:rPr lang="en-US" smtClean="0"/>
              <a:t>11/18/2019</a:t>
            </a:fld>
            <a:endParaRPr lang="en-US" dirty="0"/>
          </a:p>
        </p:txBody>
      </p:sp>
      <p:sp>
        <p:nvSpPr>
          <p:cNvPr id="24"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a:p>
        </p:txBody>
      </p:sp>
    </p:spTree>
    <p:extLst>
      <p:ext uri="{BB962C8B-B14F-4D97-AF65-F5344CB8AC3E}">
        <p14:creationId xmlns:p14="http://schemas.microsoft.com/office/powerpoint/2010/main" val="12774845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 No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058401" cy="40233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6" name="Group 15"/>
          <p:cNvGrpSpPr/>
          <p:nvPr userDrawn="1"/>
        </p:nvGrpSpPr>
        <p:grpSpPr>
          <a:xfrm>
            <a:off x="304801" y="148159"/>
            <a:ext cx="11366339" cy="688237"/>
            <a:chOff x="304801" y="148159"/>
            <a:chExt cx="11366339" cy="688237"/>
          </a:xfrm>
        </p:grpSpPr>
        <p:sp>
          <p:nvSpPr>
            <p:cNvPr id="17"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18" name="Straight Connector 17"/>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p:cNvPicPr>
            <p:nvPr/>
          </p:nvPicPr>
          <p:blipFill rotWithShape="1">
            <a:blip r:embed="rId2"/>
            <a:srcRect l="1093" t="2107" r="1046" b="21019"/>
            <a:stretch/>
          </p:blipFill>
          <p:spPr>
            <a:xfrm>
              <a:off x="304804" y="148159"/>
              <a:ext cx="1913694" cy="495300"/>
            </a:xfrm>
            <a:prstGeom prst="rect">
              <a:avLst/>
            </a:prstGeom>
          </p:spPr>
        </p:pic>
      </p:grpSp>
      <p:sp>
        <p:nvSpPr>
          <p:cNvPr id="21"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DB44F992-2E8B-439E-9639-C49EC543EE28}" type="datetime1">
              <a:rPr lang="en-US" smtClean="0"/>
              <a:t>11/18/2019</a:t>
            </a:fld>
            <a:endParaRPr lang="en-US" dirty="0"/>
          </a:p>
        </p:txBody>
      </p:sp>
      <p:sp>
        <p:nvSpPr>
          <p:cNvPr id="22"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a:p>
        </p:txBody>
      </p:sp>
    </p:spTree>
    <p:extLst>
      <p:ext uri="{BB962C8B-B14F-4D97-AF65-F5344CB8AC3E}">
        <p14:creationId xmlns:p14="http://schemas.microsoft.com/office/powerpoint/2010/main" val="13477853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ODAS Master No Header">
    <p:spTree>
      <p:nvGrpSpPr>
        <p:cNvPr id="1" name=""/>
        <p:cNvGrpSpPr/>
        <p:nvPr/>
      </p:nvGrpSpPr>
      <p:grpSpPr>
        <a:xfrm>
          <a:off x="0" y="0"/>
          <a:ext cx="0" cy="0"/>
          <a:chOff x="0" y="0"/>
          <a:chExt cx="0" cy="0"/>
        </a:xfrm>
      </p:grpSpPr>
      <p:sp>
        <p:nvSpPr>
          <p:cNvPr id="9" name="Rectangle 8"/>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DB44F992-2E8B-439E-9639-C49EC543EE28}" type="datetime1">
              <a:rPr lang="en-US" smtClean="0"/>
              <a:t>11/18/2019</a:t>
            </a:fld>
            <a:endParaRPr lang="en-US" dirty="0"/>
          </a:p>
        </p:txBody>
      </p:sp>
      <p:sp>
        <p:nvSpPr>
          <p:cNvPr id="11"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a:p>
        </p:txBody>
      </p:sp>
    </p:spTree>
    <p:extLst>
      <p:ext uri="{BB962C8B-B14F-4D97-AF65-F5344CB8AC3E}">
        <p14:creationId xmlns:p14="http://schemas.microsoft.com/office/powerpoint/2010/main" val="4181976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1097280" y="1845734"/>
            <a:ext cx="10058400" cy="40233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B503ADA7-8F90-4C10-9C6B-BC1DC8360B67}" type="datetimeFigureOut">
              <a:rPr lang="en-US" smtClean="0"/>
              <a:t>11/18/2019</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EE2C98DC-504F-45F0-B120-62344A9E7818}" type="slidenum">
              <a:rPr lang="en-US" smtClean="0"/>
              <a:t>‹#›</a:t>
            </a:fld>
            <a:endParaRPr lang="en-US"/>
          </a:p>
        </p:txBody>
      </p:sp>
    </p:spTree>
    <p:extLst>
      <p:ext uri="{BB962C8B-B14F-4D97-AF65-F5344CB8AC3E}">
        <p14:creationId xmlns:p14="http://schemas.microsoft.com/office/powerpoint/2010/main" val="452990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EB4B3ED-8EAC-47E2-9208-2341566B88DD}" type="datetimeFigureOut">
              <a:rPr lang="en-US" smtClean="0"/>
              <a:t>11/18/2019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5F2D595-29DC-4FDD-8E9F-0E8D133DC7C7}" type="slidenum">
              <a:rPr lang="en-US" smtClean="0"/>
              <a:t>‹#›</a:t>
            </a:fld>
            <a:endParaRPr lang="en-US"/>
          </a:p>
        </p:txBody>
      </p:sp>
    </p:spTree>
    <p:extLst>
      <p:ext uri="{BB962C8B-B14F-4D97-AF65-F5344CB8AC3E}">
        <p14:creationId xmlns:p14="http://schemas.microsoft.com/office/powerpoint/2010/main" val="3700924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B503ADA7-8F90-4C10-9C6B-BC1DC8360B67}" type="datetimeFigureOut">
              <a:rPr lang="en-US" smtClean="0"/>
              <a:t>11/18/2019</a:t>
            </a:fld>
            <a:endParaRPr lang="en-US"/>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EE2C98DC-504F-45F0-B120-62344A9E7818}" type="slidenum">
              <a:rPr lang="en-US" smtClean="0"/>
              <a:t>‹#›</a:t>
            </a:fld>
            <a:endParaRPr lang="en-US"/>
          </a:p>
        </p:txBody>
      </p:sp>
    </p:spTree>
    <p:extLst>
      <p:ext uri="{BB962C8B-B14F-4D97-AF65-F5344CB8AC3E}">
        <p14:creationId xmlns:p14="http://schemas.microsoft.com/office/powerpoint/2010/main" val="4105251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2790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7" r:id="rId4"/>
    <p:sldLayoutId id="2147483690" r:id="rId5"/>
    <p:sldLayoutId id="2147483691" r:id="rId6"/>
    <p:sldLayoutId id="2147483693" r:id="rId7"/>
  </p:sldLayoutIdLst>
  <p:timing>
    <p:tnLst>
      <p:par>
        <p:cTn id="1" dur="indefinite" restart="never" nodeType="tmRoot"/>
      </p:par>
    </p:tnLst>
  </p:timing>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Syndemic"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dx.doi.org/10.15585/mmwr.mm6830a1"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vaccinenewsdaily.com/wp-content/uploads/2015/04/Scott_County_Health_Adobe_Illustrator-CS2.jpg"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DB44F992-2E8B-439E-9639-C49EC543EE28}" type="datetime1">
              <a:rPr lang="en-US" smtClean="0"/>
              <a:t>11/18/2019</a:t>
            </a:fld>
            <a:endParaRPr lang="en-US" dirty="0"/>
          </a:p>
        </p:txBody>
      </p:sp>
      <p:sp>
        <p:nvSpPr>
          <p:cNvPr id="3" name="Slide Number Placeholder 2"/>
          <p:cNvSpPr>
            <a:spLocks noGrp="1"/>
          </p:cNvSpPr>
          <p:nvPr>
            <p:ph type="sldNum" sz="quarter" idx="4"/>
          </p:nvPr>
        </p:nvSpPr>
        <p:spPr/>
        <p:txBody>
          <a:bodyPr/>
          <a:lstStyle/>
          <a:p>
            <a:fld id="{A339896C-E2EF-470F-BA91-85D676E592B3}" type="slidenum">
              <a:rPr lang="en-US" smtClean="0"/>
              <a:t>1</a:t>
            </a:fld>
            <a:endParaRPr lang="en-US"/>
          </a:p>
        </p:txBody>
      </p:sp>
      <p:sp>
        <p:nvSpPr>
          <p:cNvPr id="4" name="Title 1"/>
          <p:cNvSpPr txBox="1">
            <a:spLocks/>
          </p:cNvSpPr>
          <p:nvPr/>
        </p:nvSpPr>
        <p:spPr>
          <a:xfrm>
            <a:off x="609600" y="3213100"/>
            <a:ext cx="10989426" cy="1312863"/>
          </a:xfrm>
          <a:prstGeom prst="rect">
            <a:avLst/>
          </a:prstGeom>
        </p:spPr>
        <p:txBody>
          <a:bodyPr anchor="ctr" anchorCtr="1">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smtClean="0">
                <a:solidFill>
                  <a:srgbClr val="00838B"/>
                </a:solidFill>
                <a:latin typeface="+mn-lt"/>
              </a:rPr>
              <a:t>Infectious Disease and Substance Use Disorder: </a:t>
            </a:r>
          </a:p>
          <a:p>
            <a:pPr algn="ctr"/>
            <a:r>
              <a:rPr lang="en-US" sz="4000" b="1" dirty="0" smtClean="0">
                <a:solidFill>
                  <a:srgbClr val="00838B"/>
                </a:solidFill>
                <a:latin typeface="+mn-lt"/>
              </a:rPr>
              <a:t>A Synergy of Epidemics </a:t>
            </a:r>
            <a:endParaRPr lang="en-US" sz="4000" b="1" dirty="0">
              <a:solidFill>
                <a:srgbClr val="00838B"/>
              </a:solidFill>
              <a:latin typeface="+mn-lt"/>
            </a:endParaRPr>
          </a:p>
        </p:txBody>
      </p:sp>
      <p:sp>
        <p:nvSpPr>
          <p:cNvPr id="5" name="Subtitle 2"/>
          <p:cNvSpPr txBox="1">
            <a:spLocks/>
          </p:cNvSpPr>
          <p:nvPr/>
        </p:nvSpPr>
        <p:spPr>
          <a:xfrm>
            <a:off x="609600" y="4697664"/>
            <a:ext cx="10972800" cy="94911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3600" b="1" dirty="0" smtClean="0">
                <a:solidFill>
                  <a:schemeClr val="tx1"/>
                </a:solidFill>
              </a:rPr>
              <a:t>Linda Brown, MPH</a:t>
            </a:r>
          </a:p>
          <a:p>
            <a:pPr algn="ctr"/>
            <a:r>
              <a:rPr lang="en-US" sz="2800" b="1" dirty="0" smtClean="0">
                <a:solidFill>
                  <a:srgbClr val="00838B"/>
                </a:solidFill>
              </a:rPr>
              <a:t>Overdose Prevention Coordinator</a:t>
            </a:r>
          </a:p>
          <a:p>
            <a:pPr algn="ctr"/>
            <a:r>
              <a:rPr lang="en-US" sz="2800" b="1" dirty="0" smtClean="0">
                <a:solidFill>
                  <a:srgbClr val="00838B"/>
                </a:solidFill>
              </a:rPr>
              <a:t>Infectious Disease Consultant</a:t>
            </a:r>
          </a:p>
        </p:txBody>
      </p:sp>
      <p:cxnSp>
        <p:nvCxnSpPr>
          <p:cNvPr id="6" name="Straight Connector 5"/>
          <p:cNvCxnSpPr/>
          <p:nvPr/>
        </p:nvCxnSpPr>
        <p:spPr>
          <a:xfrm>
            <a:off x="609600" y="3060700"/>
            <a:ext cx="10972800" cy="17248"/>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 y="4627856"/>
            <a:ext cx="10972800" cy="0"/>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3308182" y="1024394"/>
            <a:ext cx="5575636" cy="1841338"/>
          </a:xfrm>
          <a:prstGeom prst="rect">
            <a:avLst/>
          </a:prstGeom>
        </p:spPr>
      </p:pic>
    </p:spTree>
    <p:extLst>
      <p:ext uri="{BB962C8B-B14F-4D97-AF65-F5344CB8AC3E}">
        <p14:creationId xmlns:p14="http://schemas.microsoft.com/office/powerpoint/2010/main" val="2438757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2094807" y="6459789"/>
            <a:ext cx="8348056" cy="365125"/>
          </a:xfrm>
        </p:spPr>
        <p:txBody>
          <a:bodyPr/>
          <a:lstStyle/>
          <a:p>
            <a:pPr algn="ctr"/>
            <a:r>
              <a:rPr lang="en-US" sz="1400" dirty="0"/>
              <a:t>Source: CDC U.S. State Prescribing Rates, 2016</a:t>
            </a:r>
          </a:p>
        </p:txBody>
      </p:sp>
      <p:sp>
        <p:nvSpPr>
          <p:cNvPr id="3" name="Slide Number Placeholder 2"/>
          <p:cNvSpPr>
            <a:spLocks noGrp="1"/>
          </p:cNvSpPr>
          <p:nvPr>
            <p:ph type="sldNum" sz="quarter" idx="4"/>
          </p:nvPr>
        </p:nvSpPr>
        <p:spPr/>
        <p:txBody>
          <a:bodyPr/>
          <a:lstStyle/>
          <a:p>
            <a:fld id="{A339896C-E2EF-470F-BA91-85D676E592B3}" type="slidenum">
              <a:rPr lang="en-US" smtClean="0"/>
              <a:t>10</a:t>
            </a:fld>
            <a:endParaRPr lang="en-US"/>
          </a:p>
        </p:txBody>
      </p:sp>
      <p:pic>
        <p:nvPicPr>
          <p:cNvPr id="5" name="Picture 4"/>
          <p:cNvPicPr>
            <a:picLocks noChangeAspect="1"/>
          </p:cNvPicPr>
          <p:nvPr/>
        </p:nvPicPr>
        <p:blipFill>
          <a:blip r:embed="rId3"/>
          <a:stretch>
            <a:fillRect/>
          </a:stretch>
        </p:blipFill>
        <p:spPr>
          <a:xfrm>
            <a:off x="1101437" y="746846"/>
            <a:ext cx="9977580" cy="5612389"/>
          </a:xfrm>
          <a:prstGeom prst="rect">
            <a:avLst/>
          </a:prstGeom>
        </p:spPr>
      </p:pic>
    </p:spTree>
    <p:extLst>
      <p:ext uri="{BB962C8B-B14F-4D97-AF65-F5344CB8AC3E}">
        <p14:creationId xmlns:p14="http://schemas.microsoft.com/office/powerpoint/2010/main" val="2953686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93518" y="6492875"/>
            <a:ext cx="11720946" cy="365125"/>
          </a:xfrm>
        </p:spPr>
        <p:txBody>
          <a:bodyPr/>
          <a:lstStyle/>
          <a:p>
            <a:r>
              <a:rPr lang="en-US" sz="1400" dirty="0"/>
              <a:t>In 2017, there were 4,333,770  (totaling 285,689,115 total pills) million opioid prescriptions dispensed in South Carolina (population=5,024 million). (DHEC Bureau of Drug Control) </a:t>
            </a:r>
          </a:p>
          <a:p>
            <a:pPr algn="ctr"/>
            <a:endParaRPr lang="en-US" dirty="0"/>
          </a:p>
        </p:txBody>
      </p:sp>
      <p:sp>
        <p:nvSpPr>
          <p:cNvPr id="3" name="Slide Number Placeholder 2"/>
          <p:cNvSpPr>
            <a:spLocks noGrp="1"/>
          </p:cNvSpPr>
          <p:nvPr>
            <p:ph type="sldNum" sz="quarter" idx="4"/>
          </p:nvPr>
        </p:nvSpPr>
        <p:spPr/>
        <p:txBody>
          <a:bodyPr/>
          <a:lstStyle/>
          <a:p>
            <a:fld id="{A339896C-E2EF-470F-BA91-85D676E592B3}" type="slidenum">
              <a:rPr lang="en-US" smtClean="0"/>
              <a:t>11</a:t>
            </a:fld>
            <a:endParaRPr lang="en-US"/>
          </a:p>
        </p:txBody>
      </p:sp>
      <p:pic>
        <p:nvPicPr>
          <p:cNvPr id="5" name="Picture 4"/>
          <p:cNvPicPr>
            <a:picLocks noChangeAspect="1"/>
          </p:cNvPicPr>
          <p:nvPr/>
        </p:nvPicPr>
        <p:blipFill>
          <a:blip r:embed="rId3"/>
          <a:stretch>
            <a:fillRect/>
          </a:stretch>
        </p:blipFill>
        <p:spPr>
          <a:xfrm>
            <a:off x="581158" y="798201"/>
            <a:ext cx="11017867" cy="5380346"/>
          </a:xfrm>
          <a:prstGeom prst="rect">
            <a:avLst/>
          </a:prstGeom>
        </p:spPr>
      </p:pic>
      <p:sp>
        <p:nvSpPr>
          <p:cNvPr id="7" name="Rectangle 6"/>
          <p:cNvSpPr/>
          <p:nvPr/>
        </p:nvSpPr>
        <p:spPr>
          <a:xfrm>
            <a:off x="5718464" y="5548745"/>
            <a:ext cx="6096000" cy="646331"/>
          </a:xfrm>
          <a:prstGeom prst="rect">
            <a:avLst/>
          </a:prstGeom>
        </p:spPr>
        <p:txBody>
          <a:bodyPr>
            <a:spAutoFit/>
          </a:bodyPr>
          <a:lstStyle/>
          <a:p>
            <a:pPr algn="ctr"/>
            <a:r>
              <a:rPr lang="en-US" dirty="0"/>
              <a:t>Source: CDC U.S. State Prescribing Rates, 2017</a:t>
            </a:r>
          </a:p>
          <a:p>
            <a:pPr algn="ctr"/>
            <a:endParaRPr lang="en-US" dirty="0"/>
          </a:p>
        </p:txBody>
      </p:sp>
    </p:spTree>
    <p:extLst>
      <p:ext uri="{BB962C8B-B14F-4D97-AF65-F5344CB8AC3E}">
        <p14:creationId xmlns:p14="http://schemas.microsoft.com/office/powerpoint/2010/main" val="1821125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65117"/>
            <a:ext cx="12043064" cy="5268191"/>
          </a:xfrm>
        </p:spPr>
        <p:txBody>
          <a:bodyPr/>
          <a:lstStyle/>
          <a:p>
            <a:pPr marL="0" indent="0">
              <a:buNone/>
            </a:pPr>
            <a:r>
              <a:rPr lang="en-US" sz="2800" b="1" dirty="0" smtClean="0">
                <a:solidFill>
                  <a:srgbClr val="00838B"/>
                </a:solidFill>
              </a:rPr>
              <a:t>Opioid involved overdose deaths have been steadily increasing in South Carolina.</a:t>
            </a:r>
          </a:p>
          <a:p>
            <a:pPr>
              <a:buFont typeface="Arial" panose="020B0604020202020204" pitchFamily="34" charset="0"/>
              <a:buChar char="•"/>
            </a:pPr>
            <a:r>
              <a:rPr lang="en-US" sz="2400" dirty="0" smtClean="0">
                <a:solidFill>
                  <a:srgbClr val="00838B"/>
                </a:solidFill>
              </a:rPr>
              <a:t>In </a:t>
            </a:r>
            <a:r>
              <a:rPr lang="en-US" sz="2400" dirty="0">
                <a:solidFill>
                  <a:srgbClr val="00838B"/>
                </a:solidFill>
              </a:rPr>
              <a:t>2018, Opioid related deaths totaled 816 which was a 9.1%  increase from 2017 (748). (SC DHEC, Office of Vital Statistics)</a:t>
            </a:r>
          </a:p>
          <a:p>
            <a:pPr lvl="1">
              <a:buFont typeface="Arial" panose="020B0604020202020204" pitchFamily="34" charset="0"/>
              <a:buChar char="•"/>
            </a:pPr>
            <a:r>
              <a:rPr lang="en-US" sz="2400" dirty="0" smtClean="0">
                <a:solidFill>
                  <a:srgbClr val="00838B"/>
                </a:solidFill>
              </a:rPr>
              <a:t>(445 </a:t>
            </a:r>
            <a:r>
              <a:rPr lang="en-US" sz="2400" dirty="0">
                <a:solidFill>
                  <a:srgbClr val="00838B"/>
                </a:solidFill>
              </a:rPr>
              <a:t>homicides and 730 automobile fatalities occurred in 2017) </a:t>
            </a:r>
          </a:p>
          <a:p>
            <a:pPr>
              <a:buFont typeface="Arial" panose="020B0604020202020204" pitchFamily="34" charset="0"/>
              <a:buChar char="•"/>
            </a:pPr>
            <a:r>
              <a:rPr lang="en-US" sz="2400" dirty="0" smtClean="0">
                <a:solidFill>
                  <a:srgbClr val="00838B"/>
                </a:solidFill>
              </a:rPr>
              <a:t>2018 </a:t>
            </a:r>
            <a:r>
              <a:rPr lang="en-US" sz="2400" dirty="0">
                <a:solidFill>
                  <a:srgbClr val="00838B"/>
                </a:solidFill>
              </a:rPr>
              <a:t>hospital data shows that </a:t>
            </a:r>
            <a:r>
              <a:rPr lang="en-US" sz="2400" dirty="0" smtClean="0">
                <a:solidFill>
                  <a:srgbClr val="00838B"/>
                </a:solidFill>
              </a:rPr>
              <a:t>10,756 </a:t>
            </a:r>
            <a:r>
              <a:rPr lang="en-US" sz="2400" dirty="0">
                <a:solidFill>
                  <a:srgbClr val="00838B"/>
                </a:solidFill>
              </a:rPr>
              <a:t>patients were discharged from emergency departments (EDs) and inpatient departments with issues related to opiate use/dependence throughout our state. (Office of Revenue &amp; Fiscal Affairs) </a:t>
            </a:r>
          </a:p>
          <a:p>
            <a:pPr>
              <a:buFont typeface="Arial" panose="020B0604020202020204" pitchFamily="34" charset="0"/>
              <a:buChar char="•"/>
            </a:pPr>
            <a:r>
              <a:rPr lang="en-US" sz="2400" dirty="0" smtClean="0">
                <a:solidFill>
                  <a:srgbClr val="00838B"/>
                </a:solidFill>
              </a:rPr>
              <a:t>2018 </a:t>
            </a:r>
            <a:r>
              <a:rPr lang="en-US" sz="2400" dirty="0">
                <a:solidFill>
                  <a:srgbClr val="00838B"/>
                </a:solidFill>
              </a:rPr>
              <a:t>hospital data reports that </a:t>
            </a:r>
            <a:r>
              <a:rPr lang="en-US" sz="2400" dirty="0" smtClean="0">
                <a:solidFill>
                  <a:srgbClr val="00838B"/>
                </a:solidFill>
              </a:rPr>
              <a:t>6,802 </a:t>
            </a:r>
            <a:r>
              <a:rPr lang="en-US" sz="2400" dirty="0">
                <a:solidFill>
                  <a:srgbClr val="00838B"/>
                </a:solidFill>
              </a:rPr>
              <a:t>patients were discharged from emergency departments (EDs) and inpatient departments due to opioid overdose. (Office of Revenue &amp; Fiscal Affairs)</a:t>
            </a:r>
          </a:p>
          <a:p>
            <a:pPr>
              <a:buFont typeface="Arial" panose="020B0604020202020204" pitchFamily="34" charset="0"/>
              <a:buChar char="•"/>
            </a:pPr>
            <a:r>
              <a:rPr lang="en-US" sz="2400" dirty="0">
                <a:solidFill>
                  <a:srgbClr val="00838B"/>
                </a:solidFill>
              </a:rPr>
              <a:t>There has been a </a:t>
            </a:r>
            <a:r>
              <a:rPr lang="en-US" sz="2400" dirty="0" smtClean="0">
                <a:solidFill>
                  <a:srgbClr val="00838B"/>
                </a:solidFill>
              </a:rPr>
              <a:t>121% </a:t>
            </a:r>
            <a:r>
              <a:rPr lang="en-US" sz="2400" dirty="0">
                <a:solidFill>
                  <a:srgbClr val="00838B"/>
                </a:solidFill>
              </a:rPr>
              <a:t>increase in service utilization at state-funded substance use disorder treatment programs for individuals looking for help with an opioid use disorder from </a:t>
            </a:r>
            <a:r>
              <a:rPr lang="en-US" sz="2400" dirty="0" smtClean="0">
                <a:solidFill>
                  <a:srgbClr val="00838B"/>
                </a:solidFill>
              </a:rPr>
              <a:t>CY 2008 (3,014) </a:t>
            </a:r>
            <a:r>
              <a:rPr lang="en-US" sz="2400" dirty="0">
                <a:solidFill>
                  <a:srgbClr val="00838B"/>
                </a:solidFill>
              </a:rPr>
              <a:t>to CY </a:t>
            </a:r>
            <a:r>
              <a:rPr lang="en-US" sz="2400" dirty="0" smtClean="0">
                <a:solidFill>
                  <a:srgbClr val="00838B"/>
                </a:solidFill>
              </a:rPr>
              <a:t>2018 (6,649). </a:t>
            </a:r>
            <a:r>
              <a:rPr lang="en-US" sz="2400" dirty="0">
                <a:solidFill>
                  <a:srgbClr val="00838B"/>
                </a:solidFill>
              </a:rPr>
              <a:t>(DAODAS)</a:t>
            </a:r>
          </a:p>
          <a:p>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11/18/2019</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12</a:t>
            </a:fld>
            <a:endParaRPr lang="en-US"/>
          </a:p>
        </p:txBody>
      </p:sp>
      <p:sp>
        <p:nvSpPr>
          <p:cNvPr id="5" name="TextBox 4"/>
          <p:cNvSpPr txBox="1"/>
          <p:nvPr/>
        </p:nvSpPr>
        <p:spPr>
          <a:xfrm>
            <a:off x="1558637" y="818787"/>
            <a:ext cx="9237518" cy="646331"/>
          </a:xfrm>
          <a:prstGeom prst="rect">
            <a:avLst/>
          </a:prstGeom>
          <a:noFill/>
        </p:spPr>
        <p:txBody>
          <a:bodyPr wrap="square" rtlCol="0">
            <a:spAutoFit/>
          </a:bodyPr>
          <a:lstStyle/>
          <a:p>
            <a:pPr algn="ctr"/>
            <a:r>
              <a:rPr lang="en-US" sz="3600" b="1" dirty="0"/>
              <a:t>The Impact of Opioids in South Carolina</a:t>
            </a:r>
          </a:p>
        </p:txBody>
      </p:sp>
    </p:spTree>
    <p:extLst>
      <p:ext uri="{BB962C8B-B14F-4D97-AF65-F5344CB8AC3E}">
        <p14:creationId xmlns:p14="http://schemas.microsoft.com/office/powerpoint/2010/main" val="143502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srcRect l="1550" t="1144" r="596" b="1769"/>
          <a:stretch/>
        </p:blipFill>
        <p:spPr>
          <a:xfrm>
            <a:off x="1756063" y="748145"/>
            <a:ext cx="8853055" cy="6103324"/>
          </a:xfrm>
          <a:prstGeom prst="rect">
            <a:avLst/>
          </a:prstGeom>
        </p:spPr>
      </p:pic>
      <p:sp>
        <p:nvSpPr>
          <p:cNvPr id="3" name="Date Placeholder 2"/>
          <p:cNvSpPr>
            <a:spLocks noGrp="1"/>
          </p:cNvSpPr>
          <p:nvPr>
            <p:ph type="dt" sz="half" idx="2"/>
          </p:nvPr>
        </p:nvSpPr>
        <p:spPr/>
        <p:txBody>
          <a:bodyPr/>
          <a:lstStyle/>
          <a:p>
            <a:fld id="{DB44F992-2E8B-439E-9639-C49EC543EE28}" type="datetime1">
              <a:rPr lang="en-US" smtClean="0"/>
              <a:t>11/18/2019</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13</a:t>
            </a:fld>
            <a:endParaRPr lang="en-US"/>
          </a:p>
        </p:txBody>
      </p:sp>
    </p:spTree>
    <p:extLst>
      <p:ext uri="{BB962C8B-B14F-4D97-AF65-F5344CB8AC3E}">
        <p14:creationId xmlns:p14="http://schemas.microsoft.com/office/powerpoint/2010/main" val="2161163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339896C-E2EF-470F-BA91-85D676E592B3}" type="slidenum">
              <a:rPr lang="en-US" smtClean="0"/>
              <a:t>14</a:t>
            </a:fld>
            <a:endParaRPr lang="en-US"/>
          </a:p>
        </p:txBody>
      </p:sp>
      <p:pic>
        <p:nvPicPr>
          <p:cNvPr id="7" name="Content Placeholder 6"/>
          <p:cNvPicPr>
            <a:picLocks noGrp="1" noChangeAspect="1"/>
          </p:cNvPicPr>
          <p:nvPr>
            <p:ph idx="4294967295"/>
          </p:nvPr>
        </p:nvPicPr>
        <p:blipFill rotWithShape="1">
          <a:blip r:embed="rId3"/>
          <a:srcRect l="4763" t="4090" r="6557" b="5779"/>
          <a:stretch/>
        </p:blipFill>
        <p:spPr>
          <a:xfrm>
            <a:off x="1818409" y="827994"/>
            <a:ext cx="7681839" cy="6030006"/>
          </a:xfrm>
          <a:prstGeom prst="rect">
            <a:avLst/>
          </a:prstGeom>
        </p:spPr>
      </p:pic>
      <p:sp>
        <p:nvSpPr>
          <p:cNvPr id="8" name="TextBox 7"/>
          <p:cNvSpPr txBox="1"/>
          <p:nvPr/>
        </p:nvSpPr>
        <p:spPr>
          <a:xfrm>
            <a:off x="633845" y="207818"/>
            <a:ext cx="10536382" cy="400110"/>
          </a:xfrm>
          <a:prstGeom prst="rect">
            <a:avLst/>
          </a:prstGeom>
          <a:noFill/>
        </p:spPr>
        <p:txBody>
          <a:bodyPr wrap="square" rtlCol="0">
            <a:spAutoFit/>
          </a:bodyPr>
          <a:lstStyle/>
          <a:p>
            <a:pPr algn="ctr"/>
            <a:r>
              <a:rPr lang="en-US" sz="2000" b="1" dirty="0" smtClean="0"/>
              <a:t>Number of Opioid-Involved Overdose Deaths by County South Carolina, 2018 Occurrence Data</a:t>
            </a:r>
            <a:endParaRPr lang="en-US" sz="2000" b="1" dirty="0"/>
          </a:p>
        </p:txBody>
      </p:sp>
      <p:sp>
        <p:nvSpPr>
          <p:cNvPr id="9" name="TextBox 8"/>
          <p:cNvSpPr txBox="1"/>
          <p:nvPr/>
        </p:nvSpPr>
        <p:spPr>
          <a:xfrm>
            <a:off x="8610599" y="6075144"/>
            <a:ext cx="3328555" cy="369332"/>
          </a:xfrm>
          <a:prstGeom prst="rect">
            <a:avLst/>
          </a:prstGeom>
          <a:noFill/>
        </p:spPr>
        <p:txBody>
          <a:bodyPr wrap="square" rtlCol="0">
            <a:spAutoFit/>
          </a:bodyPr>
          <a:lstStyle/>
          <a:p>
            <a:r>
              <a:rPr lang="en-US" dirty="0" smtClean="0"/>
              <a:t>Source: SC DHEC, Vital Statistics</a:t>
            </a:r>
            <a:endParaRPr lang="en-US" dirty="0"/>
          </a:p>
        </p:txBody>
      </p:sp>
    </p:spTree>
    <p:extLst>
      <p:ext uri="{BB962C8B-B14F-4D97-AF65-F5344CB8AC3E}">
        <p14:creationId xmlns:p14="http://schemas.microsoft.com/office/powerpoint/2010/main" val="2042563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5861" t="4735" r="5890" b="5962"/>
          <a:stretch/>
        </p:blipFill>
        <p:spPr>
          <a:xfrm>
            <a:off x="675409" y="83127"/>
            <a:ext cx="8645236" cy="6676293"/>
          </a:xfrm>
          <a:prstGeom prst="rect">
            <a:avLst/>
          </a:prstGeom>
        </p:spPr>
      </p:pic>
      <p:sp>
        <p:nvSpPr>
          <p:cNvPr id="6" name="TextBox 5"/>
          <p:cNvSpPr txBox="1"/>
          <p:nvPr/>
        </p:nvSpPr>
        <p:spPr>
          <a:xfrm>
            <a:off x="5579917" y="83127"/>
            <a:ext cx="6047510" cy="707886"/>
          </a:xfrm>
          <a:prstGeom prst="rect">
            <a:avLst/>
          </a:prstGeom>
          <a:noFill/>
        </p:spPr>
        <p:txBody>
          <a:bodyPr wrap="square" rtlCol="0">
            <a:spAutoFit/>
          </a:bodyPr>
          <a:lstStyle/>
          <a:p>
            <a:pPr algn="ctr"/>
            <a:r>
              <a:rPr lang="en-US" sz="2000" b="1" dirty="0" smtClean="0"/>
              <a:t>Change in Opioid-Involved Overdose Deaths by County, South Carolina, 2017-2018, Occurrence Data</a:t>
            </a:r>
            <a:endParaRPr lang="en-US" sz="2000" b="1" dirty="0"/>
          </a:p>
        </p:txBody>
      </p:sp>
      <p:sp>
        <p:nvSpPr>
          <p:cNvPr id="8" name="TextBox 7"/>
          <p:cNvSpPr txBox="1"/>
          <p:nvPr/>
        </p:nvSpPr>
        <p:spPr>
          <a:xfrm>
            <a:off x="6383482" y="5649625"/>
            <a:ext cx="5808518" cy="1200329"/>
          </a:xfrm>
          <a:prstGeom prst="rect">
            <a:avLst/>
          </a:prstGeom>
          <a:noFill/>
        </p:spPr>
        <p:txBody>
          <a:bodyPr wrap="square" rtlCol="0">
            <a:spAutoFit/>
          </a:bodyPr>
          <a:lstStyle/>
          <a:p>
            <a:r>
              <a:rPr lang="en-US" dirty="0"/>
              <a:t>Statistically significant at 95% confidence interval</a:t>
            </a:r>
          </a:p>
          <a:p>
            <a:r>
              <a:rPr lang="en-US" dirty="0"/>
              <a:t>Percent change not calculated for counties with fewer than 10 deaths in 2018</a:t>
            </a:r>
            <a:r>
              <a:rPr lang="en-US" dirty="0" smtClean="0"/>
              <a:t>.</a:t>
            </a:r>
          </a:p>
          <a:p>
            <a:r>
              <a:rPr lang="en-US" b="1" dirty="0" smtClean="0"/>
              <a:t>Source: SC DHEC, Vital Statistics</a:t>
            </a:r>
            <a:endParaRPr lang="en-US" b="1" dirty="0"/>
          </a:p>
        </p:txBody>
      </p:sp>
    </p:spTree>
    <p:extLst>
      <p:ext uri="{BB962C8B-B14F-4D97-AF65-F5344CB8AC3E}">
        <p14:creationId xmlns:p14="http://schemas.microsoft.com/office/powerpoint/2010/main" val="443659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prstGeom prst="rect">
            <a:avLst/>
          </a:prstGeom>
        </p:spPr>
        <p:txBody>
          <a:bodyPr/>
          <a:lstStyle/>
          <a:p>
            <a:pPr indent="0">
              <a:lnSpc>
                <a:spcPct val="100000"/>
              </a:lnSpc>
              <a:buNone/>
            </a:pPr>
            <a:r>
              <a:rPr lang="en-US" sz="3200" dirty="0">
                <a:solidFill>
                  <a:schemeClr val="tx1"/>
                </a:solidFill>
              </a:rPr>
              <a:t>A </a:t>
            </a:r>
            <a:r>
              <a:rPr lang="en-US" sz="3200" b="1" dirty="0">
                <a:solidFill>
                  <a:schemeClr val="tx1"/>
                </a:solidFill>
              </a:rPr>
              <a:t>syndemic</a:t>
            </a:r>
            <a:r>
              <a:rPr lang="en-US" sz="3200" dirty="0">
                <a:solidFill>
                  <a:schemeClr val="tx1"/>
                </a:solidFill>
              </a:rPr>
              <a:t> or synergistic epidemic is the aggregation of two or more concurrent or sequential epidemics or disease clusters in a population with biological interactions, which exacerbate the prognosis and burden of disease. </a:t>
            </a:r>
          </a:p>
          <a:p>
            <a:endParaRPr lang="en-US" sz="3200" dirty="0">
              <a:solidFill>
                <a:schemeClr val="tx1"/>
              </a:solidFill>
            </a:endParaRPr>
          </a:p>
          <a:p>
            <a:r>
              <a:rPr lang="en-US" sz="3200" dirty="0">
                <a:solidFill>
                  <a:schemeClr val="tx1"/>
                </a:solidFill>
              </a:rPr>
              <a:t>The term was developed by Merrill Singer in the mid-1990s.</a:t>
            </a:r>
          </a:p>
          <a:p>
            <a:endParaRPr lang="en-US" dirty="0"/>
          </a:p>
        </p:txBody>
      </p:sp>
      <p:sp>
        <p:nvSpPr>
          <p:cNvPr id="3" name="Date Placeholder 2"/>
          <p:cNvSpPr>
            <a:spLocks noGrp="1"/>
          </p:cNvSpPr>
          <p:nvPr>
            <p:ph type="dt" sz="half" idx="2"/>
          </p:nvPr>
        </p:nvSpPr>
        <p:spPr>
          <a:xfrm>
            <a:off x="640080" y="6459789"/>
            <a:ext cx="7350529" cy="365125"/>
          </a:xfrm>
        </p:spPr>
        <p:txBody>
          <a:bodyPr/>
          <a:lstStyle/>
          <a:p>
            <a:r>
              <a:rPr lang="en-US" sz="1400" dirty="0" smtClean="0">
                <a:solidFill>
                  <a:schemeClr val="tx2"/>
                </a:solidFill>
                <a:hlinkClick r:id="rId3"/>
              </a:rPr>
              <a:t>Source: https</a:t>
            </a:r>
            <a:r>
              <a:rPr lang="en-US" sz="1400" dirty="0">
                <a:solidFill>
                  <a:schemeClr val="tx2"/>
                </a:solidFill>
                <a:hlinkClick r:id="rId3"/>
              </a:rPr>
              <a:t>://en.wikipedia.org/wiki/Syndemic</a:t>
            </a:r>
            <a:endParaRPr lang="en-US" sz="1400" dirty="0">
              <a:solidFill>
                <a:schemeClr val="tx2"/>
              </a:solidFill>
            </a:endParaRPr>
          </a:p>
        </p:txBody>
      </p:sp>
      <p:sp>
        <p:nvSpPr>
          <p:cNvPr id="4" name="Slide Number Placeholder 3"/>
          <p:cNvSpPr>
            <a:spLocks noGrp="1"/>
          </p:cNvSpPr>
          <p:nvPr>
            <p:ph type="sldNum" sz="quarter" idx="4"/>
          </p:nvPr>
        </p:nvSpPr>
        <p:spPr/>
        <p:txBody>
          <a:bodyPr/>
          <a:lstStyle/>
          <a:p>
            <a:fld id="{A339896C-E2EF-470F-BA91-85D676E592B3}" type="slidenum">
              <a:rPr lang="en-US" smtClean="0"/>
              <a:t>16</a:t>
            </a:fld>
            <a:endParaRPr lang="en-US"/>
          </a:p>
        </p:txBody>
      </p:sp>
      <p:sp>
        <p:nvSpPr>
          <p:cNvPr id="6" name="Rectangle 5"/>
          <p:cNvSpPr/>
          <p:nvPr/>
        </p:nvSpPr>
        <p:spPr>
          <a:xfrm>
            <a:off x="2067791" y="789819"/>
            <a:ext cx="6650182" cy="707886"/>
          </a:xfrm>
          <a:prstGeom prst="rect">
            <a:avLst/>
          </a:prstGeom>
        </p:spPr>
        <p:txBody>
          <a:bodyPr wrap="square">
            <a:spAutoFit/>
          </a:bodyPr>
          <a:lstStyle/>
          <a:p>
            <a:pPr algn="ctr"/>
            <a:r>
              <a:rPr lang="en-US" sz="4000" b="1" dirty="0">
                <a:solidFill>
                  <a:srgbClr val="00838B"/>
                </a:solidFill>
              </a:rPr>
              <a:t>Syndemic Conditions</a:t>
            </a:r>
            <a:endParaRPr lang="en-US" sz="4000" dirty="0">
              <a:solidFill>
                <a:srgbClr val="00838B"/>
              </a:solidFill>
            </a:endParaRPr>
          </a:p>
        </p:txBody>
      </p:sp>
    </p:spTree>
    <p:extLst>
      <p:ext uri="{BB962C8B-B14F-4D97-AF65-F5344CB8AC3E}">
        <p14:creationId xmlns:p14="http://schemas.microsoft.com/office/powerpoint/2010/main" val="3999765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506" y="1453120"/>
            <a:ext cx="12066493" cy="5498400"/>
          </a:xfrm>
        </p:spPr>
        <p:txBody>
          <a:bodyPr>
            <a:normAutofit fontScale="85000" lnSpcReduction="20000"/>
          </a:bodyPr>
          <a:lstStyle/>
          <a:p>
            <a:pPr marL="0" indent="0">
              <a:lnSpc>
                <a:spcPct val="100000"/>
              </a:lnSpc>
              <a:buNone/>
            </a:pPr>
            <a:r>
              <a:rPr lang="en-US" sz="4500" b="1" dirty="0" smtClean="0">
                <a:solidFill>
                  <a:srgbClr val="008080"/>
                </a:solidFill>
              </a:rPr>
              <a:t>Viral Hepatitis A </a:t>
            </a:r>
            <a:r>
              <a:rPr lang="en-US" sz="3800" b="1" dirty="0" smtClean="0">
                <a:solidFill>
                  <a:srgbClr val="008080"/>
                </a:solidFill>
              </a:rPr>
              <a:t> (HAV): </a:t>
            </a:r>
          </a:p>
          <a:p>
            <a:pPr indent="0">
              <a:lnSpc>
                <a:spcPct val="100000"/>
              </a:lnSpc>
              <a:buFont typeface="Arial" panose="020B0604020202020204" pitchFamily="34" charset="0"/>
              <a:buChar char="•"/>
            </a:pPr>
            <a:r>
              <a:rPr lang="en-US" sz="3200" dirty="0" smtClean="0">
                <a:solidFill>
                  <a:srgbClr val="008080"/>
                </a:solidFill>
              </a:rPr>
              <a:t>Initial outbreak declared in Aiken in Feb. 2019. </a:t>
            </a:r>
          </a:p>
          <a:p>
            <a:pPr indent="0">
              <a:lnSpc>
                <a:spcPct val="100000"/>
              </a:lnSpc>
              <a:buFont typeface="Arial" panose="020B0604020202020204" pitchFamily="34" charset="0"/>
              <a:buChar char="•"/>
            </a:pPr>
            <a:r>
              <a:rPr lang="en-US" sz="3200" dirty="0" smtClean="0">
                <a:solidFill>
                  <a:srgbClr val="008080"/>
                </a:solidFill>
              </a:rPr>
              <a:t>DHEC declared a statewide HAV outbreak in May, 2019. 75% of identified HAV cases have been hospitalized. One death has occurred in relation to an HAV infection.</a:t>
            </a:r>
          </a:p>
          <a:p>
            <a:pPr indent="0">
              <a:lnSpc>
                <a:spcPct val="100000"/>
              </a:lnSpc>
              <a:buFont typeface="Arial" panose="020B0604020202020204" pitchFamily="34" charset="0"/>
              <a:buChar char="•"/>
            </a:pPr>
            <a:r>
              <a:rPr lang="en-US" sz="3200" dirty="0" smtClean="0">
                <a:solidFill>
                  <a:srgbClr val="008080"/>
                </a:solidFill>
              </a:rPr>
              <a:t>Most cases are among men ages 30-34 years old. </a:t>
            </a:r>
          </a:p>
          <a:p>
            <a:pPr indent="0">
              <a:lnSpc>
                <a:spcPct val="100000"/>
              </a:lnSpc>
              <a:buNone/>
            </a:pPr>
            <a:r>
              <a:rPr lang="en-US" sz="3200" dirty="0" smtClean="0">
                <a:solidFill>
                  <a:srgbClr val="008080"/>
                </a:solidFill>
              </a:rPr>
              <a:t>Risk groups include: </a:t>
            </a:r>
          </a:p>
          <a:p>
            <a:pPr marL="548640" indent="-457200">
              <a:lnSpc>
                <a:spcPct val="100000"/>
              </a:lnSpc>
              <a:buFont typeface="+mj-lt"/>
              <a:buAutoNum type="arabicPeriod"/>
            </a:pPr>
            <a:r>
              <a:rPr lang="en-US" sz="3200" dirty="0" smtClean="0">
                <a:solidFill>
                  <a:srgbClr val="008080"/>
                </a:solidFill>
              </a:rPr>
              <a:t>PWID or PWUD</a:t>
            </a:r>
          </a:p>
          <a:p>
            <a:pPr marL="548640" indent="-457200">
              <a:lnSpc>
                <a:spcPct val="100000"/>
              </a:lnSpc>
              <a:buFont typeface="+mj-lt"/>
              <a:buAutoNum type="arabicPeriod"/>
            </a:pPr>
            <a:r>
              <a:rPr lang="en-US" sz="3200" dirty="0" smtClean="0">
                <a:solidFill>
                  <a:srgbClr val="008080"/>
                </a:solidFill>
              </a:rPr>
              <a:t>Homeless individuals</a:t>
            </a:r>
          </a:p>
          <a:p>
            <a:pPr marL="548640" indent="-457200">
              <a:lnSpc>
                <a:spcPct val="100000"/>
              </a:lnSpc>
              <a:buFont typeface="+mj-lt"/>
              <a:buAutoNum type="arabicPeriod"/>
            </a:pPr>
            <a:r>
              <a:rPr lang="en-US" sz="3200" dirty="0" smtClean="0">
                <a:solidFill>
                  <a:srgbClr val="008080"/>
                </a:solidFill>
              </a:rPr>
              <a:t>Men who have sex with men (MSM)</a:t>
            </a:r>
          </a:p>
          <a:p>
            <a:pPr marL="548640" indent="-457200">
              <a:lnSpc>
                <a:spcPct val="100000"/>
              </a:lnSpc>
              <a:buFont typeface="+mj-lt"/>
              <a:buAutoNum type="arabicPeriod"/>
            </a:pPr>
            <a:r>
              <a:rPr lang="en-US" sz="3200" dirty="0" smtClean="0">
                <a:solidFill>
                  <a:srgbClr val="008080"/>
                </a:solidFill>
              </a:rPr>
              <a:t>Individuals who are or recently were incarcerated.</a:t>
            </a:r>
          </a:p>
          <a:p>
            <a:pPr marL="0" indent="0">
              <a:lnSpc>
                <a:spcPct val="100000"/>
              </a:lnSpc>
              <a:buNone/>
            </a:pPr>
            <a:r>
              <a:rPr lang="en-US" sz="2400" b="1" dirty="0" smtClean="0">
                <a:solidFill>
                  <a:srgbClr val="008080"/>
                </a:solidFill>
              </a:rPr>
              <a:t> </a:t>
            </a:r>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11/18/2019</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17</a:t>
            </a:fld>
            <a:endParaRPr lang="en-US" dirty="0"/>
          </a:p>
        </p:txBody>
      </p:sp>
      <p:sp>
        <p:nvSpPr>
          <p:cNvPr id="5" name="TextBox 4"/>
          <p:cNvSpPr txBox="1"/>
          <p:nvPr/>
        </p:nvSpPr>
        <p:spPr>
          <a:xfrm>
            <a:off x="852056" y="745233"/>
            <a:ext cx="10303624" cy="707886"/>
          </a:xfrm>
          <a:prstGeom prst="rect">
            <a:avLst/>
          </a:prstGeom>
          <a:noFill/>
        </p:spPr>
        <p:txBody>
          <a:bodyPr wrap="square" rtlCol="0">
            <a:spAutoFit/>
          </a:bodyPr>
          <a:lstStyle/>
          <a:p>
            <a:pPr algn="ctr"/>
            <a:r>
              <a:rPr lang="en-US" sz="4000" b="1" dirty="0">
                <a:solidFill>
                  <a:srgbClr val="008080"/>
                </a:solidFill>
              </a:rPr>
              <a:t>The Inexorable Spread of Infectious Diseases</a:t>
            </a:r>
            <a:endParaRPr lang="en-US" sz="4000" dirty="0"/>
          </a:p>
        </p:txBody>
      </p:sp>
    </p:spTree>
    <p:extLst>
      <p:ext uri="{BB962C8B-B14F-4D97-AF65-F5344CB8AC3E}">
        <p14:creationId xmlns:p14="http://schemas.microsoft.com/office/powerpoint/2010/main" val="168525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7463" y="2054831"/>
            <a:ext cx="11792203" cy="4551452"/>
          </a:xfrm>
          <a:prstGeom prst="rect">
            <a:avLst/>
          </a:prstGeom>
        </p:spPr>
        <p:txBody>
          <a:bodyPr>
            <a:normAutofit fontScale="92500" lnSpcReduction="20000"/>
          </a:bodyPr>
          <a:lstStyle/>
          <a:p>
            <a:r>
              <a:rPr lang="en-US" sz="2600" dirty="0">
                <a:solidFill>
                  <a:srgbClr val="00838B"/>
                </a:solidFill>
              </a:rPr>
              <a:t>HCV is the most common chronic bloodborne pathogen in the U.S. and is a leading cause of complications from liver disease. </a:t>
            </a:r>
            <a:endParaRPr lang="en-US" sz="2600" dirty="0" smtClean="0">
              <a:solidFill>
                <a:srgbClr val="00838B"/>
              </a:solidFill>
            </a:endParaRPr>
          </a:p>
          <a:p>
            <a:r>
              <a:rPr lang="en-US" sz="2600" dirty="0">
                <a:solidFill>
                  <a:srgbClr val="00838B"/>
                </a:solidFill>
              </a:rPr>
              <a:t>HCV is associated with more deaths than the top 60 other reportable infectious diseases </a:t>
            </a:r>
            <a:r>
              <a:rPr lang="en-US" sz="2600" u="sng" dirty="0">
                <a:solidFill>
                  <a:srgbClr val="00838B"/>
                </a:solidFill>
              </a:rPr>
              <a:t>combined</a:t>
            </a:r>
            <a:r>
              <a:rPr lang="en-US" sz="2600" dirty="0">
                <a:solidFill>
                  <a:srgbClr val="00838B"/>
                </a:solidFill>
              </a:rPr>
              <a:t>, including HIV. (</a:t>
            </a:r>
            <a:r>
              <a:rPr lang="en-US" sz="2600" i="1" dirty="0" err="1">
                <a:solidFill>
                  <a:srgbClr val="00838B"/>
                </a:solidFill>
              </a:rPr>
              <a:t>Clin</a:t>
            </a:r>
            <a:r>
              <a:rPr lang="en-US" sz="2600" i="1" dirty="0">
                <a:solidFill>
                  <a:srgbClr val="00838B"/>
                </a:solidFill>
              </a:rPr>
              <a:t> infect Dis</a:t>
            </a:r>
            <a:r>
              <a:rPr lang="en-US" sz="2600" dirty="0">
                <a:solidFill>
                  <a:srgbClr val="00838B"/>
                </a:solidFill>
              </a:rPr>
              <a:t>., 2016</a:t>
            </a:r>
            <a:r>
              <a:rPr lang="en-US" sz="2600" dirty="0" smtClean="0">
                <a:solidFill>
                  <a:srgbClr val="00838B"/>
                </a:solidFill>
              </a:rPr>
              <a:t>)</a:t>
            </a:r>
          </a:p>
          <a:p>
            <a:r>
              <a:rPr lang="en-US" sz="2600" dirty="0">
                <a:solidFill>
                  <a:srgbClr val="00838B"/>
                </a:solidFill>
              </a:rPr>
              <a:t>CDC reports that the rate of acute hepatitis C virus (HCV) infections increased by 350% between 2010 and 2016, driven by IDU. </a:t>
            </a:r>
            <a:endParaRPr lang="en-US" sz="2600" dirty="0" smtClean="0">
              <a:solidFill>
                <a:srgbClr val="00838B"/>
              </a:solidFill>
            </a:endParaRPr>
          </a:p>
          <a:p>
            <a:pPr marL="342900" indent="-342900">
              <a:buFont typeface="Arial" panose="020B0604020202020204" pitchFamily="34" charset="0"/>
              <a:buChar char="•"/>
            </a:pPr>
            <a:r>
              <a:rPr lang="en-US" sz="2600" b="1" dirty="0">
                <a:solidFill>
                  <a:srgbClr val="00838B"/>
                </a:solidFill>
              </a:rPr>
              <a:t>Sharp increases in transmission rates among:</a:t>
            </a:r>
          </a:p>
          <a:p>
            <a:pPr lvl="1" indent="0">
              <a:lnSpc>
                <a:spcPct val="100000"/>
              </a:lnSpc>
              <a:buFont typeface="Arial" panose="020B0604020202020204" pitchFamily="34" charset="0"/>
              <a:buChar char="•"/>
            </a:pPr>
            <a:r>
              <a:rPr lang="en-US" sz="2600" b="1" dirty="0">
                <a:solidFill>
                  <a:srgbClr val="00838B"/>
                </a:solidFill>
              </a:rPr>
              <a:t>Young persons</a:t>
            </a:r>
            <a:r>
              <a:rPr lang="en-US" sz="2600" dirty="0">
                <a:solidFill>
                  <a:srgbClr val="00838B"/>
                </a:solidFill>
              </a:rPr>
              <a:t>: age groups 20-29 and 30-39 (CDC Surveillance report, 2016)</a:t>
            </a:r>
          </a:p>
          <a:p>
            <a:pPr lvl="1" indent="0">
              <a:lnSpc>
                <a:spcPct val="100000"/>
              </a:lnSpc>
              <a:buFont typeface="Arial" panose="020B0604020202020204" pitchFamily="34" charset="0"/>
              <a:buChar char="•"/>
            </a:pPr>
            <a:r>
              <a:rPr lang="en-US" sz="2600" b="1" dirty="0">
                <a:solidFill>
                  <a:srgbClr val="00838B"/>
                </a:solidFill>
              </a:rPr>
              <a:t>Pregnant women:</a:t>
            </a:r>
            <a:r>
              <a:rPr lang="en-US" sz="2600" dirty="0">
                <a:solidFill>
                  <a:srgbClr val="00838B"/>
                </a:solidFill>
              </a:rPr>
              <a:t> HCV cases doubled among pregnant women ages 15-44 (2206-2014) . The rise of perinatal transmission risk prompted KY to require HCV testing during pregnancy</a:t>
            </a:r>
            <a:r>
              <a:rPr lang="en-US" sz="2600" dirty="0" smtClean="0">
                <a:solidFill>
                  <a:srgbClr val="00838B"/>
                </a:solidFill>
              </a:rPr>
              <a:t>.</a:t>
            </a:r>
          </a:p>
          <a:p>
            <a:pPr indent="0">
              <a:lnSpc>
                <a:spcPct val="100000"/>
              </a:lnSpc>
              <a:buNone/>
            </a:pPr>
            <a:r>
              <a:rPr lang="en-US" sz="2600" b="1" dirty="0">
                <a:solidFill>
                  <a:srgbClr val="00838B"/>
                </a:solidFill>
              </a:rPr>
              <a:t>The most important risk factor for HCV infection is past or current injection drug use.</a:t>
            </a:r>
          </a:p>
          <a:p>
            <a:pPr indent="0">
              <a:lnSpc>
                <a:spcPct val="100000"/>
              </a:lnSpc>
              <a:buNone/>
            </a:pPr>
            <a:endParaRPr lang="en-US" sz="2200" dirty="0">
              <a:solidFill>
                <a:srgbClr val="00838B"/>
              </a:solidFill>
            </a:endParaRPr>
          </a:p>
          <a:p>
            <a:endParaRPr lang="en-US" dirty="0">
              <a:solidFill>
                <a:srgbClr val="00838B"/>
              </a:solidFill>
            </a:endParaRPr>
          </a:p>
          <a:p>
            <a:endParaRPr lang="en-US" dirty="0">
              <a:solidFill>
                <a:srgbClr val="00838B"/>
              </a:solidFill>
            </a:endParaRPr>
          </a:p>
          <a:p>
            <a:endParaRPr lang="en-US" dirty="0" smtClean="0">
              <a:solidFill>
                <a:srgbClr val="00838B"/>
              </a:solidFill>
            </a:endParaRPr>
          </a:p>
          <a:p>
            <a:endParaRPr lang="en-US" dirty="0">
              <a:solidFill>
                <a:srgbClr val="00838B"/>
              </a:solidFill>
            </a:endParaRPr>
          </a:p>
          <a:p>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11/18/2019</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18</a:t>
            </a:fld>
            <a:endParaRPr lang="en-US"/>
          </a:p>
        </p:txBody>
      </p:sp>
      <p:sp>
        <p:nvSpPr>
          <p:cNvPr id="5" name="TextBox 4"/>
          <p:cNvSpPr txBox="1"/>
          <p:nvPr/>
        </p:nvSpPr>
        <p:spPr>
          <a:xfrm>
            <a:off x="187463" y="724684"/>
            <a:ext cx="11878032" cy="1200329"/>
          </a:xfrm>
          <a:prstGeom prst="rect">
            <a:avLst/>
          </a:prstGeom>
          <a:noFill/>
        </p:spPr>
        <p:txBody>
          <a:bodyPr wrap="square" rtlCol="0">
            <a:spAutoFit/>
          </a:bodyPr>
          <a:lstStyle/>
          <a:p>
            <a:pPr algn="ctr"/>
            <a:r>
              <a:rPr lang="en-US" sz="3600" b="1" dirty="0">
                <a:solidFill>
                  <a:srgbClr val="008080"/>
                </a:solidFill>
              </a:rPr>
              <a:t>The Inexorable Spread of Infectious </a:t>
            </a:r>
            <a:r>
              <a:rPr lang="en-US" sz="3600" b="1" dirty="0" smtClean="0">
                <a:solidFill>
                  <a:srgbClr val="008080"/>
                </a:solidFill>
              </a:rPr>
              <a:t>Diseases Continued</a:t>
            </a:r>
          </a:p>
          <a:p>
            <a:pPr algn="ctr"/>
            <a:r>
              <a:rPr lang="en-US" sz="3600" b="1" dirty="0" smtClean="0"/>
              <a:t>Viral Hepatitis C (HCV)</a:t>
            </a:r>
            <a:endParaRPr lang="en-US" sz="3600" dirty="0"/>
          </a:p>
        </p:txBody>
      </p:sp>
    </p:spTree>
    <p:extLst>
      <p:ext uri="{BB962C8B-B14F-4D97-AF65-F5344CB8AC3E}">
        <p14:creationId xmlns:p14="http://schemas.microsoft.com/office/powerpoint/2010/main" val="168025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427" y="1600200"/>
            <a:ext cx="11994572" cy="5351319"/>
          </a:xfrm>
        </p:spPr>
        <p:txBody>
          <a:bodyPr>
            <a:normAutofit/>
          </a:bodyPr>
          <a:lstStyle/>
          <a:p>
            <a:pPr marL="0" indent="0">
              <a:lnSpc>
                <a:spcPct val="100000"/>
              </a:lnSpc>
              <a:buNone/>
            </a:pPr>
            <a:r>
              <a:rPr lang="en-US" sz="2800" b="1" dirty="0" smtClean="0">
                <a:solidFill>
                  <a:srgbClr val="008080"/>
                </a:solidFill>
              </a:rPr>
              <a:t>HIV: </a:t>
            </a:r>
            <a:r>
              <a:rPr lang="en-US" sz="2400" dirty="0" smtClean="0">
                <a:solidFill>
                  <a:srgbClr val="206CA0"/>
                </a:solidFill>
              </a:rPr>
              <a:t>Resulting </a:t>
            </a:r>
            <a:r>
              <a:rPr lang="en-US" sz="2400" dirty="0">
                <a:solidFill>
                  <a:srgbClr val="206CA0"/>
                </a:solidFill>
              </a:rPr>
              <a:t>from IDU decreased 63% from 2000-2010 until 2011 when trend began to level off. Between 2014 and 2015, HIV acquired by unsafe injecting practices increased by 4%. </a:t>
            </a:r>
            <a:r>
              <a:rPr lang="en-US" dirty="0">
                <a:solidFill>
                  <a:srgbClr val="206CA0"/>
                </a:solidFill>
              </a:rPr>
              <a:t>(CDC Surveillance report, 2016)</a:t>
            </a:r>
          </a:p>
          <a:p>
            <a:pPr marL="0" indent="0">
              <a:lnSpc>
                <a:spcPct val="100000"/>
              </a:lnSpc>
              <a:buNone/>
            </a:pPr>
            <a:r>
              <a:rPr lang="en-US" sz="2800" b="1" dirty="0">
                <a:solidFill>
                  <a:srgbClr val="008080"/>
                </a:solidFill>
              </a:rPr>
              <a:t>HIV/HCV Co-Morbidity: </a:t>
            </a:r>
            <a:r>
              <a:rPr lang="en-US" sz="2400" dirty="0" smtClean="0">
                <a:solidFill>
                  <a:srgbClr val="206CA0"/>
                </a:solidFill>
              </a:rPr>
              <a:t>Nearly </a:t>
            </a:r>
            <a:r>
              <a:rPr lang="en-US" sz="2400" dirty="0">
                <a:solidFill>
                  <a:srgbClr val="206CA0"/>
                </a:solidFill>
              </a:rPr>
              <a:t>75% of people with HIV who inject drugs also are infected with HCV.</a:t>
            </a:r>
          </a:p>
          <a:p>
            <a:pPr lvl="1" indent="0">
              <a:lnSpc>
                <a:spcPct val="100000"/>
              </a:lnSpc>
              <a:buFont typeface="Arial" panose="020B0604020202020204" pitchFamily="34" charset="0"/>
              <a:buChar char="•"/>
            </a:pPr>
            <a:r>
              <a:rPr lang="en-US" sz="2400" dirty="0">
                <a:solidFill>
                  <a:srgbClr val="206CA0"/>
                </a:solidFill>
              </a:rPr>
              <a:t>HIV/HCV coinfection more than triples the risk for liver disease, liver failure and liver-related death</a:t>
            </a:r>
            <a:r>
              <a:rPr lang="en-US" dirty="0">
                <a:solidFill>
                  <a:srgbClr val="206CA0"/>
                </a:solidFill>
              </a:rPr>
              <a:t> (CDC </a:t>
            </a:r>
            <a:r>
              <a:rPr lang="en-US" i="1" dirty="0">
                <a:solidFill>
                  <a:srgbClr val="206CA0"/>
                </a:solidFill>
              </a:rPr>
              <a:t>HIV and Viral Hepatitis Fast Facts,</a:t>
            </a:r>
            <a:r>
              <a:rPr lang="en-US" dirty="0">
                <a:solidFill>
                  <a:srgbClr val="206CA0"/>
                </a:solidFill>
              </a:rPr>
              <a:t> June 2017)</a:t>
            </a:r>
          </a:p>
          <a:p>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11/18/2019</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19</a:t>
            </a:fld>
            <a:endParaRPr lang="en-US"/>
          </a:p>
        </p:txBody>
      </p:sp>
      <p:sp>
        <p:nvSpPr>
          <p:cNvPr id="5" name="TextBox 4"/>
          <p:cNvSpPr txBox="1"/>
          <p:nvPr/>
        </p:nvSpPr>
        <p:spPr>
          <a:xfrm>
            <a:off x="197427" y="745233"/>
            <a:ext cx="11878032" cy="707886"/>
          </a:xfrm>
          <a:prstGeom prst="rect">
            <a:avLst/>
          </a:prstGeom>
          <a:noFill/>
        </p:spPr>
        <p:txBody>
          <a:bodyPr wrap="square" rtlCol="0">
            <a:spAutoFit/>
          </a:bodyPr>
          <a:lstStyle/>
          <a:p>
            <a:pPr algn="ctr"/>
            <a:r>
              <a:rPr lang="en-US" sz="4000" b="1" dirty="0">
                <a:solidFill>
                  <a:srgbClr val="008080"/>
                </a:solidFill>
              </a:rPr>
              <a:t>The Inexorable Spread of Infectious </a:t>
            </a:r>
            <a:r>
              <a:rPr lang="en-US" sz="4000" b="1" dirty="0" smtClean="0">
                <a:solidFill>
                  <a:srgbClr val="008080"/>
                </a:solidFill>
              </a:rPr>
              <a:t>Diseases Continued</a:t>
            </a:r>
            <a:endParaRPr lang="en-US" sz="4000" dirty="0"/>
          </a:p>
        </p:txBody>
      </p:sp>
    </p:spTree>
    <p:extLst>
      <p:ext uri="{BB962C8B-B14F-4D97-AF65-F5344CB8AC3E}">
        <p14:creationId xmlns:p14="http://schemas.microsoft.com/office/powerpoint/2010/main" val="283525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3195" t="2867" r="3051" b="10308"/>
          <a:stretch/>
        </p:blipFill>
        <p:spPr>
          <a:xfrm>
            <a:off x="971823" y="1111827"/>
            <a:ext cx="4281055" cy="5243659"/>
          </a:xfrm>
          <a:prstGeom prst="rect">
            <a:avLst/>
          </a:prstGeom>
        </p:spPr>
      </p:pic>
      <p:sp>
        <p:nvSpPr>
          <p:cNvPr id="3" name="Date Placeholder 2"/>
          <p:cNvSpPr>
            <a:spLocks noGrp="1"/>
          </p:cNvSpPr>
          <p:nvPr>
            <p:ph type="dt" sz="half" idx="2"/>
          </p:nvPr>
        </p:nvSpPr>
        <p:spPr/>
        <p:txBody>
          <a:bodyPr/>
          <a:lstStyle/>
          <a:p>
            <a:fld id="{DB44F992-2E8B-439E-9639-C49EC543EE28}" type="datetime1">
              <a:rPr lang="en-US" smtClean="0"/>
              <a:t>11/18/2019</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2</a:t>
            </a:fld>
            <a:endParaRPr lang="en-US"/>
          </a:p>
        </p:txBody>
      </p:sp>
      <p:sp>
        <p:nvSpPr>
          <p:cNvPr id="7" name="Title 1"/>
          <p:cNvSpPr txBox="1">
            <a:spLocks/>
          </p:cNvSpPr>
          <p:nvPr/>
        </p:nvSpPr>
        <p:spPr>
          <a:xfrm>
            <a:off x="1079500" y="780230"/>
            <a:ext cx="10058400" cy="60873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3000" b="1" dirty="0">
              <a:solidFill>
                <a:srgbClr val="00838B"/>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9440" y="1111827"/>
            <a:ext cx="4609063" cy="5187690"/>
          </a:xfrm>
          <a:prstGeom prst="rect">
            <a:avLst/>
          </a:prstGeom>
        </p:spPr>
      </p:pic>
    </p:spTree>
    <p:extLst>
      <p:ext uri="{BB962C8B-B14F-4D97-AF65-F5344CB8AC3E}">
        <p14:creationId xmlns:p14="http://schemas.microsoft.com/office/powerpoint/2010/main" val="2749075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798885" cy="1084997"/>
          </a:xfrm>
        </p:spPr>
        <p:txBody>
          <a:bodyPr>
            <a:normAutofit/>
          </a:bodyPr>
          <a:lstStyle/>
          <a:p>
            <a:pPr algn="ctr"/>
            <a:r>
              <a:rPr lang="en-US" sz="6000" b="1" dirty="0" smtClean="0">
                <a:solidFill>
                  <a:srgbClr val="008080"/>
                </a:solidFill>
                <a:latin typeface="+mn-lt"/>
              </a:rPr>
              <a:t>Soft Skin Tissue Infections</a:t>
            </a:r>
            <a:endParaRPr lang="en-US" sz="6000" b="1" dirty="0">
              <a:solidFill>
                <a:srgbClr val="008080"/>
              </a:solidFill>
              <a:latin typeface="+mn-lt"/>
            </a:endParaRPr>
          </a:p>
        </p:txBody>
      </p:sp>
      <p:pic>
        <p:nvPicPr>
          <p:cNvPr id="4" name="Content Placeholder 3"/>
          <p:cNvPicPr>
            <a:picLocks noGrp="1" noChangeAspect="1"/>
          </p:cNvPicPr>
          <p:nvPr>
            <p:ph idx="1"/>
          </p:nvPr>
        </p:nvPicPr>
        <p:blipFill>
          <a:blip r:embed="rId3"/>
          <a:stretch>
            <a:fillRect/>
          </a:stretch>
        </p:blipFill>
        <p:spPr>
          <a:xfrm>
            <a:off x="6041205" y="934723"/>
            <a:ext cx="5647362" cy="4545778"/>
          </a:xfrm>
          <a:prstGeom prst="rect">
            <a:avLst/>
          </a:prstGeom>
        </p:spPr>
      </p:pic>
      <p:pic>
        <p:nvPicPr>
          <p:cNvPr id="6" name="Content Placeholder 3"/>
          <p:cNvPicPr>
            <a:picLocks noChangeAspect="1"/>
          </p:cNvPicPr>
          <p:nvPr/>
        </p:nvPicPr>
        <p:blipFill>
          <a:blip r:embed="rId4"/>
          <a:stretch>
            <a:fillRect/>
          </a:stretch>
        </p:blipFill>
        <p:spPr>
          <a:xfrm>
            <a:off x="411754" y="1133497"/>
            <a:ext cx="5239033" cy="4347004"/>
          </a:xfrm>
          <a:prstGeom prst="rect">
            <a:avLst/>
          </a:prstGeom>
        </p:spPr>
      </p:pic>
      <p:sp>
        <p:nvSpPr>
          <p:cNvPr id="3" name="TextBox 2"/>
          <p:cNvSpPr txBox="1"/>
          <p:nvPr/>
        </p:nvSpPr>
        <p:spPr>
          <a:xfrm>
            <a:off x="277402" y="5835721"/>
            <a:ext cx="11631134" cy="707886"/>
          </a:xfrm>
          <a:prstGeom prst="rect">
            <a:avLst/>
          </a:prstGeom>
          <a:noFill/>
        </p:spPr>
        <p:txBody>
          <a:bodyPr wrap="square" rtlCol="0">
            <a:spAutoFit/>
          </a:bodyPr>
          <a:lstStyle/>
          <a:p>
            <a:r>
              <a:rPr lang="en-US" sz="2000" b="1" dirty="0">
                <a:solidFill>
                  <a:srgbClr val="008080"/>
                </a:solidFill>
              </a:rPr>
              <a:t>SSTIs and endocarditis</a:t>
            </a:r>
            <a:r>
              <a:rPr lang="en-US" sz="2000" dirty="0">
                <a:solidFill>
                  <a:srgbClr val="008080"/>
                </a:solidFill>
              </a:rPr>
              <a:t>: </a:t>
            </a:r>
            <a:r>
              <a:rPr lang="en-US" sz="2000" dirty="0">
                <a:solidFill>
                  <a:srgbClr val="206CA0"/>
                </a:solidFill>
              </a:rPr>
              <a:t>Hospitals across the U.S. have seen a rise in admissions due to these infections, especially among young people, which is related mainly to unsafe injection practices.</a:t>
            </a:r>
            <a:r>
              <a:rPr lang="en-US" dirty="0">
                <a:solidFill>
                  <a:srgbClr val="206CA0"/>
                </a:solidFill>
              </a:rPr>
              <a:t> (Ronan, 2016)</a:t>
            </a:r>
          </a:p>
        </p:txBody>
      </p:sp>
    </p:spTree>
    <p:extLst>
      <p:ext uri="{BB962C8B-B14F-4D97-AF65-F5344CB8AC3E}">
        <p14:creationId xmlns:p14="http://schemas.microsoft.com/office/powerpoint/2010/main" val="2340506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DB44F992-2E8B-439E-9639-C49EC543EE28}" type="datetime1">
              <a:rPr lang="en-US" smtClean="0"/>
              <a:t>11/18/2019</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21</a:t>
            </a:fld>
            <a:endParaRPr lang="en-US"/>
          </a:p>
        </p:txBody>
      </p:sp>
      <p:pic>
        <p:nvPicPr>
          <p:cNvPr id="1026" name="Picture 2" descr="The figure is a bar chart showing the percentage of human immunodeficiency virus–positive persons who engaged in high-risk sexual behavior or who had a detectable viral load in the United States during 2015–201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48615" y="1846263"/>
            <a:ext cx="7555095" cy="40227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6819" y="5981252"/>
            <a:ext cx="11984019" cy="800219"/>
          </a:xfrm>
          <a:prstGeom prst="rect">
            <a:avLst/>
          </a:prstGeom>
          <a:noFill/>
        </p:spPr>
        <p:txBody>
          <a:bodyPr wrap="square" rtlCol="0">
            <a:spAutoFit/>
          </a:bodyPr>
          <a:lstStyle/>
          <a:p>
            <a:r>
              <a:rPr lang="en-US" sz="1400" dirty="0" err="1"/>
              <a:t>Dasgupta</a:t>
            </a:r>
            <a:r>
              <a:rPr lang="en-US" sz="1400" dirty="0"/>
              <a:t> S, Tie Y, Lemons A, Wu K, Burnett J, </a:t>
            </a:r>
            <a:r>
              <a:rPr lang="en-US" sz="1400" dirty="0" err="1"/>
              <a:t>Shouse</a:t>
            </a:r>
            <a:r>
              <a:rPr lang="en-US" sz="1400" dirty="0"/>
              <a:t> RL. Injection Practices and Sexual Behaviors Among Persons with Diagnosed HIV Infection Who Inject Drugs — United States, 2015–2017. MMWR </a:t>
            </a:r>
            <a:r>
              <a:rPr lang="en-US" sz="1400" dirty="0" err="1"/>
              <a:t>Morb</a:t>
            </a:r>
            <a:r>
              <a:rPr lang="en-US" sz="1400" dirty="0"/>
              <a:t> Mortal </a:t>
            </a:r>
            <a:r>
              <a:rPr lang="en-US" sz="1400" dirty="0" err="1"/>
              <a:t>Wkly</a:t>
            </a:r>
            <a:r>
              <a:rPr lang="en-US" sz="1400" dirty="0"/>
              <a:t> Rep 2019;68:653–657. DOI: </a:t>
            </a:r>
            <a:r>
              <a:rPr lang="en-US" sz="1400" dirty="0">
                <a:hlinkClick r:id="rId4"/>
              </a:rPr>
              <a:t>http://dx.doi.org/10.15585/mmwr.mm6830a1external icon</a:t>
            </a:r>
            <a:r>
              <a:rPr lang="en-US" dirty="0"/>
              <a:t/>
            </a:r>
            <a:br>
              <a:rPr lang="en-US" dirty="0"/>
            </a:br>
            <a:endParaRPr lang="en-US" dirty="0"/>
          </a:p>
        </p:txBody>
      </p:sp>
      <p:sp>
        <p:nvSpPr>
          <p:cNvPr id="6" name="TextBox 5"/>
          <p:cNvSpPr txBox="1"/>
          <p:nvPr/>
        </p:nvSpPr>
        <p:spPr>
          <a:xfrm>
            <a:off x="1054249" y="860612"/>
            <a:ext cx="9509760" cy="923330"/>
          </a:xfrm>
          <a:prstGeom prst="rect">
            <a:avLst/>
          </a:prstGeom>
          <a:noFill/>
        </p:spPr>
        <p:txBody>
          <a:bodyPr wrap="square" rtlCol="0">
            <a:spAutoFit/>
          </a:bodyPr>
          <a:lstStyle/>
          <a:p>
            <a:r>
              <a:rPr lang="en-US" b="1"/>
              <a:t>Percentage of persons with diagnosed human immunodeficiency virus (HIV) (n = 233) who engaged in high risk sexual behaviors or had a detectable viral load — Medical Monitoring Project, United States, 2015–2017</a:t>
            </a:r>
            <a:endParaRPr lang="en-US"/>
          </a:p>
        </p:txBody>
      </p:sp>
    </p:spTree>
    <p:extLst>
      <p:ext uri="{BB962C8B-B14F-4D97-AF65-F5344CB8AC3E}">
        <p14:creationId xmlns:p14="http://schemas.microsoft.com/office/powerpoint/2010/main" val="4246291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72122" y="1038909"/>
            <a:ext cx="11811897" cy="5420879"/>
          </a:xfrm>
        </p:spPr>
        <p:txBody>
          <a:bodyPr/>
          <a:lstStyle/>
          <a:p>
            <a:pPr>
              <a:buFont typeface="Arial" panose="020B0604020202020204" pitchFamily="34" charset="0"/>
              <a:buChar char="•"/>
            </a:pPr>
            <a:r>
              <a:rPr lang="en-US" sz="2400" dirty="0" smtClean="0"/>
              <a:t>Recent MMWR reported results from a study of injection practices and sexual behaviors among person with diagnosed HIV infection who inject drugs in the U.S. between 2015-2017</a:t>
            </a:r>
          </a:p>
          <a:p>
            <a:pPr>
              <a:buFont typeface="Arial" panose="020B0604020202020204" pitchFamily="34" charset="0"/>
              <a:buChar char="•"/>
            </a:pPr>
            <a:r>
              <a:rPr lang="en-US" sz="2400" dirty="0" smtClean="0"/>
              <a:t>A higher percentage of HIV PWIDs had detectable viral loads than HIV+ persons that did not inject drugs.</a:t>
            </a:r>
          </a:p>
          <a:p>
            <a:pPr>
              <a:buFont typeface="Arial" panose="020B0604020202020204" pitchFamily="34" charset="0"/>
              <a:buChar char="•"/>
            </a:pPr>
            <a:r>
              <a:rPr lang="en-US" sz="2400" dirty="0" smtClean="0"/>
              <a:t>Condomless sex, exchange sex, and high-risk sex were all more prevalent among HIV+ PWID than HIV+ persons that did not inject drugs.</a:t>
            </a:r>
          </a:p>
          <a:p>
            <a:pPr>
              <a:buFont typeface="Arial" panose="020B0604020202020204" pitchFamily="34" charset="0"/>
              <a:buChar char="•"/>
            </a:pPr>
            <a:r>
              <a:rPr lang="en-US" sz="2400" dirty="0" smtClean="0"/>
              <a:t>80% of HIV+ PWID in sample did not obtain AOD services (ex. harm </a:t>
            </a:r>
            <a:r>
              <a:rPr lang="en-US" sz="2400" dirty="0"/>
              <a:t>reduction </a:t>
            </a:r>
            <a:r>
              <a:rPr lang="en-US" sz="2400" dirty="0" smtClean="0"/>
              <a:t>education, talk therapy or Medication assisted therapy (MAT)).</a:t>
            </a:r>
          </a:p>
          <a:p>
            <a:pPr>
              <a:buFont typeface="Arial" panose="020B0604020202020204" pitchFamily="34" charset="0"/>
              <a:buChar char="•"/>
            </a:pPr>
            <a:r>
              <a:rPr lang="en-US" sz="2400" dirty="0" smtClean="0"/>
              <a:t>The absence of important syringe services programs in an area reduces access to much needed co-located services (i.e. provision of PrEP, condoms, sterile injection equipment, and HIV medical care.</a:t>
            </a:r>
          </a:p>
          <a:p>
            <a:pPr>
              <a:buFont typeface="Arial" panose="020B0604020202020204" pitchFamily="34" charset="0"/>
              <a:buChar char="•"/>
            </a:pPr>
            <a:r>
              <a:rPr lang="en-US" sz="2400" dirty="0" smtClean="0"/>
              <a:t>30% of participants reported reusing syringes instead of disposing after one use. This increases the risk for serious bacterial infections such as endocarditis and skin abscesses. </a:t>
            </a:r>
            <a:endParaRPr lang="en-US" sz="2400" dirty="0"/>
          </a:p>
        </p:txBody>
      </p:sp>
      <p:sp>
        <p:nvSpPr>
          <p:cNvPr id="3" name="Date Placeholder 2"/>
          <p:cNvSpPr>
            <a:spLocks noGrp="1"/>
          </p:cNvSpPr>
          <p:nvPr>
            <p:ph type="dt" sz="half" idx="2"/>
          </p:nvPr>
        </p:nvSpPr>
        <p:spPr/>
        <p:txBody>
          <a:bodyPr/>
          <a:lstStyle/>
          <a:p>
            <a:fld id="{DB44F992-2E8B-439E-9639-C49EC543EE28}" type="datetime1">
              <a:rPr lang="en-US" smtClean="0"/>
              <a:pPr/>
              <a:t>11/18/2019</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pPr/>
              <a:t>22</a:t>
            </a:fld>
            <a:endParaRPr lang="en-US"/>
          </a:p>
        </p:txBody>
      </p:sp>
    </p:spTree>
    <p:extLst>
      <p:ext uri="{BB962C8B-B14F-4D97-AF65-F5344CB8AC3E}">
        <p14:creationId xmlns:p14="http://schemas.microsoft.com/office/powerpoint/2010/main" val="369542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 calcmode="lin" valueType="num">
                                      <p:cBhvr>
                                        <p:cTn id="42"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DB44F992-2E8B-439E-9639-C49EC543EE28}" type="datetime1">
              <a:rPr lang="en-US" smtClean="0"/>
              <a:t>11/18/2019</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23</a:t>
            </a:fld>
            <a:endParaRPr lang="en-US"/>
          </a:p>
        </p:txBody>
      </p:sp>
      <p:pic>
        <p:nvPicPr>
          <p:cNvPr id="5" name="Content Placeholder 4"/>
          <p:cNvPicPr>
            <a:picLocks noGrp="1" noChangeAspect="1"/>
          </p:cNvPicPr>
          <p:nvPr>
            <p:ph idx="1"/>
          </p:nvPr>
        </p:nvPicPr>
        <p:blipFill>
          <a:blip r:embed="rId3"/>
          <a:stretch>
            <a:fillRect/>
          </a:stretch>
        </p:blipFill>
        <p:spPr>
          <a:xfrm>
            <a:off x="2368992" y="892628"/>
            <a:ext cx="7552248" cy="5959907"/>
          </a:xfrm>
          <a:prstGeom prst="rect">
            <a:avLst/>
          </a:prstGeom>
        </p:spPr>
      </p:pic>
    </p:spTree>
    <p:extLst>
      <p:ext uri="{BB962C8B-B14F-4D97-AF65-F5344CB8AC3E}">
        <p14:creationId xmlns:p14="http://schemas.microsoft.com/office/powerpoint/2010/main" val="704760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0186141"/>
              </p:ext>
            </p:extLst>
          </p:nvPr>
        </p:nvGraphicFramePr>
        <p:xfrm>
          <a:off x="1895246" y="1151429"/>
          <a:ext cx="8281488" cy="570657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0"/>
            <a:ext cx="12192000" cy="11514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808" y="197322"/>
            <a:ext cx="12091595" cy="830997"/>
          </a:xfrm>
          <a:prstGeom prst="rect">
            <a:avLst/>
          </a:prstGeom>
          <a:noFill/>
        </p:spPr>
        <p:txBody>
          <a:bodyPr wrap="square" rtlCol="0">
            <a:spAutoFit/>
          </a:bodyPr>
          <a:lstStyle/>
          <a:p>
            <a:pPr algn="ctr"/>
            <a:r>
              <a:rPr lang="en-US" sz="2400" b="1" dirty="0">
                <a:latin typeface="Calibri" panose="020F0502020204030204" pitchFamily="34" charset="0"/>
              </a:rPr>
              <a:t>Percentage of PLWHA engaged in each step of the HIV continuum of care, by reported risk (2017)</a:t>
            </a:r>
            <a:endParaRPr lang="en-US" sz="2400" dirty="0"/>
          </a:p>
        </p:txBody>
      </p:sp>
      <p:sp>
        <p:nvSpPr>
          <p:cNvPr id="6" name="TextBox 5"/>
          <p:cNvSpPr txBox="1"/>
          <p:nvPr/>
        </p:nvSpPr>
        <p:spPr>
          <a:xfrm>
            <a:off x="107576" y="6507504"/>
            <a:ext cx="1945341" cy="276999"/>
          </a:xfrm>
          <a:prstGeom prst="rect">
            <a:avLst/>
          </a:prstGeom>
          <a:noFill/>
        </p:spPr>
        <p:txBody>
          <a:bodyPr wrap="square" rtlCol="0">
            <a:spAutoFit/>
          </a:bodyPr>
          <a:lstStyle/>
          <a:p>
            <a:r>
              <a:rPr lang="en-US" sz="1200" b="1" dirty="0" smtClean="0">
                <a:latin typeface="Calibri" panose="020F0502020204030204" pitchFamily="34" charset="0"/>
              </a:rPr>
              <a:t>Source: SC Epi Profile, 2018</a:t>
            </a:r>
            <a:endParaRPr lang="en-US" sz="1200" b="1" dirty="0">
              <a:latin typeface="Calibri" panose="020F0502020204030204" pitchFamily="34" charset="0"/>
            </a:endParaRPr>
          </a:p>
        </p:txBody>
      </p:sp>
    </p:spTree>
    <p:extLst>
      <p:ext uri="{BB962C8B-B14F-4D97-AF65-F5344CB8AC3E}">
        <p14:creationId xmlns:p14="http://schemas.microsoft.com/office/powerpoint/2010/main" val="152453780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2456329" y="6459788"/>
            <a:ext cx="6831106" cy="365125"/>
          </a:xfrm>
        </p:spPr>
        <p:txBody>
          <a:bodyPr/>
          <a:lstStyle/>
          <a:p>
            <a:pPr algn="ctr"/>
            <a:r>
              <a:rPr lang="en-US" sz="1600" b="1" dirty="0" smtClean="0"/>
              <a:t>Source: https://hepvu.org/</a:t>
            </a:r>
            <a:endParaRPr lang="en-US" sz="1600" b="1" dirty="0"/>
          </a:p>
        </p:txBody>
      </p:sp>
      <p:sp>
        <p:nvSpPr>
          <p:cNvPr id="4" name="Slide Number Placeholder 3"/>
          <p:cNvSpPr>
            <a:spLocks noGrp="1"/>
          </p:cNvSpPr>
          <p:nvPr>
            <p:ph type="sldNum" sz="quarter" idx="4"/>
          </p:nvPr>
        </p:nvSpPr>
        <p:spPr/>
        <p:txBody>
          <a:bodyPr/>
          <a:lstStyle/>
          <a:p>
            <a:fld id="{A339896C-E2EF-470F-BA91-85D676E592B3}" type="slidenum">
              <a:rPr lang="en-US" smtClean="0"/>
              <a:t>25</a:t>
            </a:fld>
            <a:endParaRPr lang="en-US"/>
          </a:p>
        </p:txBody>
      </p:sp>
      <p:pic>
        <p:nvPicPr>
          <p:cNvPr id="5" name="Content Placeholder 4"/>
          <p:cNvPicPr>
            <a:picLocks noGrp="1" noChangeAspect="1"/>
          </p:cNvPicPr>
          <p:nvPr>
            <p:ph idx="4294967295"/>
          </p:nvPr>
        </p:nvPicPr>
        <p:blipFill>
          <a:blip r:embed="rId3"/>
          <a:stretch>
            <a:fillRect/>
          </a:stretch>
        </p:blipFill>
        <p:spPr>
          <a:xfrm>
            <a:off x="941294" y="896470"/>
            <a:ext cx="9705975" cy="5426075"/>
          </a:xfrm>
          <a:prstGeom prst="rect">
            <a:avLst/>
          </a:prstGeom>
        </p:spPr>
      </p:pic>
    </p:spTree>
    <p:extLst>
      <p:ext uri="{BB962C8B-B14F-4D97-AF65-F5344CB8AC3E}">
        <p14:creationId xmlns:p14="http://schemas.microsoft.com/office/powerpoint/2010/main" val="10787286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23"/>
          <p:cNvGraphicFramePr>
            <a:graphicFrameLocks noGrp="1"/>
          </p:cNvGraphicFramePr>
          <p:nvPr>
            <p:ph idx="4294967295"/>
            <p:extLst>
              <p:ext uri="{D42A27DB-BD31-4B8C-83A1-F6EECF244321}">
                <p14:modId xmlns:p14="http://schemas.microsoft.com/office/powerpoint/2010/main" val="1191064452"/>
              </p:ext>
            </p:extLst>
          </p:nvPr>
        </p:nvGraphicFramePr>
        <p:xfrm>
          <a:off x="1221465" y="163740"/>
          <a:ext cx="8525894" cy="6580264"/>
        </p:xfrm>
        <a:graphic>
          <a:graphicData uri="http://schemas.openxmlformats.org/drawingml/2006/table">
            <a:tbl>
              <a:tblPr firstRow="1" bandRow="1">
                <a:tableStyleId>{5C22544A-7EE6-4342-B048-85BDC9FD1C3A}</a:tableStyleId>
              </a:tblPr>
              <a:tblGrid>
                <a:gridCol w="2616859">
                  <a:extLst>
                    <a:ext uri="{9D8B030D-6E8A-4147-A177-3AD203B41FA5}">
                      <a16:colId xmlns:a16="http://schemas.microsoft.com/office/drawing/2014/main" xmlns="" val="20000"/>
                    </a:ext>
                  </a:extLst>
                </a:gridCol>
                <a:gridCol w="1181807">
                  <a:extLst>
                    <a:ext uri="{9D8B030D-6E8A-4147-A177-3AD203B41FA5}">
                      <a16:colId xmlns:a16="http://schemas.microsoft.com/office/drawing/2014/main" xmlns="" val="20003"/>
                    </a:ext>
                  </a:extLst>
                </a:gridCol>
                <a:gridCol w="1181807">
                  <a:extLst>
                    <a:ext uri="{9D8B030D-6E8A-4147-A177-3AD203B41FA5}">
                      <a16:colId xmlns:a16="http://schemas.microsoft.com/office/drawing/2014/main" xmlns="" val="20005"/>
                    </a:ext>
                  </a:extLst>
                </a:gridCol>
                <a:gridCol w="1181807">
                  <a:extLst>
                    <a:ext uri="{9D8B030D-6E8A-4147-A177-3AD203B41FA5}">
                      <a16:colId xmlns:a16="http://schemas.microsoft.com/office/drawing/2014/main" xmlns="" val="20006"/>
                    </a:ext>
                  </a:extLst>
                </a:gridCol>
                <a:gridCol w="1181807">
                  <a:extLst>
                    <a:ext uri="{9D8B030D-6E8A-4147-A177-3AD203B41FA5}">
                      <a16:colId xmlns:a16="http://schemas.microsoft.com/office/drawing/2014/main" xmlns="" val="20007"/>
                    </a:ext>
                  </a:extLst>
                </a:gridCol>
                <a:gridCol w="1181807"/>
              </a:tblGrid>
              <a:tr h="957618">
                <a:tc>
                  <a:txBody>
                    <a:bodyPr/>
                    <a:lstStyle/>
                    <a:p>
                      <a:r>
                        <a:rPr lang="en-US" sz="1800" dirty="0">
                          <a:solidFill>
                            <a:schemeClr val="bg1"/>
                          </a:solidFill>
                        </a:rPr>
                        <a:t>Reported Cases of Viral Hepatitis in SC </a:t>
                      </a:r>
                      <a:r>
                        <a:rPr lang="en-US" sz="1800" dirty="0" smtClean="0">
                          <a:solidFill>
                            <a:schemeClr val="bg1"/>
                          </a:solidFill>
                        </a:rPr>
                        <a:t>2013-2018</a:t>
                      </a:r>
                      <a:endParaRPr lang="en-US" sz="1800" dirty="0">
                        <a:solidFill>
                          <a:schemeClr val="bg1"/>
                        </a:solidFill>
                      </a:endParaRPr>
                    </a:p>
                  </a:txBody>
                  <a:tcPr marL="87470" marR="87470" marT="45726" marB="45726">
                    <a:lnB w="38100" cmpd="sng">
                      <a:noFill/>
                    </a:lnB>
                    <a:solidFill>
                      <a:srgbClr val="118FB7"/>
                    </a:solidFill>
                  </a:tcPr>
                </a:tc>
                <a:tc>
                  <a:txBody>
                    <a:bodyPr/>
                    <a:lstStyle/>
                    <a:p>
                      <a:pPr algn="ctr"/>
                      <a:r>
                        <a:rPr lang="en-US" sz="2400" smtClean="0">
                          <a:solidFill>
                            <a:schemeClr val="bg1"/>
                          </a:solidFill>
                        </a:rPr>
                        <a:t>2014</a:t>
                      </a:r>
                      <a:endParaRPr lang="en-US" sz="2400" dirty="0">
                        <a:solidFill>
                          <a:schemeClr val="bg1"/>
                        </a:solidFill>
                      </a:endParaRPr>
                    </a:p>
                  </a:txBody>
                  <a:tcPr marL="87470" marR="87470" marT="45726" marB="45726">
                    <a:solidFill>
                      <a:srgbClr val="118FB7"/>
                    </a:solidFill>
                  </a:tcPr>
                </a:tc>
                <a:tc>
                  <a:txBody>
                    <a:bodyPr/>
                    <a:lstStyle/>
                    <a:p>
                      <a:pPr algn="ctr"/>
                      <a:r>
                        <a:rPr lang="en-US" sz="2400" dirty="0">
                          <a:solidFill>
                            <a:schemeClr val="bg1"/>
                          </a:solidFill>
                        </a:rPr>
                        <a:t>2015</a:t>
                      </a:r>
                    </a:p>
                  </a:txBody>
                  <a:tcPr marL="87470" marR="87470" marT="45726" marB="45726">
                    <a:solidFill>
                      <a:srgbClr val="118FB7"/>
                    </a:solidFill>
                  </a:tcPr>
                </a:tc>
                <a:tc>
                  <a:txBody>
                    <a:bodyPr/>
                    <a:lstStyle/>
                    <a:p>
                      <a:pPr algn="ctr"/>
                      <a:r>
                        <a:rPr lang="en-US" sz="2400" dirty="0">
                          <a:solidFill>
                            <a:schemeClr val="bg1"/>
                          </a:solidFill>
                        </a:rPr>
                        <a:t>2016</a:t>
                      </a:r>
                    </a:p>
                  </a:txBody>
                  <a:tcPr marL="87470" marR="87470" marT="45726" marB="45726">
                    <a:solidFill>
                      <a:srgbClr val="118FB7"/>
                    </a:solidFill>
                  </a:tcPr>
                </a:tc>
                <a:tc>
                  <a:txBody>
                    <a:bodyPr/>
                    <a:lstStyle/>
                    <a:p>
                      <a:pPr algn="ctr"/>
                      <a:r>
                        <a:rPr lang="en-US" sz="2400" dirty="0">
                          <a:solidFill>
                            <a:schemeClr val="bg1"/>
                          </a:solidFill>
                        </a:rPr>
                        <a:t>2017</a:t>
                      </a:r>
                    </a:p>
                  </a:txBody>
                  <a:tcPr marL="87470" marR="87470" marT="45726" marB="45726">
                    <a:solidFill>
                      <a:srgbClr val="118FB7"/>
                    </a:solidFill>
                  </a:tcPr>
                </a:tc>
                <a:tc>
                  <a:txBody>
                    <a:bodyPr/>
                    <a:lstStyle/>
                    <a:p>
                      <a:pPr algn="ctr"/>
                      <a:r>
                        <a:rPr lang="en-US" sz="2400" dirty="0" smtClean="0">
                          <a:solidFill>
                            <a:schemeClr val="bg1"/>
                          </a:solidFill>
                        </a:rPr>
                        <a:t>2018</a:t>
                      </a:r>
                      <a:endParaRPr lang="en-US" sz="2400" dirty="0">
                        <a:solidFill>
                          <a:schemeClr val="bg1"/>
                        </a:solidFill>
                      </a:endParaRPr>
                    </a:p>
                  </a:txBody>
                  <a:tcPr marL="87470" marR="87470" marT="45726" marB="45726">
                    <a:solidFill>
                      <a:srgbClr val="118FB7"/>
                    </a:solidFill>
                  </a:tcPr>
                </a:tc>
                <a:extLst>
                  <a:ext uri="{0D108BD9-81ED-4DB2-BD59-A6C34878D82A}">
                    <a16:rowId xmlns:a16="http://schemas.microsoft.com/office/drawing/2014/main" xmlns="" val="10000"/>
                  </a:ext>
                </a:extLst>
              </a:tr>
              <a:tr h="863893">
                <a:tc>
                  <a:txBody>
                    <a:bodyPr/>
                    <a:lstStyle/>
                    <a:p>
                      <a:r>
                        <a:rPr lang="en-US" sz="1800" b="1" dirty="0"/>
                        <a:t>Hepatitis A,  Acute</a:t>
                      </a:r>
                    </a:p>
                  </a:txBody>
                  <a:tcPr marL="87470" marR="87470" marT="45726" marB="45726">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pPr algn="ctr"/>
                      <a:r>
                        <a:rPr lang="en-US" sz="2000" b="1" dirty="0"/>
                        <a:t>7</a:t>
                      </a:r>
                    </a:p>
                  </a:txBody>
                  <a:tcPr marL="87470" marR="87470" marT="45726" marB="45726">
                    <a:lnL w="12700" cap="flat" cmpd="sng" algn="ctr">
                      <a:solidFill>
                        <a:schemeClr val="tx1"/>
                      </a:solidFill>
                      <a:prstDash val="solid"/>
                      <a:round/>
                      <a:headEnd type="none" w="med" len="med"/>
                      <a:tailEnd type="none" w="med" len="med"/>
                    </a:lnL>
                  </a:tcPr>
                </a:tc>
                <a:tc>
                  <a:txBody>
                    <a:bodyPr/>
                    <a:lstStyle/>
                    <a:p>
                      <a:pPr algn="ctr"/>
                      <a:r>
                        <a:rPr lang="en-US" sz="2000" b="1" dirty="0"/>
                        <a:t>16</a:t>
                      </a:r>
                    </a:p>
                  </a:txBody>
                  <a:tcPr marL="87470" marR="87470" marT="45726" marB="45726"/>
                </a:tc>
                <a:tc>
                  <a:txBody>
                    <a:bodyPr/>
                    <a:lstStyle/>
                    <a:p>
                      <a:pPr algn="ctr"/>
                      <a:r>
                        <a:rPr lang="en-US" sz="2000" b="1" dirty="0"/>
                        <a:t>22</a:t>
                      </a:r>
                    </a:p>
                  </a:txBody>
                  <a:tcPr marL="87470" marR="87470" marT="45726" marB="45726"/>
                </a:tc>
                <a:tc>
                  <a:txBody>
                    <a:bodyPr/>
                    <a:lstStyle/>
                    <a:p>
                      <a:pPr algn="ctr"/>
                      <a:r>
                        <a:rPr lang="en-US" sz="2000" b="1" dirty="0"/>
                        <a:t>21</a:t>
                      </a:r>
                    </a:p>
                  </a:txBody>
                  <a:tcPr marL="87470" marR="87470" marT="45726" marB="45726"/>
                </a:tc>
                <a:tc>
                  <a:txBody>
                    <a:bodyPr/>
                    <a:lstStyle/>
                    <a:p>
                      <a:pPr algn="ctr"/>
                      <a:r>
                        <a:rPr lang="en-US" sz="2000" b="1" dirty="0" smtClean="0"/>
                        <a:t>30</a:t>
                      </a:r>
                      <a:endParaRPr lang="en-US" sz="2000" b="1" dirty="0"/>
                    </a:p>
                  </a:txBody>
                  <a:tcPr marL="87470" marR="87470" marT="45726" marB="45726"/>
                </a:tc>
                <a:extLst>
                  <a:ext uri="{0D108BD9-81ED-4DB2-BD59-A6C34878D82A}">
                    <a16:rowId xmlns:a16="http://schemas.microsoft.com/office/drawing/2014/main" xmlns="" val="10001"/>
                  </a:ext>
                </a:extLst>
              </a:tr>
              <a:tr h="891645">
                <a:tc>
                  <a:txBody>
                    <a:bodyPr/>
                    <a:lstStyle/>
                    <a:p>
                      <a:r>
                        <a:rPr lang="en-US" sz="1800" b="1" dirty="0"/>
                        <a:t>Hepatitis</a:t>
                      </a:r>
                      <a:r>
                        <a:rPr lang="en-US" sz="1800" b="1" baseline="0" dirty="0"/>
                        <a:t> B, Acute</a:t>
                      </a:r>
                      <a:endParaRPr lang="en-US" sz="1800" b="1" dirty="0"/>
                    </a:p>
                  </a:txBody>
                  <a:tcPr marL="87470" marR="87470" marT="45726" marB="45726">
                    <a:lnR w="12700" cap="flat" cmpd="sng" algn="ctr">
                      <a:solidFill>
                        <a:schemeClr val="tx1"/>
                      </a:solidFill>
                      <a:prstDash val="solid"/>
                      <a:round/>
                      <a:headEnd type="none" w="med" len="med"/>
                      <a:tailEnd type="none" w="med" len="med"/>
                    </a:lnR>
                    <a:lnT w="12700" cmpd="sng">
                      <a:noFill/>
                    </a:lnT>
                  </a:tcPr>
                </a:tc>
                <a:tc>
                  <a:txBody>
                    <a:bodyPr/>
                    <a:lstStyle/>
                    <a:p>
                      <a:pPr algn="ctr"/>
                      <a:r>
                        <a:rPr lang="en-US" sz="2000" b="1" dirty="0"/>
                        <a:t>35</a:t>
                      </a:r>
                    </a:p>
                  </a:txBody>
                  <a:tcPr marL="87470" marR="87470" marT="45726" marB="45726">
                    <a:lnL w="12700" cap="flat" cmpd="sng" algn="ctr">
                      <a:solidFill>
                        <a:schemeClr val="tx1"/>
                      </a:solidFill>
                      <a:prstDash val="solid"/>
                      <a:round/>
                      <a:headEnd type="none" w="med" len="med"/>
                      <a:tailEnd type="none" w="med" len="med"/>
                    </a:lnL>
                  </a:tcPr>
                </a:tc>
                <a:tc>
                  <a:txBody>
                    <a:bodyPr/>
                    <a:lstStyle/>
                    <a:p>
                      <a:pPr algn="ctr"/>
                      <a:r>
                        <a:rPr lang="en-US" sz="2000" b="1" dirty="0"/>
                        <a:t>31</a:t>
                      </a:r>
                    </a:p>
                  </a:txBody>
                  <a:tcPr marL="87470" marR="87470" marT="45726" marB="45726"/>
                </a:tc>
                <a:tc>
                  <a:txBody>
                    <a:bodyPr/>
                    <a:lstStyle/>
                    <a:p>
                      <a:pPr algn="ctr"/>
                      <a:r>
                        <a:rPr lang="en-US" sz="2000" b="1" dirty="0"/>
                        <a:t>34</a:t>
                      </a:r>
                    </a:p>
                  </a:txBody>
                  <a:tcPr marL="87470" marR="87470" marT="45726" marB="45726"/>
                </a:tc>
                <a:tc>
                  <a:txBody>
                    <a:bodyPr/>
                    <a:lstStyle/>
                    <a:p>
                      <a:pPr algn="ctr"/>
                      <a:r>
                        <a:rPr lang="en-US" sz="2000" b="1" dirty="0"/>
                        <a:t>41</a:t>
                      </a:r>
                    </a:p>
                  </a:txBody>
                  <a:tcPr marL="87470" marR="87470" marT="45726" marB="45726"/>
                </a:tc>
                <a:tc>
                  <a:txBody>
                    <a:bodyPr/>
                    <a:lstStyle/>
                    <a:p>
                      <a:pPr algn="ctr"/>
                      <a:r>
                        <a:rPr lang="en-US" sz="2000" b="1" dirty="0" smtClean="0"/>
                        <a:t>47</a:t>
                      </a:r>
                      <a:endParaRPr lang="en-US" sz="2000" b="1" dirty="0"/>
                    </a:p>
                  </a:txBody>
                  <a:tcPr marL="87470" marR="87470" marT="45726" marB="45726"/>
                </a:tc>
                <a:extLst>
                  <a:ext uri="{0D108BD9-81ED-4DB2-BD59-A6C34878D82A}">
                    <a16:rowId xmlns:a16="http://schemas.microsoft.com/office/drawing/2014/main" xmlns="" val="10002"/>
                  </a:ext>
                </a:extLst>
              </a:tr>
              <a:tr h="891645">
                <a:tc>
                  <a:txBody>
                    <a:bodyPr/>
                    <a:lstStyle/>
                    <a:p>
                      <a:r>
                        <a:rPr lang="en-US" sz="1800" b="1" dirty="0"/>
                        <a:t>Hepatitis</a:t>
                      </a:r>
                      <a:r>
                        <a:rPr lang="en-US" sz="1800" b="1" baseline="0" dirty="0"/>
                        <a:t> B, Chronic</a:t>
                      </a:r>
                      <a:endParaRPr lang="en-US" sz="1800" b="1" dirty="0"/>
                    </a:p>
                  </a:txBody>
                  <a:tcPr marL="87470" marR="87470" marT="45726" marB="45726">
                    <a:lnR w="12700" cap="flat" cmpd="sng" algn="ctr">
                      <a:solidFill>
                        <a:schemeClr val="tx1"/>
                      </a:solidFill>
                      <a:prstDash val="solid"/>
                      <a:round/>
                      <a:headEnd type="none" w="med" len="med"/>
                      <a:tailEnd type="none" w="med" len="med"/>
                    </a:lnR>
                  </a:tcPr>
                </a:tc>
                <a:tc>
                  <a:txBody>
                    <a:bodyPr/>
                    <a:lstStyle/>
                    <a:p>
                      <a:pPr algn="ctr"/>
                      <a:r>
                        <a:rPr lang="en-US" sz="2000" b="1" dirty="0"/>
                        <a:t>516</a:t>
                      </a:r>
                    </a:p>
                  </a:txBody>
                  <a:tcPr marL="87470" marR="87470" marT="45726" marB="45726">
                    <a:lnL w="12700" cap="flat" cmpd="sng" algn="ctr">
                      <a:solidFill>
                        <a:schemeClr val="tx1"/>
                      </a:solidFill>
                      <a:prstDash val="solid"/>
                      <a:round/>
                      <a:headEnd type="none" w="med" len="med"/>
                      <a:tailEnd type="none" w="med" len="med"/>
                    </a:lnL>
                  </a:tcPr>
                </a:tc>
                <a:tc>
                  <a:txBody>
                    <a:bodyPr/>
                    <a:lstStyle/>
                    <a:p>
                      <a:pPr algn="ctr"/>
                      <a:r>
                        <a:rPr lang="en-US" sz="2000" b="1" dirty="0"/>
                        <a:t>463</a:t>
                      </a:r>
                    </a:p>
                  </a:txBody>
                  <a:tcPr marL="87470" marR="87470" marT="45726" marB="45726"/>
                </a:tc>
                <a:tc>
                  <a:txBody>
                    <a:bodyPr/>
                    <a:lstStyle/>
                    <a:p>
                      <a:pPr algn="ctr"/>
                      <a:r>
                        <a:rPr lang="en-US" sz="2000" b="1" dirty="0"/>
                        <a:t>464</a:t>
                      </a:r>
                    </a:p>
                  </a:txBody>
                  <a:tcPr marL="87470" marR="87470" marT="45726" marB="45726"/>
                </a:tc>
                <a:tc>
                  <a:txBody>
                    <a:bodyPr/>
                    <a:lstStyle/>
                    <a:p>
                      <a:pPr algn="ctr"/>
                      <a:r>
                        <a:rPr lang="en-US" sz="2000" b="1" dirty="0"/>
                        <a:t>479</a:t>
                      </a:r>
                    </a:p>
                  </a:txBody>
                  <a:tcPr marL="87470" marR="87470" marT="45726" marB="45726"/>
                </a:tc>
                <a:tc>
                  <a:txBody>
                    <a:bodyPr/>
                    <a:lstStyle/>
                    <a:p>
                      <a:pPr algn="ctr"/>
                      <a:r>
                        <a:rPr lang="en-US" sz="2000" b="1" dirty="0" smtClean="0"/>
                        <a:t>517</a:t>
                      </a:r>
                      <a:endParaRPr lang="en-US" sz="2000" b="1" dirty="0"/>
                    </a:p>
                  </a:txBody>
                  <a:tcPr marL="87470" marR="87470" marT="45726" marB="45726"/>
                </a:tc>
                <a:extLst>
                  <a:ext uri="{0D108BD9-81ED-4DB2-BD59-A6C34878D82A}">
                    <a16:rowId xmlns:a16="http://schemas.microsoft.com/office/drawing/2014/main" xmlns="" val="10003"/>
                  </a:ext>
                </a:extLst>
              </a:tr>
              <a:tr h="891645">
                <a:tc>
                  <a:txBody>
                    <a:bodyPr/>
                    <a:lstStyle/>
                    <a:p>
                      <a:r>
                        <a:rPr lang="en-US" sz="1800" b="1" dirty="0"/>
                        <a:t>Hepatitis</a:t>
                      </a:r>
                      <a:r>
                        <a:rPr lang="en-US" sz="1800" b="1" baseline="0" dirty="0"/>
                        <a:t> B, perinatal</a:t>
                      </a:r>
                      <a:endParaRPr lang="en-US" sz="1800" b="1" dirty="0"/>
                    </a:p>
                  </a:txBody>
                  <a:tcPr marL="87470" marR="87470" marT="45726" marB="45726">
                    <a:lnR w="12700" cap="flat" cmpd="sng" algn="ctr">
                      <a:solidFill>
                        <a:schemeClr val="tx1"/>
                      </a:solidFill>
                      <a:prstDash val="solid"/>
                      <a:round/>
                      <a:headEnd type="none" w="med" len="med"/>
                      <a:tailEnd type="none" w="med" len="med"/>
                    </a:lnR>
                  </a:tcPr>
                </a:tc>
                <a:tc>
                  <a:txBody>
                    <a:bodyPr/>
                    <a:lstStyle/>
                    <a:p>
                      <a:pPr algn="ctr"/>
                      <a:r>
                        <a:rPr lang="en-US" sz="2000" b="1" dirty="0"/>
                        <a:t>1</a:t>
                      </a:r>
                    </a:p>
                  </a:txBody>
                  <a:tcPr marL="87470" marR="87470" marT="45726" marB="45726">
                    <a:lnL w="12700" cap="flat" cmpd="sng" algn="ctr">
                      <a:solidFill>
                        <a:schemeClr val="tx1"/>
                      </a:solidFill>
                      <a:prstDash val="solid"/>
                      <a:round/>
                      <a:headEnd type="none" w="med" len="med"/>
                      <a:tailEnd type="none" w="med" len="med"/>
                    </a:lnL>
                  </a:tcPr>
                </a:tc>
                <a:tc>
                  <a:txBody>
                    <a:bodyPr/>
                    <a:lstStyle/>
                    <a:p>
                      <a:pPr algn="ctr"/>
                      <a:r>
                        <a:rPr lang="en-US" sz="2000" b="1" dirty="0"/>
                        <a:t>0</a:t>
                      </a:r>
                    </a:p>
                  </a:txBody>
                  <a:tcPr marL="87470" marR="87470" marT="45726" marB="45726"/>
                </a:tc>
                <a:tc>
                  <a:txBody>
                    <a:bodyPr/>
                    <a:lstStyle/>
                    <a:p>
                      <a:pPr algn="ctr"/>
                      <a:r>
                        <a:rPr lang="en-US" sz="2000" b="1" dirty="0"/>
                        <a:t>0</a:t>
                      </a:r>
                    </a:p>
                  </a:txBody>
                  <a:tcPr marL="87470" marR="87470" marT="45726" marB="45726"/>
                </a:tc>
                <a:tc>
                  <a:txBody>
                    <a:bodyPr/>
                    <a:lstStyle/>
                    <a:p>
                      <a:pPr algn="ctr"/>
                      <a:r>
                        <a:rPr lang="en-US" sz="2000" b="1" dirty="0"/>
                        <a:t>0</a:t>
                      </a:r>
                    </a:p>
                  </a:txBody>
                  <a:tcPr marL="87470" marR="87470" marT="45726" marB="45726"/>
                </a:tc>
                <a:tc>
                  <a:txBody>
                    <a:bodyPr/>
                    <a:lstStyle/>
                    <a:p>
                      <a:pPr algn="ctr"/>
                      <a:r>
                        <a:rPr lang="en-US" sz="2000" b="1" dirty="0" smtClean="0"/>
                        <a:t>0</a:t>
                      </a:r>
                    </a:p>
                    <a:p>
                      <a:pPr algn="ctr"/>
                      <a:endParaRPr lang="en-US" sz="2000" b="1" dirty="0"/>
                    </a:p>
                  </a:txBody>
                  <a:tcPr marL="87470" marR="87470" marT="45726" marB="45726"/>
                </a:tc>
                <a:extLst>
                  <a:ext uri="{0D108BD9-81ED-4DB2-BD59-A6C34878D82A}">
                    <a16:rowId xmlns:a16="http://schemas.microsoft.com/office/drawing/2014/main" xmlns="" val="10004"/>
                  </a:ext>
                </a:extLst>
              </a:tr>
              <a:tr h="891645">
                <a:tc>
                  <a:txBody>
                    <a:bodyPr/>
                    <a:lstStyle/>
                    <a:p>
                      <a:r>
                        <a:rPr lang="en-US" sz="1800" b="1" dirty="0"/>
                        <a:t>Hepatitis</a:t>
                      </a:r>
                      <a:r>
                        <a:rPr lang="en-US" sz="1800" b="1" baseline="0" dirty="0"/>
                        <a:t> C, Acute</a:t>
                      </a:r>
                      <a:endParaRPr lang="en-US" sz="1800" b="1" dirty="0"/>
                    </a:p>
                  </a:txBody>
                  <a:tcPr marL="87470" marR="87470" marT="45726" marB="45726">
                    <a:lnR w="12700" cap="flat" cmpd="sng" algn="ctr">
                      <a:solidFill>
                        <a:schemeClr val="tx1"/>
                      </a:solidFill>
                      <a:prstDash val="solid"/>
                      <a:round/>
                      <a:headEnd type="none" w="med" len="med"/>
                      <a:tailEnd type="none" w="med" len="med"/>
                    </a:lnR>
                  </a:tcPr>
                </a:tc>
                <a:tc>
                  <a:txBody>
                    <a:bodyPr/>
                    <a:lstStyle/>
                    <a:p>
                      <a:pPr algn="ctr"/>
                      <a:r>
                        <a:rPr lang="en-US" sz="2000" b="1" dirty="0"/>
                        <a:t>4</a:t>
                      </a:r>
                    </a:p>
                  </a:txBody>
                  <a:tcPr marL="87470" marR="87470" marT="45726" marB="45726">
                    <a:lnL w="12700" cap="flat" cmpd="sng" algn="ctr">
                      <a:solidFill>
                        <a:schemeClr val="tx1"/>
                      </a:solidFill>
                      <a:prstDash val="solid"/>
                      <a:round/>
                      <a:headEnd type="none" w="med" len="med"/>
                      <a:tailEnd type="none" w="med" len="med"/>
                    </a:lnL>
                  </a:tcPr>
                </a:tc>
                <a:tc>
                  <a:txBody>
                    <a:bodyPr/>
                    <a:lstStyle/>
                    <a:p>
                      <a:pPr algn="ctr"/>
                      <a:r>
                        <a:rPr lang="en-US" sz="2000" b="1" dirty="0"/>
                        <a:t>5</a:t>
                      </a:r>
                    </a:p>
                  </a:txBody>
                  <a:tcPr marL="87470" marR="87470" marT="45726" marB="45726"/>
                </a:tc>
                <a:tc>
                  <a:txBody>
                    <a:bodyPr/>
                    <a:lstStyle/>
                    <a:p>
                      <a:pPr algn="ctr"/>
                      <a:r>
                        <a:rPr lang="en-US" sz="2000" b="1" dirty="0"/>
                        <a:t>12</a:t>
                      </a:r>
                    </a:p>
                  </a:txBody>
                  <a:tcPr marL="87470" marR="87470" marT="45726" marB="45726"/>
                </a:tc>
                <a:tc>
                  <a:txBody>
                    <a:bodyPr/>
                    <a:lstStyle/>
                    <a:p>
                      <a:pPr algn="ctr"/>
                      <a:r>
                        <a:rPr lang="en-US" sz="2000" b="1" dirty="0"/>
                        <a:t>14</a:t>
                      </a:r>
                    </a:p>
                  </a:txBody>
                  <a:tcPr marL="87470" marR="87470" marT="45726" marB="45726"/>
                </a:tc>
                <a:tc>
                  <a:txBody>
                    <a:bodyPr/>
                    <a:lstStyle/>
                    <a:p>
                      <a:pPr algn="ctr"/>
                      <a:r>
                        <a:rPr lang="en-US" sz="2000" b="1" dirty="0" smtClean="0"/>
                        <a:t>25</a:t>
                      </a:r>
                      <a:endParaRPr lang="en-US" sz="2000" b="1" dirty="0"/>
                    </a:p>
                  </a:txBody>
                  <a:tcPr marL="87470" marR="87470" marT="45726" marB="45726"/>
                </a:tc>
                <a:extLst>
                  <a:ext uri="{0D108BD9-81ED-4DB2-BD59-A6C34878D82A}">
                    <a16:rowId xmlns:a16="http://schemas.microsoft.com/office/drawing/2014/main" xmlns="" val="10005"/>
                  </a:ext>
                </a:extLst>
              </a:tr>
              <a:tr h="1192173">
                <a:tc>
                  <a:txBody>
                    <a:bodyPr/>
                    <a:lstStyle/>
                    <a:p>
                      <a:r>
                        <a:rPr lang="en-US" sz="1800" b="1" dirty="0"/>
                        <a:t>Hepatitis C, Chronic</a:t>
                      </a:r>
                    </a:p>
                  </a:txBody>
                  <a:tcPr marL="87470" marR="87470" marT="45726" marB="45726">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3,770</a:t>
                      </a:r>
                    </a:p>
                  </a:txBody>
                  <a:tcPr marL="87470" marR="87470" marT="45726" marB="45726">
                    <a:lnL w="12700" cap="flat" cmpd="sng" algn="ctr">
                      <a:solidFill>
                        <a:schemeClr val="tx1"/>
                      </a:solidFill>
                      <a:prstDash val="solid"/>
                      <a:round/>
                      <a:headEnd type="none" w="med" len="med"/>
                      <a:tailEnd type="none" w="med" len="med"/>
                    </a:lnL>
                  </a:tcPr>
                </a:tc>
                <a:tc>
                  <a:txBody>
                    <a:bodyPr/>
                    <a:lstStyle/>
                    <a:p>
                      <a:pPr algn="ctr"/>
                      <a:r>
                        <a:rPr lang="en-US" sz="2000" b="1" dirty="0"/>
                        <a:t>4,550</a:t>
                      </a:r>
                    </a:p>
                  </a:txBody>
                  <a:tcPr marL="87470" marR="87470" marT="45726" marB="45726"/>
                </a:tc>
                <a:tc>
                  <a:txBody>
                    <a:bodyPr/>
                    <a:lstStyle/>
                    <a:p>
                      <a:pPr algn="ctr"/>
                      <a:r>
                        <a:rPr lang="en-US" sz="2000" b="1" dirty="0"/>
                        <a:t>6,195</a:t>
                      </a:r>
                    </a:p>
                  </a:txBody>
                  <a:tcPr marL="87470" marR="87470" marT="45726" marB="45726"/>
                </a:tc>
                <a:tc>
                  <a:txBody>
                    <a:bodyPr/>
                    <a:lstStyle/>
                    <a:p>
                      <a:pPr algn="ctr"/>
                      <a:r>
                        <a:rPr lang="en-US" sz="2000" b="1" dirty="0"/>
                        <a:t>6,730</a:t>
                      </a:r>
                    </a:p>
                  </a:txBody>
                  <a:tcPr marL="87470" marR="87470" marT="45726" marB="45726"/>
                </a:tc>
                <a:tc>
                  <a:txBody>
                    <a:bodyPr/>
                    <a:lstStyle/>
                    <a:p>
                      <a:pPr algn="ctr"/>
                      <a:r>
                        <a:rPr lang="en-US" sz="2000" b="1" dirty="0" smtClean="0"/>
                        <a:t>6,472</a:t>
                      </a:r>
                      <a:endParaRPr lang="en-US" sz="2000" b="1" dirty="0"/>
                    </a:p>
                  </a:txBody>
                  <a:tcPr marL="87470" marR="87470" marT="45726" marB="45726"/>
                </a:tc>
                <a:extLst>
                  <a:ext uri="{0D108BD9-81ED-4DB2-BD59-A6C34878D82A}">
                    <a16:rowId xmlns:a16="http://schemas.microsoft.com/office/drawing/2014/main" xmlns="" val="10006"/>
                  </a:ext>
                </a:extLst>
              </a:tr>
            </a:tbl>
          </a:graphicData>
        </a:graphic>
      </p:graphicFrame>
      <p:sp>
        <p:nvSpPr>
          <p:cNvPr id="96318" name="TextBox 1"/>
          <p:cNvSpPr txBox="1">
            <a:spLocks noChangeArrowheads="1"/>
          </p:cNvSpPr>
          <p:nvPr/>
        </p:nvSpPr>
        <p:spPr bwMode="auto">
          <a:xfrm>
            <a:off x="1524000" y="6410199"/>
            <a:ext cx="883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01738">
              <a:lnSpc>
                <a:spcPct val="150000"/>
              </a:lnSpc>
              <a:buClr>
                <a:srgbClr val="376092"/>
              </a:buClr>
              <a:buFont typeface="Wingdings" panose="05000000000000000000" pitchFamily="2" charset="2"/>
              <a:buChar char="§"/>
              <a:tabLst>
                <a:tab pos="687388" algn="l"/>
                <a:tab pos="914400" algn="l"/>
                <a:tab pos="114141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50000"/>
              </a:lnSpc>
              <a:spcBef>
                <a:spcPct val="0"/>
              </a:spcBef>
              <a:buClr>
                <a:srgbClr val="376092"/>
              </a:buClr>
              <a:buFontTx/>
              <a:buNone/>
            </a:pPr>
            <a:r>
              <a:rPr lang="en-US" altLang="en-US" sz="1600" b="1" dirty="0">
                <a:latin typeface="+mn-lt"/>
              </a:rPr>
              <a:t>Source: DHEC, Division of Acute Disease Epi, </a:t>
            </a:r>
            <a:r>
              <a:rPr lang="en-US" altLang="en-US" sz="1600" b="1" dirty="0" smtClean="0">
                <a:latin typeface="+mn-lt"/>
              </a:rPr>
              <a:t>2018</a:t>
            </a:r>
            <a:endParaRPr lang="en-US" altLang="en-US" sz="1600" b="1" dirty="0">
              <a:latin typeface="+mn-lt"/>
            </a:endParaRPr>
          </a:p>
        </p:txBody>
      </p:sp>
    </p:spTree>
    <p:extLst>
      <p:ext uri="{BB962C8B-B14F-4D97-AF65-F5344CB8AC3E}">
        <p14:creationId xmlns:p14="http://schemas.microsoft.com/office/powerpoint/2010/main" val="3349973629"/>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283" y="1828800"/>
            <a:ext cx="11187952" cy="4555201"/>
          </a:xfrm>
        </p:spPr>
        <p:txBody>
          <a:bodyPr>
            <a:normAutofit fontScale="92500" lnSpcReduction="10000"/>
          </a:bodyPr>
          <a:lstStyle/>
          <a:p>
            <a:pPr eaLnBrk="1" hangingPunct="1">
              <a:buFont typeface="Arial" charset="0"/>
              <a:buChar char="•"/>
              <a:defRPr/>
            </a:pPr>
            <a:r>
              <a:rPr lang="en-US" sz="2800" b="1" dirty="0">
                <a:solidFill>
                  <a:srgbClr val="00838B"/>
                </a:solidFill>
              </a:rPr>
              <a:t>IDU is the principle “motor” of HCV incidence </a:t>
            </a:r>
          </a:p>
          <a:p>
            <a:pPr eaLnBrk="1" hangingPunct="1">
              <a:buFont typeface="Arial" charset="0"/>
              <a:buChar char="•"/>
              <a:defRPr/>
            </a:pPr>
            <a:r>
              <a:rPr lang="en-US" sz="2800" b="1" dirty="0">
                <a:solidFill>
                  <a:srgbClr val="00838B"/>
                </a:solidFill>
              </a:rPr>
              <a:t>The virus is extremely concentrated in the blood of infected patients</a:t>
            </a:r>
          </a:p>
          <a:p>
            <a:pPr lvl="1" eaLnBrk="1" hangingPunct="1">
              <a:lnSpc>
                <a:spcPct val="100000"/>
              </a:lnSpc>
              <a:defRPr/>
            </a:pPr>
            <a:r>
              <a:rPr lang="en-US" sz="2800" dirty="0"/>
              <a:t>The average patient has a blood concentration of hepatitis C virus of 2 million particles per milliliter of whole blood!</a:t>
            </a:r>
          </a:p>
          <a:p>
            <a:pPr lvl="1" eaLnBrk="1" hangingPunct="1">
              <a:lnSpc>
                <a:spcPct val="100000"/>
              </a:lnSpc>
              <a:defRPr/>
            </a:pPr>
            <a:r>
              <a:rPr lang="en-US" sz="2800" dirty="0"/>
              <a:t>Small viral particles + quick replication = high number of viral particles in the blood.</a:t>
            </a:r>
          </a:p>
          <a:p>
            <a:pPr eaLnBrk="1" hangingPunct="1">
              <a:buFont typeface="Arial" charset="0"/>
              <a:buChar char="•"/>
              <a:defRPr/>
            </a:pPr>
            <a:r>
              <a:rPr lang="en-US" sz="2800" b="1" dirty="0">
                <a:solidFill>
                  <a:srgbClr val="00838B"/>
                </a:solidFill>
              </a:rPr>
              <a:t>These infections are acquired relatively rapidly among IDUs:</a:t>
            </a:r>
          </a:p>
          <a:p>
            <a:pPr lvl="1" eaLnBrk="1" hangingPunct="1">
              <a:lnSpc>
                <a:spcPct val="100000"/>
              </a:lnSpc>
              <a:defRPr/>
            </a:pPr>
            <a:r>
              <a:rPr lang="en-US" sz="2800" b="1" dirty="0">
                <a:solidFill>
                  <a:srgbClr val="00838B"/>
                </a:solidFill>
              </a:rPr>
              <a:t>HBV</a:t>
            </a:r>
            <a:r>
              <a:rPr lang="en-US" sz="2800" dirty="0">
                <a:solidFill>
                  <a:srgbClr val="00838B"/>
                </a:solidFill>
              </a:rPr>
              <a:t>:</a:t>
            </a:r>
            <a:r>
              <a:rPr lang="en-US" sz="2800" dirty="0"/>
              <a:t> 50%-70% acquire within 5 years of beginning injection drug use</a:t>
            </a:r>
          </a:p>
          <a:p>
            <a:pPr lvl="1" eaLnBrk="1" hangingPunct="1">
              <a:lnSpc>
                <a:spcPct val="100000"/>
              </a:lnSpc>
              <a:defRPr/>
            </a:pPr>
            <a:r>
              <a:rPr lang="en-US" sz="2800" b="1" dirty="0">
                <a:solidFill>
                  <a:srgbClr val="00838B"/>
                </a:solidFill>
              </a:rPr>
              <a:t>HCV</a:t>
            </a:r>
            <a:r>
              <a:rPr lang="en-US" sz="2800" dirty="0">
                <a:solidFill>
                  <a:srgbClr val="00838B"/>
                </a:solidFill>
              </a:rPr>
              <a:t>:</a:t>
            </a:r>
            <a:r>
              <a:rPr lang="en-US" sz="2800" dirty="0">
                <a:solidFill>
                  <a:srgbClr val="00629B"/>
                </a:solidFill>
              </a:rPr>
              <a:t> </a:t>
            </a:r>
            <a:r>
              <a:rPr lang="en-US" sz="2800" dirty="0"/>
              <a:t>50% to 80% acquire within 5 years of beginning IDU</a:t>
            </a:r>
          </a:p>
          <a:p>
            <a:pPr lvl="1" eaLnBrk="1" hangingPunct="1">
              <a:lnSpc>
                <a:spcPct val="100000"/>
              </a:lnSpc>
              <a:defRPr/>
            </a:pPr>
            <a:r>
              <a:rPr lang="en-US" sz="2800" b="1" dirty="0">
                <a:solidFill>
                  <a:srgbClr val="00838B"/>
                </a:solidFill>
              </a:rPr>
              <a:t>HIV:</a:t>
            </a:r>
            <a:r>
              <a:rPr lang="en-US" sz="2800" b="1" dirty="0">
                <a:solidFill>
                  <a:srgbClr val="00629B"/>
                </a:solidFill>
              </a:rPr>
              <a:t> </a:t>
            </a:r>
            <a:r>
              <a:rPr lang="en-US" sz="2800" dirty="0"/>
              <a:t>1%-10% within 5 yrs of beginning IDU</a:t>
            </a:r>
          </a:p>
          <a:p>
            <a:pPr marL="57150" indent="0">
              <a:buNone/>
              <a:defRPr/>
            </a:pPr>
            <a:endParaRPr lang="en-US" sz="2400" dirty="0"/>
          </a:p>
          <a:p>
            <a:pPr marL="514350" indent="-457200">
              <a:buFont typeface="Arial" charset="0"/>
              <a:buChar char="•"/>
              <a:defRPr/>
            </a:pPr>
            <a:endParaRPr lang="en-US" dirty="0"/>
          </a:p>
        </p:txBody>
      </p:sp>
      <p:sp>
        <p:nvSpPr>
          <p:cNvPr id="2" name="Title 1"/>
          <p:cNvSpPr>
            <a:spLocks noGrp="1"/>
          </p:cNvSpPr>
          <p:nvPr>
            <p:ph type="title" idx="4294967295"/>
          </p:nvPr>
        </p:nvSpPr>
        <p:spPr>
          <a:xfrm>
            <a:off x="206189" y="905567"/>
            <a:ext cx="11842376" cy="690151"/>
          </a:xfrm>
          <a:prstGeom prst="rect">
            <a:avLst/>
          </a:prstGeom>
        </p:spPr>
        <p:txBody>
          <a:bodyPr/>
          <a:lstStyle/>
          <a:p>
            <a:pPr algn="ctr"/>
            <a:r>
              <a:rPr lang="en-US" altLang="en-US" b="1" dirty="0">
                <a:solidFill>
                  <a:schemeClr val="tx1"/>
                </a:solidFill>
                <a:latin typeface="+mn-lt"/>
              </a:rPr>
              <a:t>HCV Among Persons Who Inject Drugs (PWIDs)</a:t>
            </a:r>
            <a:endParaRPr lang="en-US" dirty="0">
              <a:solidFill>
                <a:schemeClr val="tx1"/>
              </a:solidFill>
              <a:latin typeface="+mn-lt"/>
            </a:endParaRPr>
          </a:p>
        </p:txBody>
      </p:sp>
      <p:sp>
        <p:nvSpPr>
          <p:cNvPr id="52229" name="TextBox 1"/>
          <p:cNvSpPr txBox="1">
            <a:spLocks noChangeArrowheads="1"/>
          </p:cNvSpPr>
          <p:nvPr/>
        </p:nvSpPr>
        <p:spPr bwMode="auto">
          <a:xfrm>
            <a:off x="1703294" y="6479336"/>
            <a:ext cx="853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01738">
              <a:lnSpc>
                <a:spcPct val="150000"/>
              </a:lnSpc>
              <a:buClr>
                <a:srgbClr val="376092"/>
              </a:buClr>
              <a:buFont typeface="Wingdings" panose="05000000000000000000" pitchFamily="2" charset="2"/>
              <a:buChar char="§"/>
              <a:tabLst>
                <a:tab pos="687388" algn="l"/>
                <a:tab pos="914400" algn="l"/>
                <a:tab pos="114141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1400" dirty="0">
                <a:solidFill>
                  <a:schemeClr val="bg1"/>
                </a:solidFill>
                <a:latin typeface="Arial" panose="020B0604020202020204" pitchFamily="34" charset="0"/>
              </a:rPr>
              <a:t>Source: Arch Intern Med. 2011;171(3):242-248</a:t>
            </a:r>
          </a:p>
        </p:txBody>
      </p:sp>
    </p:spTree>
    <p:extLst>
      <p:ext uri="{BB962C8B-B14F-4D97-AF65-F5344CB8AC3E}">
        <p14:creationId xmlns:p14="http://schemas.microsoft.com/office/powerpoint/2010/main" val="201700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p:cTn id="5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lt"/>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756054" y="73921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201769" y="1024061"/>
            <a:ext cx="8329167" cy="1449387"/>
          </a:xfrm>
          <a:prstGeom prst="rect">
            <a:avLst/>
          </a:prstGeom>
        </p:spPr>
        <p:txBody>
          <a:bodyPr>
            <a:normAutofit/>
          </a:bodyPr>
          <a:lstStyle/>
          <a:p>
            <a:pPr algn="ctr"/>
            <a:r>
              <a:rPr lang="en-US" sz="6000" b="1" dirty="0">
                <a:solidFill>
                  <a:srgbClr val="00838B"/>
                </a:solidFill>
                <a:latin typeface="+mn-lt"/>
              </a:rPr>
              <a:t>IDU Risk</a:t>
            </a:r>
          </a:p>
        </p:txBody>
      </p:sp>
      <p:sp>
        <p:nvSpPr>
          <p:cNvPr id="6" name="TextBox 5"/>
          <p:cNvSpPr txBox="1"/>
          <p:nvPr/>
        </p:nvSpPr>
        <p:spPr>
          <a:xfrm>
            <a:off x="201769" y="6243174"/>
            <a:ext cx="11658600" cy="584775"/>
          </a:xfrm>
          <a:prstGeom prst="rect">
            <a:avLst/>
          </a:prstGeom>
          <a:noFill/>
        </p:spPr>
        <p:txBody>
          <a:bodyPr wrap="square" rtlCol="0">
            <a:spAutoFit/>
          </a:bodyPr>
          <a:lstStyle/>
          <a:p>
            <a:pPr>
              <a:defRPr/>
            </a:pPr>
            <a:r>
              <a:rPr lang="en-US" altLang="en-US" sz="3200" b="1" dirty="0">
                <a:solidFill>
                  <a:srgbClr val="00838B"/>
                </a:solidFill>
              </a:rPr>
              <a:t>So even if users do not share syringes, they can still be at risk!</a:t>
            </a:r>
          </a:p>
        </p:txBody>
      </p:sp>
      <p:sp>
        <p:nvSpPr>
          <p:cNvPr id="10" name="Rectangle 9"/>
          <p:cNvSpPr/>
          <p:nvPr/>
        </p:nvSpPr>
        <p:spPr>
          <a:xfrm>
            <a:off x="290945" y="2305785"/>
            <a:ext cx="11569424" cy="3455113"/>
          </a:xfrm>
          <a:prstGeom prst="rect">
            <a:avLst/>
          </a:prstGeom>
        </p:spPr>
        <p:txBody>
          <a:bodyPr wrap="square">
            <a:spAutoFit/>
          </a:bodyPr>
          <a:lstStyle/>
          <a:p>
            <a:pPr marR="0" lvl="0">
              <a:spcBef>
                <a:spcPts val="0"/>
              </a:spcBef>
              <a:spcAft>
                <a:spcPts val="0"/>
              </a:spcAft>
              <a:tabLst>
                <a:tab pos="457200" algn="l"/>
              </a:tabLst>
            </a:pPr>
            <a:r>
              <a:rPr lang="en-US" sz="3600" b="1" dirty="0" smtClean="0">
                <a:solidFill>
                  <a:srgbClr val="00838B"/>
                </a:solidFill>
                <a:ea typeface="Times New Roman" panose="02020603050405020304" pitchFamily="18" charset="0"/>
                <a:cs typeface="Times New Roman" panose="02020603050405020304" pitchFamily="18" charset="0"/>
              </a:rPr>
              <a:t>Viral Infectivity of HCV persists for:</a:t>
            </a:r>
          </a:p>
          <a:p>
            <a:pPr marL="342900" marR="0" lvl="0" indent="-342900">
              <a:spcBef>
                <a:spcPts val="0"/>
              </a:spcBef>
              <a:spcAft>
                <a:spcPts val="0"/>
              </a:spcAft>
              <a:buFont typeface="Arial" panose="020B0604020202020204" pitchFamily="34" charset="0"/>
              <a:buChar char="•"/>
              <a:tabLst>
                <a:tab pos="457200" algn="l"/>
              </a:tabLst>
            </a:pPr>
            <a:r>
              <a:rPr lang="en-US" sz="3600" dirty="0" smtClean="0">
                <a:solidFill>
                  <a:srgbClr val="000000"/>
                </a:solidFill>
                <a:ea typeface="Times New Roman" panose="02020603050405020304" pitchFamily="18" charset="0"/>
                <a:cs typeface="Times New Roman" panose="02020603050405020304" pitchFamily="18" charset="0"/>
              </a:rPr>
              <a:t>Up </a:t>
            </a:r>
            <a:r>
              <a:rPr lang="en-US" sz="3600" dirty="0">
                <a:solidFill>
                  <a:srgbClr val="000000"/>
                </a:solidFill>
                <a:ea typeface="Times New Roman" panose="02020603050405020304" pitchFamily="18" charset="0"/>
                <a:cs typeface="Times New Roman" panose="02020603050405020304" pitchFamily="18" charset="0"/>
              </a:rPr>
              <a:t>to </a:t>
            </a:r>
            <a:r>
              <a:rPr lang="en-US" sz="3600" b="1" dirty="0">
                <a:solidFill>
                  <a:srgbClr val="00838B"/>
                </a:solidFill>
                <a:ea typeface="Times New Roman" panose="02020603050405020304" pitchFamily="18" charset="0"/>
                <a:cs typeface="Times New Roman" panose="02020603050405020304" pitchFamily="18" charset="0"/>
              </a:rPr>
              <a:t>63</a:t>
            </a:r>
            <a:r>
              <a:rPr lang="en-US" sz="3600" dirty="0">
                <a:solidFill>
                  <a:srgbClr val="00838B"/>
                </a:solidFill>
                <a:ea typeface="Times New Roman" panose="02020603050405020304" pitchFamily="18" charset="0"/>
                <a:cs typeface="Times New Roman" panose="02020603050405020304" pitchFamily="18" charset="0"/>
              </a:rPr>
              <a:t> </a:t>
            </a:r>
            <a:r>
              <a:rPr lang="en-US" sz="3600" dirty="0">
                <a:solidFill>
                  <a:srgbClr val="000000"/>
                </a:solidFill>
                <a:ea typeface="Times New Roman" panose="02020603050405020304" pitchFamily="18" charset="0"/>
                <a:cs typeface="Times New Roman" panose="02020603050405020304" pitchFamily="18" charset="0"/>
              </a:rPr>
              <a:t>days in syringe barrel &amp; dead space</a:t>
            </a:r>
            <a:endParaRPr lang="en-US" sz="3600" dirty="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3600" dirty="0">
                <a:solidFill>
                  <a:srgbClr val="000000"/>
                </a:solidFill>
                <a:ea typeface="Times New Roman" panose="02020603050405020304" pitchFamily="18" charset="0"/>
                <a:cs typeface="Times New Roman" panose="02020603050405020304" pitchFamily="18" charset="0"/>
              </a:rPr>
              <a:t>Up to </a:t>
            </a:r>
            <a:r>
              <a:rPr lang="en-US" sz="3600" b="1" dirty="0">
                <a:solidFill>
                  <a:srgbClr val="00838B"/>
                </a:solidFill>
                <a:ea typeface="Times New Roman" panose="02020603050405020304" pitchFamily="18" charset="0"/>
                <a:cs typeface="Times New Roman" panose="02020603050405020304" pitchFamily="18" charset="0"/>
              </a:rPr>
              <a:t>21</a:t>
            </a:r>
            <a:r>
              <a:rPr lang="en-US" sz="3600" dirty="0">
                <a:solidFill>
                  <a:srgbClr val="000000"/>
                </a:solidFill>
                <a:ea typeface="Times New Roman" panose="02020603050405020304" pitchFamily="18" charset="0"/>
                <a:cs typeface="Times New Roman" panose="02020603050405020304" pitchFamily="18" charset="0"/>
              </a:rPr>
              <a:t> days in H20 in plastic container</a:t>
            </a:r>
            <a:endParaRPr lang="en-US" sz="3600" dirty="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3600" dirty="0">
                <a:solidFill>
                  <a:srgbClr val="000000"/>
                </a:solidFill>
                <a:ea typeface="Times New Roman" panose="02020603050405020304" pitchFamily="18" charset="0"/>
                <a:cs typeface="Times New Roman" panose="02020603050405020304" pitchFamily="18" charset="0"/>
              </a:rPr>
              <a:t>Up to </a:t>
            </a:r>
            <a:r>
              <a:rPr lang="en-US" sz="3600" b="1" dirty="0">
                <a:solidFill>
                  <a:srgbClr val="00838B"/>
                </a:solidFill>
                <a:ea typeface="Times New Roman" panose="02020603050405020304" pitchFamily="18" charset="0"/>
                <a:cs typeface="Times New Roman" panose="02020603050405020304" pitchFamily="18" charset="0"/>
              </a:rPr>
              <a:t>14</a:t>
            </a:r>
            <a:r>
              <a:rPr lang="en-US" sz="3600" dirty="0">
                <a:solidFill>
                  <a:srgbClr val="00838B"/>
                </a:solidFill>
                <a:ea typeface="Times New Roman" panose="02020603050405020304" pitchFamily="18" charset="0"/>
                <a:cs typeface="Times New Roman" panose="02020603050405020304" pitchFamily="18" charset="0"/>
              </a:rPr>
              <a:t> </a:t>
            </a:r>
            <a:r>
              <a:rPr lang="en-US" sz="3600" dirty="0">
                <a:solidFill>
                  <a:srgbClr val="000000"/>
                </a:solidFill>
                <a:ea typeface="Times New Roman" panose="02020603050405020304" pitchFamily="18" charset="0"/>
                <a:cs typeface="Times New Roman" panose="02020603050405020304" pitchFamily="18" charset="0"/>
              </a:rPr>
              <a:t>days on inanimate faces </a:t>
            </a:r>
            <a:r>
              <a:rPr lang="en-US" sz="3600" b="1" dirty="0">
                <a:solidFill>
                  <a:srgbClr val="000000"/>
                </a:solidFill>
                <a:ea typeface="Times New Roman" panose="02020603050405020304" pitchFamily="18" charset="0"/>
                <a:cs typeface="Times New Roman" panose="02020603050405020304" pitchFamily="18" charset="0"/>
              </a:rPr>
              <a:t>(cookers &amp; inj. surfaces) </a:t>
            </a:r>
            <a:endParaRPr lang="en-US" sz="3600" dirty="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3600" dirty="0">
                <a:solidFill>
                  <a:srgbClr val="000000"/>
                </a:solidFill>
                <a:ea typeface="Times New Roman" panose="02020603050405020304" pitchFamily="18" charset="0"/>
                <a:cs typeface="Times New Roman" panose="02020603050405020304" pitchFamily="18" charset="0"/>
              </a:rPr>
              <a:t>Up to </a:t>
            </a:r>
            <a:r>
              <a:rPr lang="en-US" sz="3600" b="1" dirty="0">
                <a:solidFill>
                  <a:srgbClr val="00838B"/>
                </a:solidFill>
                <a:ea typeface="Times New Roman" panose="02020603050405020304" pitchFamily="18" charset="0"/>
                <a:cs typeface="Times New Roman" panose="02020603050405020304" pitchFamily="18" charset="0"/>
              </a:rPr>
              <a:t>24</a:t>
            </a:r>
            <a:r>
              <a:rPr lang="en-US" sz="3600" dirty="0">
                <a:solidFill>
                  <a:srgbClr val="286380"/>
                </a:solidFill>
                <a:ea typeface="Times New Roman" panose="02020603050405020304" pitchFamily="18" charset="0"/>
                <a:cs typeface="Times New Roman" panose="02020603050405020304" pitchFamily="18" charset="0"/>
              </a:rPr>
              <a:t> </a:t>
            </a:r>
            <a:r>
              <a:rPr lang="en-US" sz="3600" dirty="0">
                <a:solidFill>
                  <a:srgbClr val="000000"/>
                </a:solidFill>
                <a:ea typeface="Times New Roman" panose="02020603050405020304" pitchFamily="18" charset="0"/>
                <a:cs typeface="Times New Roman" panose="02020603050405020304" pitchFamily="18" charset="0"/>
              </a:rPr>
              <a:t>hours in filter; and </a:t>
            </a:r>
            <a:r>
              <a:rPr lang="en-US" sz="3600" b="1" dirty="0">
                <a:solidFill>
                  <a:srgbClr val="00838B"/>
                </a:solidFill>
                <a:ea typeface="Times New Roman" panose="02020603050405020304" pitchFamily="18" charset="0"/>
                <a:cs typeface="Times New Roman" panose="02020603050405020304" pitchFamily="18" charset="0"/>
              </a:rPr>
              <a:t>48</a:t>
            </a:r>
            <a:r>
              <a:rPr lang="en-US" sz="3600" dirty="0">
                <a:solidFill>
                  <a:srgbClr val="00838B"/>
                </a:solidFill>
                <a:ea typeface="Times New Roman" panose="02020603050405020304" pitchFamily="18" charset="0"/>
                <a:cs typeface="Times New Roman" panose="02020603050405020304" pitchFamily="18" charset="0"/>
              </a:rPr>
              <a:t> </a:t>
            </a:r>
            <a:r>
              <a:rPr lang="en-US" sz="3600" dirty="0">
                <a:solidFill>
                  <a:srgbClr val="000000"/>
                </a:solidFill>
                <a:ea typeface="Times New Roman" panose="02020603050405020304" pitchFamily="18" charset="0"/>
                <a:cs typeface="Times New Roman" panose="02020603050405020304" pitchFamily="18" charset="0"/>
              </a:rPr>
              <a:t>hours when foil-wrapped</a:t>
            </a:r>
            <a:endParaRPr lang="en-US" sz="3600" dirty="0">
              <a:ea typeface="Times New Roman" panose="02020603050405020304" pitchFamily="18" charset="0"/>
              <a:cs typeface="Times New Roman" panose="02020603050405020304" pitchFamily="18" charset="0"/>
            </a:endParaRPr>
          </a:p>
          <a:p>
            <a:pPr>
              <a:lnSpc>
                <a:spcPct val="107000"/>
              </a:lnSpc>
              <a:spcAft>
                <a:spcPts val="800"/>
              </a:spcAft>
            </a:pPr>
            <a:r>
              <a:rPr lang="en-US" sz="3600" dirty="0">
                <a:ea typeface="Calibri" panose="020F0502020204030204" pitchFamily="34" charset="0"/>
                <a:cs typeface="Times New Roman" panose="02020603050405020304" pitchFamily="18" charset="0"/>
              </a:rPr>
              <a:t> </a:t>
            </a:r>
            <a:endParaRPr lang="en-US"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2653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cott_County_Health_Adobe_Illustrator [CS2]">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7590247" y="815788"/>
            <a:ext cx="2719769" cy="211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2753" y="2928142"/>
            <a:ext cx="12039600" cy="3754874"/>
          </a:xfrm>
          <a:prstGeom prst="rect">
            <a:avLst/>
          </a:prstGeom>
        </p:spPr>
        <p:txBody>
          <a:bodyPr wrap="square">
            <a:spAutoFit/>
          </a:bodyPr>
          <a:lstStyle/>
          <a:p>
            <a:pPr marL="342900" indent="-342900">
              <a:buClr>
                <a:srgbClr val="376092"/>
              </a:buClr>
              <a:buFont typeface="Arial" panose="020B0604020202020204" pitchFamily="34" charset="0"/>
              <a:buChar char="•"/>
              <a:defRPr/>
            </a:pPr>
            <a:r>
              <a:rPr lang="en-US" sz="2800" dirty="0">
                <a:solidFill>
                  <a:srgbClr val="31558F"/>
                </a:solidFill>
              </a:rPr>
              <a:t>Investigators identified nearly 500 </a:t>
            </a:r>
            <a:r>
              <a:rPr lang="en-US" sz="2800" dirty="0" smtClean="0">
                <a:solidFill>
                  <a:srgbClr val="31558F"/>
                </a:solidFill>
              </a:rPr>
              <a:t>at risk individuals </a:t>
            </a:r>
            <a:r>
              <a:rPr lang="en-US" sz="2800" dirty="0">
                <a:solidFill>
                  <a:srgbClr val="31558F"/>
                </a:solidFill>
              </a:rPr>
              <a:t>during contact tracing</a:t>
            </a:r>
          </a:p>
          <a:p>
            <a:pPr marL="800100" lvl="1" indent="-342900">
              <a:lnSpc>
                <a:spcPct val="150000"/>
              </a:lnSpc>
              <a:buClr>
                <a:srgbClr val="376092"/>
              </a:buClr>
              <a:buFont typeface="Arial" panose="020B0604020202020204" pitchFamily="34" charset="0"/>
              <a:buChar char="•"/>
              <a:defRPr/>
            </a:pPr>
            <a:r>
              <a:rPr lang="en-US" sz="2800" dirty="0">
                <a:solidFill>
                  <a:srgbClr val="31558F"/>
                </a:solidFill>
              </a:rPr>
              <a:t>Among newly diagnosed, 96% reported </a:t>
            </a:r>
            <a:r>
              <a:rPr lang="en-US" sz="2800" dirty="0" smtClean="0">
                <a:solidFill>
                  <a:srgbClr val="31558F"/>
                </a:solidFill>
              </a:rPr>
              <a:t>IDU (mostly using Opana)</a:t>
            </a:r>
            <a:endParaRPr lang="en-US" sz="2800" dirty="0">
              <a:solidFill>
                <a:srgbClr val="31558F"/>
              </a:solidFill>
            </a:endParaRPr>
          </a:p>
          <a:p>
            <a:pPr marL="800100" lvl="1" indent="-342900">
              <a:buClr>
                <a:srgbClr val="376092"/>
              </a:buClr>
              <a:buFont typeface="Arial" panose="020B0604020202020204" pitchFamily="34" charset="0"/>
              <a:buChar char="•"/>
              <a:defRPr/>
            </a:pPr>
            <a:r>
              <a:rPr lang="en-US" sz="2800" dirty="0">
                <a:solidFill>
                  <a:srgbClr val="31558F"/>
                </a:solidFill>
              </a:rPr>
              <a:t>Daily # of injections ranged from 4 -15 </a:t>
            </a:r>
            <a:r>
              <a:rPr lang="en-US" sz="2800" b="1" dirty="0">
                <a:solidFill>
                  <a:srgbClr val="31558F"/>
                </a:solidFill>
              </a:rPr>
              <a:t>(one needle reportedly used 300+ times</a:t>
            </a:r>
            <a:r>
              <a:rPr lang="en-US" sz="2800" dirty="0">
                <a:solidFill>
                  <a:srgbClr val="31558F"/>
                </a:solidFill>
              </a:rPr>
              <a:t>)</a:t>
            </a:r>
          </a:p>
          <a:p>
            <a:pPr marL="800100" lvl="1" indent="-342900">
              <a:buClr>
                <a:srgbClr val="376092"/>
              </a:buClr>
              <a:buFont typeface="Arial" panose="020B0604020202020204" pitchFamily="34" charset="0"/>
              <a:buChar char="•"/>
              <a:defRPr/>
            </a:pPr>
            <a:r>
              <a:rPr lang="en-US" sz="2800" dirty="0">
                <a:solidFill>
                  <a:srgbClr val="31558F"/>
                </a:solidFill>
              </a:rPr>
              <a:t># injection partners ranged from 1-6 per injection event</a:t>
            </a:r>
          </a:p>
          <a:p>
            <a:pPr marL="342900" indent="-342900">
              <a:buClr>
                <a:srgbClr val="376092"/>
              </a:buClr>
              <a:buFont typeface="Arial" panose="020B0604020202020204" pitchFamily="34" charset="0"/>
              <a:buChar char="•"/>
              <a:defRPr/>
            </a:pPr>
            <a:r>
              <a:rPr lang="en-US" sz="2800" dirty="0">
                <a:solidFill>
                  <a:srgbClr val="31558F"/>
                </a:solidFill>
              </a:rPr>
              <a:t>94.2% co-infected with </a:t>
            </a:r>
            <a:r>
              <a:rPr lang="en-US" sz="2800" dirty="0" smtClean="0">
                <a:solidFill>
                  <a:srgbClr val="31558F"/>
                </a:solidFill>
              </a:rPr>
              <a:t>HCV</a:t>
            </a:r>
          </a:p>
          <a:p>
            <a:pPr marL="342900" indent="-342900">
              <a:buClr>
                <a:srgbClr val="376092"/>
              </a:buClr>
              <a:buFont typeface="Arial" panose="020B0604020202020204" pitchFamily="34" charset="0"/>
              <a:buChar char="•"/>
              <a:defRPr/>
            </a:pPr>
            <a:r>
              <a:rPr lang="en-US" sz="2800" dirty="0" smtClean="0">
                <a:solidFill>
                  <a:srgbClr val="31558F"/>
                </a:solidFill>
              </a:rPr>
              <a:t>Scott county now has SSPs as a response to CDC outbreak investigation and strong recommendations</a:t>
            </a:r>
            <a:endParaRPr lang="en-US" sz="2800" dirty="0">
              <a:solidFill>
                <a:srgbClr val="31558F"/>
              </a:solidFill>
            </a:endParaRPr>
          </a:p>
        </p:txBody>
      </p:sp>
      <p:pic>
        <p:nvPicPr>
          <p:cNvPr id="8" name="Picture 4" descr="Politicians shouldn't be so squeamish about needle exchange progra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8965" y="878541"/>
            <a:ext cx="3299011" cy="188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86668" y="878541"/>
            <a:ext cx="3352800" cy="1569660"/>
          </a:xfrm>
          <a:prstGeom prst="rect">
            <a:avLst/>
          </a:prstGeom>
          <a:noFill/>
        </p:spPr>
        <p:txBody>
          <a:bodyPr wrap="square" rtlCol="0">
            <a:spAutoFit/>
          </a:bodyPr>
          <a:lstStyle/>
          <a:p>
            <a:pPr algn="ctr"/>
            <a:r>
              <a:rPr lang="en-US" sz="3200" b="1" dirty="0" smtClean="0">
                <a:solidFill>
                  <a:srgbClr val="335895"/>
                </a:solidFill>
              </a:rPr>
              <a:t>HIV/HCV Outbreak in Scott County, Indiana</a:t>
            </a:r>
            <a:endParaRPr lang="en-US" sz="3200" b="1" dirty="0">
              <a:solidFill>
                <a:srgbClr val="335895"/>
              </a:solidFill>
            </a:endParaRPr>
          </a:p>
        </p:txBody>
      </p:sp>
    </p:spTree>
    <p:extLst>
      <p:ext uri="{BB962C8B-B14F-4D97-AF65-F5344CB8AC3E}">
        <p14:creationId xmlns:p14="http://schemas.microsoft.com/office/powerpoint/2010/main" val="260193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DB44F992-2E8B-439E-9639-C49EC543EE28}" type="datetime1">
              <a:rPr lang="en-US" smtClean="0"/>
              <a:t>11/18/2019</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3</a:t>
            </a:fld>
            <a:endParaRPr lang="en-US"/>
          </a:p>
        </p:txBody>
      </p:sp>
      <p:pic>
        <p:nvPicPr>
          <p:cNvPr id="6" name="Content Placeholder 5"/>
          <p:cNvPicPr>
            <a:picLocks noGrp="1" noChangeAspect="1"/>
          </p:cNvPicPr>
          <p:nvPr>
            <p:ph idx="1"/>
          </p:nvPr>
        </p:nvPicPr>
        <p:blipFill>
          <a:blip r:embed="rId3"/>
          <a:stretch>
            <a:fillRect/>
          </a:stretch>
        </p:blipFill>
        <p:spPr>
          <a:xfrm>
            <a:off x="1558637" y="946107"/>
            <a:ext cx="8593282" cy="5911893"/>
          </a:xfrm>
          <a:prstGeom prst="rect">
            <a:avLst/>
          </a:prstGeom>
        </p:spPr>
      </p:pic>
    </p:spTree>
    <p:extLst>
      <p:ext uri="{BB962C8B-B14F-4D97-AF65-F5344CB8AC3E}">
        <p14:creationId xmlns:p14="http://schemas.microsoft.com/office/powerpoint/2010/main" val="1297044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video1.adph.state.al.us/alphtn/presenter/2013ZibbellHepPart1/p-p-t35_1.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tretch/>
        </p:blipFill>
        <p:spPr bwMode="auto">
          <a:xfrm>
            <a:off x="2690441" y="1878877"/>
            <a:ext cx="6507348" cy="488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533400" y="762000"/>
            <a:ext cx="11658600" cy="914400"/>
          </a:xfrm>
          <a:prstGeom prst="rect">
            <a:avLst/>
          </a:prstGeom>
        </p:spPr>
        <p:txBody>
          <a:bodyPr>
            <a:noAutofit/>
          </a:bodyPr>
          <a:lstStyle/>
          <a:p>
            <a:pPr algn="ctr"/>
            <a:r>
              <a:rPr lang="en-US" sz="6600" b="1" dirty="0">
                <a:solidFill>
                  <a:schemeClr val="tx1"/>
                </a:solidFill>
                <a:latin typeface="+mn-lt"/>
              </a:rPr>
              <a:t>Preparation Equipment</a:t>
            </a:r>
            <a:br>
              <a:rPr lang="en-US" sz="6600" b="1" dirty="0">
                <a:solidFill>
                  <a:schemeClr val="tx1"/>
                </a:solidFill>
                <a:latin typeface="+mn-lt"/>
              </a:rPr>
            </a:br>
            <a:endParaRPr lang="en-US" sz="6600" dirty="0">
              <a:solidFill>
                <a:schemeClr val="tx1"/>
              </a:solidFill>
              <a:latin typeface="+mn-lt"/>
            </a:endParaRPr>
          </a:p>
        </p:txBody>
      </p:sp>
    </p:spTree>
    <p:extLst>
      <p:ext uri="{BB962C8B-B14F-4D97-AF65-F5344CB8AC3E}">
        <p14:creationId xmlns:p14="http://schemas.microsoft.com/office/powerpoint/2010/main" val="39992112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659" y="1845734"/>
            <a:ext cx="11483788" cy="4023360"/>
          </a:xfrm>
        </p:spPr>
        <p:txBody>
          <a:bodyPr>
            <a:noAutofit/>
          </a:bodyPr>
          <a:lstStyle/>
          <a:p>
            <a:r>
              <a:rPr lang="en-US" altLang="en-US" sz="2400" dirty="0" smtClean="0">
                <a:solidFill>
                  <a:srgbClr val="00838B"/>
                </a:solidFill>
              </a:rPr>
              <a:t>More water is required to dissolve prescription pills than is for powder or even black tar. </a:t>
            </a:r>
            <a:r>
              <a:rPr lang="en-US" altLang="en-US" sz="2400" i="1" dirty="0" smtClean="0">
                <a:solidFill>
                  <a:srgbClr val="00838B"/>
                </a:solidFill>
              </a:rPr>
              <a:t>(due to binding agents and diversion ingredients which make the mixture gooey.)</a:t>
            </a:r>
            <a:r>
              <a:rPr lang="en-US" altLang="en-US" sz="2400" b="1" i="1" dirty="0" smtClean="0">
                <a:solidFill>
                  <a:srgbClr val="00838B"/>
                </a:solidFill>
              </a:rPr>
              <a:t> </a:t>
            </a:r>
          </a:p>
          <a:p>
            <a:r>
              <a:rPr lang="en-US" altLang="en-US" sz="2400" dirty="0" smtClean="0">
                <a:solidFill>
                  <a:srgbClr val="00838B"/>
                </a:solidFill>
              </a:rPr>
              <a:t>Longer </a:t>
            </a:r>
            <a:r>
              <a:rPr lang="en-US" altLang="en-US" sz="2400" dirty="0">
                <a:solidFill>
                  <a:srgbClr val="00838B"/>
                </a:solidFill>
              </a:rPr>
              <a:t>prep time for pills vs heroin etc. (this extends opportunity for infection from contaminated equipment)</a:t>
            </a:r>
          </a:p>
          <a:p>
            <a:r>
              <a:rPr lang="en-US" altLang="en-US" sz="2400" dirty="0">
                <a:solidFill>
                  <a:srgbClr val="00838B"/>
                </a:solidFill>
              </a:rPr>
              <a:t>HCV-contaminated solution needs to be heated for almost 90 seconds &amp; reach a temperature of 144 F for infectivity to be at undetectable levels</a:t>
            </a:r>
            <a:endParaRPr lang="en-US" altLang="en-US" sz="2400" b="1" i="1" dirty="0">
              <a:solidFill>
                <a:srgbClr val="00838B"/>
              </a:solidFill>
            </a:endParaRPr>
          </a:p>
          <a:p>
            <a:pPr marL="0" indent="0">
              <a:buNone/>
            </a:pPr>
            <a:r>
              <a:rPr lang="en-US" altLang="en-US" sz="2400" b="1" dirty="0">
                <a:solidFill>
                  <a:schemeClr val="tx1"/>
                </a:solidFill>
              </a:rPr>
              <a:t>Strategies PWIDs use to overcome these injection barriers that can increase transmission risks</a:t>
            </a:r>
            <a:r>
              <a:rPr lang="en-US" altLang="en-US" sz="2400" dirty="0">
                <a:solidFill>
                  <a:schemeClr val="tx1"/>
                </a:solidFill>
              </a:rPr>
              <a:t>:</a:t>
            </a:r>
          </a:p>
          <a:p>
            <a:pPr marL="342900" lvl="1" indent="-342900">
              <a:lnSpc>
                <a:spcPct val="100000"/>
              </a:lnSpc>
            </a:pPr>
            <a:r>
              <a:rPr lang="en-US" altLang="en-US" sz="2400" dirty="0">
                <a:solidFill>
                  <a:srgbClr val="00838B"/>
                </a:solidFill>
              </a:rPr>
              <a:t>Dividing up pills/multiple injections (to produce a more manageable solution)</a:t>
            </a:r>
          </a:p>
          <a:p>
            <a:pPr marL="342900" lvl="1" indent="-342900">
              <a:lnSpc>
                <a:spcPct val="100000"/>
              </a:lnSpc>
            </a:pPr>
            <a:r>
              <a:rPr lang="en-US" altLang="en-US" sz="2400" dirty="0">
                <a:solidFill>
                  <a:srgbClr val="00838B"/>
                </a:solidFill>
              </a:rPr>
              <a:t>Use of larger, detachable barrel syringes with more dead space in the barrels. High dead space syringes, (HDSS) retain over 1000 times more blood </a:t>
            </a:r>
            <a:r>
              <a:rPr lang="en-US" altLang="en-US" sz="2400" b="1" i="1" dirty="0">
                <a:solidFill>
                  <a:srgbClr val="00838B"/>
                </a:solidFill>
              </a:rPr>
              <a:t>after rinsing </a:t>
            </a:r>
            <a:r>
              <a:rPr lang="en-US" altLang="en-US" sz="2400" dirty="0">
                <a:solidFill>
                  <a:srgbClr val="00838B"/>
                </a:solidFill>
              </a:rPr>
              <a:t>than do low dead space syringes, (LDSS</a:t>
            </a:r>
            <a:r>
              <a:rPr lang="en-US" altLang="en-US" sz="2400" dirty="0" smtClean="0">
                <a:solidFill>
                  <a:srgbClr val="00838B"/>
                </a:solidFill>
              </a:rPr>
              <a:t>). (Source: </a:t>
            </a:r>
            <a:r>
              <a:rPr lang="en-US" altLang="en-US" sz="2400" dirty="0" err="1" smtClean="0">
                <a:solidFill>
                  <a:srgbClr val="00838B"/>
                </a:solidFill>
              </a:rPr>
              <a:t>Zule</a:t>
            </a:r>
            <a:r>
              <a:rPr lang="en-US" altLang="en-US" sz="2400" dirty="0" smtClean="0">
                <a:solidFill>
                  <a:srgbClr val="00838B"/>
                </a:solidFill>
              </a:rPr>
              <a:t>, et. al. 2009)</a:t>
            </a:r>
          </a:p>
        </p:txBody>
      </p:sp>
      <p:sp>
        <p:nvSpPr>
          <p:cNvPr id="128002" name="Title 1"/>
          <p:cNvSpPr>
            <a:spLocks noGrp="1"/>
          </p:cNvSpPr>
          <p:nvPr>
            <p:ph type="title" idx="4294967295"/>
          </p:nvPr>
        </p:nvSpPr>
        <p:spPr>
          <a:xfrm>
            <a:off x="1030940" y="1007534"/>
            <a:ext cx="9771529" cy="838200"/>
          </a:xfrm>
          <a:prstGeom prst="rect">
            <a:avLst/>
          </a:prstGeom>
        </p:spPr>
        <p:txBody>
          <a:bodyPr>
            <a:normAutofit/>
          </a:bodyPr>
          <a:lstStyle/>
          <a:p>
            <a:pPr algn="ctr"/>
            <a:r>
              <a:rPr lang="en-US" altLang="en-US" sz="5400" b="1" dirty="0">
                <a:solidFill>
                  <a:schemeClr val="tx1"/>
                </a:solidFill>
                <a:latin typeface="+mn-lt"/>
              </a:rPr>
              <a:t>POA Injection </a:t>
            </a:r>
            <a:r>
              <a:rPr lang="en-US" altLang="en-US" sz="5400" b="1" dirty="0" smtClean="0">
                <a:solidFill>
                  <a:schemeClr val="tx1"/>
                </a:solidFill>
                <a:latin typeface="+mn-lt"/>
              </a:rPr>
              <a:t>Risk</a:t>
            </a:r>
            <a:endParaRPr lang="en-US" altLang="en-US" sz="5400" b="1" dirty="0">
              <a:solidFill>
                <a:schemeClr val="tx1"/>
              </a:solidFill>
              <a:latin typeface="+mn-lt"/>
            </a:endParaRPr>
          </a:p>
        </p:txBody>
      </p:sp>
    </p:spTree>
    <p:extLst>
      <p:ext uri="{BB962C8B-B14F-4D97-AF65-F5344CB8AC3E}">
        <p14:creationId xmlns:p14="http://schemas.microsoft.com/office/powerpoint/2010/main" val="2563200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3">
                                            <p:txEl>
                                              <p:pRg st="4" end="4"/>
                                            </p:tx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4" descr="http://1.bp.blogspot.com/-OANXNOyTZBk/UJr9nPLXONI/AAAAAAAAAAw/a6NSGpeFmTo/s1600/LDSbl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255" y="832078"/>
            <a:ext cx="6727196" cy="602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436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5081" y="757144"/>
            <a:ext cx="6629401" cy="6026729"/>
          </a:xfrm>
          <a:prstGeom prst="rect">
            <a:avLst/>
          </a:prstGeom>
        </p:spPr>
      </p:pic>
      <p:sp>
        <p:nvSpPr>
          <p:cNvPr id="3" name="TextBox 2"/>
          <p:cNvSpPr txBox="1"/>
          <p:nvPr/>
        </p:nvSpPr>
        <p:spPr>
          <a:xfrm>
            <a:off x="7450282" y="1191491"/>
            <a:ext cx="4603173" cy="4862870"/>
          </a:xfrm>
          <a:prstGeom prst="rect">
            <a:avLst/>
          </a:prstGeom>
          <a:noFill/>
        </p:spPr>
        <p:txBody>
          <a:bodyPr wrap="square" rtlCol="0">
            <a:spAutoFit/>
          </a:bodyPr>
          <a:lstStyle/>
          <a:p>
            <a:r>
              <a:rPr lang="en-US" sz="2800" b="1" dirty="0" smtClean="0"/>
              <a:t>Risks:</a:t>
            </a:r>
          </a:p>
          <a:p>
            <a:pPr marL="285750" indent="-285750">
              <a:buFont typeface="Arial" panose="020B0604020202020204" pitchFamily="34" charset="0"/>
              <a:buChar char="•"/>
            </a:pPr>
            <a:r>
              <a:rPr lang="en-US" sz="2400" b="1" dirty="0" smtClean="0">
                <a:solidFill>
                  <a:srgbClr val="00838B"/>
                </a:solidFill>
              </a:rPr>
              <a:t>Dull needles</a:t>
            </a:r>
          </a:p>
          <a:p>
            <a:pPr marL="742950" lvl="1" indent="-285750">
              <a:buFont typeface="Arial" panose="020B0604020202020204" pitchFamily="34" charset="0"/>
              <a:buChar char="•"/>
            </a:pPr>
            <a:r>
              <a:rPr lang="en-US" sz="2400" dirty="0" smtClean="0">
                <a:solidFill>
                  <a:srgbClr val="00838B"/>
                </a:solidFill>
              </a:rPr>
              <a:t>Increases blood due to multiple sticks required. </a:t>
            </a:r>
          </a:p>
          <a:p>
            <a:pPr lvl="1"/>
            <a:endParaRPr lang="en-US" sz="2400" dirty="0" smtClean="0">
              <a:solidFill>
                <a:srgbClr val="00838B"/>
              </a:solidFill>
            </a:endParaRPr>
          </a:p>
          <a:p>
            <a:pPr marL="285750" indent="-285750">
              <a:buFont typeface="Arial" panose="020B0604020202020204" pitchFamily="34" charset="0"/>
              <a:buChar char="•"/>
            </a:pPr>
            <a:r>
              <a:rPr lang="en-US" sz="2400" b="1" dirty="0" smtClean="0">
                <a:solidFill>
                  <a:srgbClr val="00838B"/>
                </a:solidFill>
              </a:rPr>
              <a:t>Blood underneath the finger nails</a:t>
            </a:r>
            <a:r>
              <a:rPr lang="en-US" sz="2400" dirty="0" smtClean="0">
                <a:solidFill>
                  <a:srgbClr val="00838B"/>
                </a:solidFill>
              </a:rPr>
              <a:t> can spread virus on cotton, in water (when holding cooker)</a:t>
            </a:r>
          </a:p>
          <a:p>
            <a:pPr marL="285750" indent="-285750">
              <a:buFont typeface="Arial" panose="020B0604020202020204" pitchFamily="34" charset="0"/>
              <a:buChar char="•"/>
            </a:pPr>
            <a:endParaRPr lang="en-US" sz="2400" dirty="0" smtClean="0">
              <a:solidFill>
                <a:srgbClr val="00838B"/>
              </a:solidFill>
            </a:endParaRPr>
          </a:p>
          <a:p>
            <a:pPr marL="285750" indent="-285750">
              <a:buFont typeface="Arial" panose="020B0604020202020204" pitchFamily="34" charset="0"/>
              <a:buChar char="•"/>
            </a:pPr>
            <a:r>
              <a:rPr lang="en-US" sz="2400" dirty="0" smtClean="0">
                <a:solidFill>
                  <a:srgbClr val="00838B"/>
                </a:solidFill>
              </a:rPr>
              <a:t>Even small amounts of blood can spread viruses</a:t>
            </a:r>
          </a:p>
          <a:p>
            <a:pPr marL="285750" indent="-285750">
              <a:buFont typeface="Arial" panose="020B0604020202020204" pitchFamily="34" charset="0"/>
              <a:buChar char="•"/>
            </a:pPr>
            <a:endParaRPr lang="en-US" sz="2400" dirty="0" smtClean="0">
              <a:solidFill>
                <a:srgbClr val="335895"/>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218630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lgn="ctr"/>
            <a:r>
              <a:rPr lang="en-US" sz="4400" b="1" dirty="0">
                <a:solidFill>
                  <a:srgbClr val="00918E"/>
                </a:solidFill>
              </a:rPr>
              <a:t>Addressing Synergistic Epidemics With</a:t>
            </a:r>
            <a:br>
              <a:rPr lang="en-US" sz="4400" b="1" dirty="0">
                <a:solidFill>
                  <a:srgbClr val="00918E"/>
                </a:solidFill>
              </a:rPr>
            </a:br>
            <a:r>
              <a:rPr lang="en-US" sz="4400" b="1" dirty="0">
                <a:solidFill>
                  <a:srgbClr val="00918E"/>
                </a:solidFill>
              </a:rPr>
              <a:t>  Integrated Approaches</a:t>
            </a:r>
            <a:endParaRPr lang="en-US" sz="4400" dirty="0"/>
          </a:p>
        </p:txBody>
      </p:sp>
    </p:spTree>
    <p:extLst>
      <p:ext uri="{BB962C8B-B14F-4D97-AF65-F5344CB8AC3E}">
        <p14:creationId xmlns:p14="http://schemas.microsoft.com/office/powerpoint/2010/main" val="3895869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014" y="1702514"/>
            <a:ext cx="11693304" cy="5006757"/>
          </a:xfrm>
        </p:spPr>
        <p:txBody>
          <a:bodyPr>
            <a:normAutofit fontScale="25000" lnSpcReduction="20000"/>
          </a:bodyPr>
          <a:lstStyle/>
          <a:p>
            <a:r>
              <a:rPr lang="en-US" sz="11200" b="1" dirty="0">
                <a:solidFill>
                  <a:srgbClr val="00838B"/>
                </a:solidFill>
              </a:rPr>
              <a:t>Research has shown that providing MAT is tantamount to HIV and HCV prevention</a:t>
            </a:r>
          </a:p>
          <a:p>
            <a:pPr marL="0">
              <a:buNone/>
            </a:pPr>
            <a:r>
              <a:rPr lang="en-US" sz="11200" b="1" dirty="0" smtClean="0">
                <a:solidFill>
                  <a:srgbClr val="009A96"/>
                </a:solidFill>
              </a:rPr>
              <a:t>OAT:</a:t>
            </a:r>
            <a:r>
              <a:rPr lang="en-US" sz="12800" b="1" dirty="0" smtClean="0">
                <a:solidFill>
                  <a:srgbClr val="009A96"/>
                </a:solidFill>
              </a:rPr>
              <a:t> </a:t>
            </a:r>
            <a:r>
              <a:rPr lang="en-US" sz="11200" dirty="0" smtClean="0">
                <a:solidFill>
                  <a:srgbClr val="00838B"/>
                </a:solidFill>
              </a:rPr>
              <a:t>r</a:t>
            </a:r>
            <a:r>
              <a:rPr lang="en-US" sz="9600" dirty="0" smtClean="0">
                <a:solidFill>
                  <a:srgbClr val="00838B"/>
                </a:solidFill>
              </a:rPr>
              <a:t>esearch </a:t>
            </a:r>
            <a:r>
              <a:rPr lang="en-US" sz="9600" dirty="0">
                <a:solidFill>
                  <a:srgbClr val="00838B"/>
                </a:solidFill>
              </a:rPr>
              <a:t>has shown that Opiate Antagonist Treatment (OAT) reduces an individual’s risk of acquiring</a:t>
            </a:r>
            <a:r>
              <a:rPr lang="en-US" sz="9600" b="1" dirty="0">
                <a:solidFill>
                  <a:srgbClr val="00838B"/>
                </a:solidFill>
              </a:rPr>
              <a:t>:</a:t>
            </a:r>
          </a:p>
          <a:p>
            <a:pPr lvl="2">
              <a:buFont typeface="Arial" panose="020B0604020202020204" pitchFamily="34" charset="0"/>
              <a:buChar char="•"/>
            </a:pPr>
            <a:r>
              <a:rPr lang="en-US" sz="9600" dirty="0">
                <a:solidFill>
                  <a:srgbClr val="00838B"/>
                </a:solidFill>
              </a:rPr>
              <a:t>HIV by ~54% and (Aspinall, et., al. 2014)</a:t>
            </a:r>
          </a:p>
          <a:p>
            <a:pPr lvl="2">
              <a:buFont typeface="Arial" panose="020B0604020202020204" pitchFamily="34" charset="0"/>
              <a:buChar char="•"/>
            </a:pPr>
            <a:r>
              <a:rPr lang="en-US" sz="9600" dirty="0">
                <a:solidFill>
                  <a:srgbClr val="00838B"/>
                </a:solidFill>
              </a:rPr>
              <a:t>HCV by ~50</a:t>
            </a:r>
            <a:r>
              <a:rPr lang="en-US" sz="9600" dirty="0" smtClean="0">
                <a:solidFill>
                  <a:srgbClr val="00838B"/>
                </a:solidFill>
              </a:rPr>
              <a:t>% (Platt, et., al. 2017)</a:t>
            </a:r>
            <a:endParaRPr lang="en-US" sz="9600" dirty="0">
              <a:solidFill>
                <a:srgbClr val="00838B"/>
              </a:solidFill>
            </a:endParaRPr>
          </a:p>
          <a:p>
            <a:r>
              <a:rPr lang="en-US" sz="9600" b="1" dirty="0">
                <a:solidFill>
                  <a:srgbClr val="00838B"/>
                </a:solidFill>
              </a:rPr>
              <a:t>SSPs: </a:t>
            </a:r>
            <a:r>
              <a:rPr lang="en-US" sz="9600" b="1" dirty="0" smtClean="0">
                <a:solidFill>
                  <a:srgbClr val="00838B"/>
                </a:solidFill>
              </a:rPr>
              <a:t>Associated </a:t>
            </a:r>
            <a:r>
              <a:rPr lang="en-US" sz="9600" b="1" dirty="0">
                <a:solidFill>
                  <a:srgbClr val="00838B"/>
                </a:solidFill>
              </a:rPr>
              <a:t>with a 34% reduction in HIV and as much as a 76% reduction in HCV. </a:t>
            </a:r>
          </a:p>
          <a:p>
            <a:pPr lvl="2">
              <a:buFont typeface="Arial" panose="020B0604020202020204" pitchFamily="34" charset="0"/>
              <a:buChar char="•"/>
            </a:pPr>
            <a:r>
              <a:rPr lang="en-US" sz="9600" dirty="0" smtClean="0">
                <a:solidFill>
                  <a:srgbClr val="00838B"/>
                </a:solidFill>
              </a:rPr>
              <a:t>Since 2016, the consolidated appropriations act gives states, under limited circumstances, opportunity to support certain components of a SSP with fed funding. States are required to consult with CDC and provide a “determination of need” application. </a:t>
            </a:r>
          </a:p>
          <a:p>
            <a:pPr lvl="4">
              <a:buFont typeface="Arial" panose="020B0604020202020204" pitchFamily="34" charset="0"/>
              <a:buChar char="•"/>
            </a:pPr>
            <a:r>
              <a:rPr lang="en-US" sz="9600" dirty="0" smtClean="0">
                <a:solidFill>
                  <a:srgbClr val="00838B"/>
                </a:solidFill>
              </a:rPr>
              <a:t>DHEC received a letter from CDC stating they found a “determination of need” in South Carolina (based on HCV rates) to indicate that we could benefit from SSP to decrease the spread of infectious diseases such as HCV and HAV.  </a:t>
            </a:r>
            <a:endParaRPr lang="en-US" sz="9600" b="1" dirty="0" smtClean="0">
              <a:solidFill>
                <a:srgbClr val="00838B"/>
              </a:solidFill>
            </a:endParaRPr>
          </a:p>
          <a:p>
            <a:pPr marL="749808" lvl="4" indent="0">
              <a:buNone/>
            </a:pPr>
            <a:endParaRPr lang="en-US" sz="8000" dirty="0" smtClean="0">
              <a:solidFill>
                <a:srgbClr val="045D8A"/>
              </a:solidFill>
            </a:endParaRPr>
          </a:p>
        </p:txBody>
      </p:sp>
      <p:sp>
        <p:nvSpPr>
          <p:cNvPr id="2" name="Title 1"/>
          <p:cNvSpPr>
            <a:spLocks noGrp="1"/>
          </p:cNvSpPr>
          <p:nvPr>
            <p:ph type="title" idx="4294967295"/>
          </p:nvPr>
        </p:nvSpPr>
        <p:spPr>
          <a:xfrm>
            <a:off x="914400" y="425450"/>
            <a:ext cx="11277600" cy="1277065"/>
          </a:xfrm>
          <a:prstGeom prst="rect">
            <a:avLst/>
          </a:prstGeom>
        </p:spPr>
        <p:txBody>
          <a:bodyPr>
            <a:normAutofit fontScale="90000"/>
          </a:bodyPr>
          <a:lstStyle/>
          <a:p>
            <a:pPr algn="ctr"/>
            <a:r>
              <a:rPr lang="en-US" b="1" dirty="0" smtClean="0">
                <a:solidFill>
                  <a:srgbClr val="008080"/>
                </a:solidFill>
              </a:rPr>
              <a:t/>
            </a:r>
            <a:br>
              <a:rPr lang="en-US" b="1" dirty="0" smtClean="0">
                <a:solidFill>
                  <a:srgbClr val="008080"/>
                </a:solidFill>
              </a:rPr>
            </a:br>
            <a:r>
              <a:rPr lang="en-US" sz="4400" b="1" dirty="0">
                <a:solidFill>
                  <a:srgbClr val="009A96"/>
                </a:solidFill>
                <a:latin typeface="+mn-lt"/>
              </a:rPr>
              <a:t>Infectious Disease Prevention</a:t>
            </a:r>
            <a:r>
              <a:rPr lang="en-US" sz="4400" b="1" dirty="0">
                <a:solidFill>
                  <a:srgbClr val="008080"/>
                </a:solidFill>
                <a:latin typeface="+mn-lt"/>
              </a:rPr>
              <a:t/>
            </a:r>
            <a:br>
              <a:rPr lang="en-US" sz="4400" b="1" dirty="0">
                <a:solidFill>
                  <a:srgbClr val="008080"/>
                </a:solidFill>
                <a:latin typeface="+mn-lt"/>
              </a:rPr>
            </a:br>
            <a:r>
              <a:rPr lang="en-US" b="1" dirty="0">
                <a:solidFill>
                  <a:srgbClr val="008080"/>
                </a:solidFill>
              </a:rPr>
              <a:t/>
            </a:r>
            <a:br>
              <a:rPr lang="en-US" b="1" dirty="0">
                <a:solidFill>
                  <a:srgbClr val="008080"/>
                </a:solidFill>
              </a:rPr>
            </a:br>
            <a:r>
              <a:rPr lang="en-US" b="1" dirty="0" smtClean="0">
                <a:solidFill>
                  <a:srgbClr val="008080"/>
                </a:solidFill>
              </a:rPr>
              <a:t/>
            </a:r>
            <a:br>
              <a:rPr lang="en-US" b="1" dirty="0" smtClean="0">
                <a:solidFill>
                  <a:srgbClr val="008080"/>
                </a:solidFill>
              </a:rPr>
            </a:br>
            <a:r>
              <a:rPr lang="en-US" b="1" dirty="0">
                <a:solidFill>
                  <a:srgbClr val="008080"/>
                </a:solidFill>
              </a:rPr>
              <a:t/>
            </a:r>
            <a:br>
              <a:rPr lang="en-US" b="1" dirty="0">
                <a:solidFill>
                  <a:srgbClr val="008080"/>
                </a:solidFill>
              </a:rPr>
            </a:br>
            <a:r>
              <a:rPr lang="en-US" b="1" dirty="0" smtClean="0">
                <a:solidFill>
                  <a:srgbClr val="008080"/>
                </a:solidFill>
                <a:latin typeface="+mn-lt"/>
              </a:rPr>
              <a:t> </a:t>
            </a:r>
            <a:br>
              <a:rPr lang="en-US" b="1" dirty="0" smtClean="0">
                <a:solidFill>
                  <a:srgbClr val="008080"/>
                </a:solidFill>
                <a:latin typeface="+mn-lt"/>
              </a:rPr>
            </a:br>
            <a:endParaRPr lang="en-US" b="1" dirty="0">
              <a:solidFill>
                <a:srgbClr val="008080"/>
              </a:solidFill>
              <a:latin typeface="+mn-lt"/>
            </a:endParaRPr>
          </a:p>
        </p:txBody>
      </p:sp>
      <p:cxnSp>
        <p:nvCxnSpPr>
          <p:cNvPr id="5" name="Straight Connector 4"/>
          <p:cNvCxnSpPr/>
          <p:nvPr/>
        </p:nvCxnSpPr>
        <p:spPr>
          <a:xfrm>
            <a:off x="0" y="685800"/>
            <a:ext cx="121158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2443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883" y="1845733"/>
            <a:ext cx="10617798" cy="4469005"/>
          </a:xfrm>
        </p:spPr>
        <p:txBody>
          <a:bodyPr>
            <a:normAutofit fontScale="25000" lnSpcReduction="20000"/>
          </a:bodyPr>
          <a:lstStyle/>
          <a:p>
            <a:pPr marL="0" indent="0">
              <a:buNone/>
            </a:pPr>
            <a:endParaRPr lang="en-US" sz="9800" b="1" dirty="0" smtClean="0">
              <a:solidFill>
                <a:srgbClr val="008080"/>
              </a:solidFill>
            </a:endParaRPr>
          </a:p>
          <a:p>
            <a:pPr marL="201168" lvl="1" indent="0">
              <a:buNone/>
            </a:pPr>
            <a:r>
              <a:rPr lang="en-US" sz="12800" b="1" dirty="0" smtClean="0">
                <a:solidFill>
                  <a:srgbClr val="009A96"/>
                </a:solidFill>
              </a:rPr>
              <a:t>HIV Treatment and OAT</a:t>
            </a:r>
            <a:endParaRPr lang="en-US" sz="12800" b="1" dirty="0">
              <a:solidFill>
                <a:srgbClr val="009A96"/>
              </a:solidFill>
            </a:endParaRPr>
          </a:p>
          <a:p>
            <a:pPr lvl="2">
              <a:buFont typeface="Arial" panose="020B0604020202020204" pitchFamily="34" charset="0"/>
              <a:buChar char="•"/>
            </a:pPr>
            <a:r>
              <a:rPr lang="en-US" sz="9800" dirty="0" smtClean="0">
                <a:solidFill>
                  <a:srgbClr val="002060"/>
                </a:solidFill>
              </a:rPr>
              <a:t>69</a:t>
            </a:r>
            <a:r>
              <a:rPr lang="en-US" sz="9800" dirty="0">
                <a:solidFill>
                  <a:srgbClr val="002060"/>
                </a:solidFill>
              </a:rPr>
              <a:t>% increase in recruitment onto (ART), </a:t>
            </a:r>
            <a:endParaRPr lang="en-US" sz="9800" dirty="0" smtClean="0">
              <a:solidFill>
                <a:srgbClr val="002060"/>
              </a:solidFill>
            </a:endParaRPr>
          </a:p>
          <a:p>
            <a:pPr lvl="2">
              <a:buFont typeface="Arial" panose="020B0604020202020204" pitchFamily="34" charset="0"/>
              <a:buChar char="•"/>
            </a:pPr>
            <a:r>
              <a:rPr lang="en-US" sz="9800" dirty="0" smtClean="0">
                <a:solidFill>
                  <a:srgbClr val="002060"/>
                </a:solidFill>
              </a:rPr>
              <a:t>two-fold </a:t>
            </a:r>
            <a:r>
              <a:rPr lang="en-US" sz="9800" dirty="0">
                <a:solidFill>
                  <a:srgbClr val="002060"/>
                </a:solidFill>
              </a:rPr>
              <a:t>increase in ART adherence</a:t>
            </a:r>
            <a:r>
              <a:rPr lang="en-US" sz="9800" dirty="0" smtClean="0">
                <a:solidFill>
                  <a:srgbClr val="002060"/>
                </a:solidFill>
              </a:rPr>
              <a:t>,</a:t>
            </a:r>
          </a:p>
          <a:p>
            <a:pPr lvl="2">
              <a:buFont typeface="Arial" panose="020B0604020202020204" pitchFamily="34" charset="0"/>
              <a:buChar char="•"/>
            </a:pPr>
            <a:r>
              <a:rPr lang="en-US" sz="9800" dirty="0" smtClean="0">
                <a:solidFill>
                  <a:srgbClr val="002060"/>
                </a:solidFill>
              </a:rPr>
              <a:t>23 </a:t>
            </a:r>
            <a:r>
              <a:rPr lang="en-US" sz="9800" dirty="0">
                <a:solidFill>
                  <a:srgbClr val="002060"/>
                </a:solidFill>
              </a:rPr>
              <a:t>% decrease in odds of ART attrition and </a:t>
            </a:r>
            <a:endParaRPr lang="en-US" sz="9800" dirty="0" smtClean="0">
              <a:solidFill>
                <a:srgbClr val="002060"/>
              </a:solidFill>
            </a:endParaRPr>
          </a:p>
          <a:p>
            <a:pPr lvl="2">
              <a:buFont typeface="Arial" panose="020B0604020202020204" pitchFamily="34" charset="0"/>
              <a:buChar char="•"/>
            </a:pPr>
            <a:r>
              <a:rPr lang="en-US" sz="9800" dirty="0" smtClean="0">
                <a:solidFill>
                  <a:srgbClr val="002060"/>
                </a:solidFill>
              </a:rPr>
              <a:t>45 </a:t>
            </a:r>
            <a:r>
              <a:rPr lang="en-US" sz="9800" dirty="0">
                <a:solidFill>
                  <a:srgbClr val="002060"/>
                </a:solidFill>
              </a:rPr>
              <a:t>% increase in odds of viral suppression</a:t>
            </a:r>
            <a:r>
              <a:rPr lang="en-US" sz="7000" dirty="0">
                <a:solidFill>
                  <a:srgbClr val="002060"/>
                </a:solidFill>
              </a:rPr>
              <a:t> </a:t>
            </a:r>
            <a:r>
              <a:rPr lang="en-US" sz="6800" dirty="0">
                <a:solidFill>
                  <a:srgbClr val="002060"/>
                </a:solidFill>
              </a:rPr>
              <a:t>(Low et al., 2016</a:t>
            </a:r>
            <a:r>
              <a:rPr lang="en-US" sz="6800" dirty="0" smtClean="0">
                <a:solidFill>
                  <a:srgbClr val="002060"/>
                </a:solidFill>
              </a:rPr>
              <a:t>)</a:t>
            </a:r>
          </a:p>
          <a:p>
            <a:pPr marL="201168" lvl="1" indent="0">
              <a:buNone/>
            </a:pPr>
            <a:endParaRPr lang="en-US" sz="7200" dirty="0" smtClean="0">
              <a:solidFill>
                <a:srgbClr val="002060"/>
              </a:solidFill>
            </a:endParaRPr>
          </a:p>
          <a:p>
            <a:pPr marL="201168" lvl="1" indent="0">
              <a:buNone/>
            </a:pPr>
            <a:r>
              <a:rPr lang="en-US" sz="12600" b="1" dirty="0" smtClean="0">
                <a:solidFill>
                  <a:srgbClr val="009A96"/>
                </a:solidFill>
              </a:rPr>
              <a:t>HCV </a:t>
            </a:r>
            <a:r>
              <a:rPr lang="en-US" sz="12600" b="1" dirty="0">
                <a:solidFill>
                  <a:srgbClr val="009A96"/>
                </a:solidFill>
              </a:rPr>
              <a:t>Treatment and </a:t>
            </a:r>
            <a:r>
              <a:rPr lang="en-US" sz="12600" b="1" dirty="0" smtClean="0">
                <a:solidFill>
                  <a:srgbClr val="009A96"/>
                </a:solidFill>
              </a:rPr>
              <a:t>OAT:</a:t>
            </a:r>
          </a:p>
          <a:p>
            <a:pPr lvl="2">
              <a:buFont typeface="Arial" panose="020B0604020202020204" pitchFamily="34" charset="0"/>
              <a:buChar char="•"/>
            </a:pPr>
            <a:r>
              <a:rPr lang="en-US" sz="9800" dirty="0" smtClean="0">
                <a:solidFill>
                  <a:srgbClr val="002060"/>
                </a:solidFill>
              </a:rPr>
              <a:t>Cure </a:t>
            </a:r>
            <a:r>
              <a:rPr lang="en-US" sz="9800" dirty="0">
                <a:solidFill>
                  <a:srgbClr val="002060"/>
                </a:solidFill>
              </a:rPr>
              <a:t>rates for PWID treated for HCV can reach 94% among individuals on OAT as well as those who are not</a:t>
            </a:r>
            <a:r>
              <a:rPr lang="en-US" sz="10800" dirty="0">
                <a:solidFill>
                  <a:srgbClr val="002060"/>
                </a:solidFill>
              </a:rPr>
              <a:t> </a:t>
            </a:r>
            <a:r>
              <a:rPr lang="en-US" sz="7400" dirty="0">
                <a:solidFill>
                  <a:srgbClr val="002060"/>
                </a:solidFill>
              </a:rPr>
              <a:t>(Dore et al., 2016; </a:t>
            </a:r>
            <a:r>
              <a:rPr lang="en-US" sz="7400" dirty="0" err="1">
                <a:solidFill>
                  <a:srgbClr val="002060"/>
                </a:solidFill>
              </a:rPr>
              <a:t>Grebely</a:t>
            </a:r>
            <a:r>
              <a:rPr lang="en-US" sz="7400" dirty="0">
                <a:solidFill>
                  <a:srgbClr val="002060"/>
                </a:solidFill>
              </a:rPr>
              <a:t>, 2017; </a:t>
            </a:r>
            <a:r>
              <a:rPr lang="en-US" sz="7400" dirty="0" err="1">
                <a:solidFill>
                  <a:srgbClr val="002060"/>
                </a:solidFill>
              </a:rPr>
              <a:t>Grebely</a:t>
            </a:r>
            <a:r>
              <a:rPr lang="en-US" sz="7400" dirty="0">
                <a:solidFill>
                  <a:srgbClr val="002060"/>
                </a:solidFill>
              </a:rPr>
              <a:t> et al., 2016; </a:t>
            </a:r>
            <a:r>
              <a:rPr lang="en-US" sz="7400" dirty="0" err="1">
                <a:solidFill>
                  <a:srgbClr val="002060"/>
                </a:solidFill>
              </a:rPr>
              <a:t>Zeuzem</a:t>
            </a:r>
            <a:r>
              <a:rPr lang="en-US" sz="7400" dirty="0">
                <a:solidFill>
                  <a:srgbClr val="002060"/>
                </a:solidFill>
              </a:rPr>
              <a:t> et al., 2015</a:t>
            </a:r>
            <a:r>
              <a:rPr lang="en-US" sz="7400" dirty="0" smtClean="0">
                <a:solidFill>
                  <a:srgbClr val="002060"/>
                </a:solidFill>
              </a:rPr>
              <a:t>)</a:t>
            </a:r>
          </a:p>
          <a:p>
            <a:pPr marL="201168" lvl="1" indent="0">
              <a:buNone/>
            </a:pPr>
            <a:endParaRPr lang="en-US" sz="7000" dirty="0">
              <a:solidFill>
                <a:srgbClr val="002060"/>
              </a:solidFill>
            </a:endParaRPr>
          </a:p>
          <a:p>
            <a:pPr marL="201168" lvl="1" indent="0">
              <a:buNone/>
            </a:pPr>
            <a:endParaRPr lang="en-US" sz="7000" dirty="0" smtClean="0">
              <a:solidFill>
                <a:srgbClr val="002060"/>
              </a:solidFill>
            </a:endParaRPr>
          </a:p>
          <a:p>
            <a:pPr marL="0" indent="0">
              <a:buNone/>
            </a:pPr>
            <a:endParaRPr lang="en-US" sz="7200" b="1" dirty="0">
              <a:solidFill>
                <a:srgbClr val="002060"/>
              </a:solidFill>
            </a:endParaRPr>
          </a:p>
        </p:txBody>
      </p:sp>
      <p:sp>
        <p:nvSpPr>
          <p:cNvPr id="2" name="Title 1"/>
          <p:cNvSpPr>
            <a:spLocks noGrp="1"/>
          </p:cNvSpPr>
          <p:nvPr>
            <p:ph type="title" idx="4294967295"/>
          </p:nvPr>
        </p:nvSpPr>
        <p:spPr>
          <a:xfrm>
            <a:off x="1097278" y="653143"/>
            <a:ext cx="10942321" cy="1083582"/>
          </a:xfrm>
          <a:prstGeom prst="rect">
            <a:avLst/>
          </a:prstGeom>
        </p:spPr>
        <p:txBody>
          <a:bodyPr>
            <a:normAutofit fontScale="90000"/>
          </a:bodyPr>
          <a:lstStyle/>
          <a:p>
            <a:pPr algn="ctr"/>
            <a:r>
              <a:rPr lang="en-US" sz="4900" b="1" dirty="0" smtClean="0">
                <a:solidFill>
                  <a:schemeClr val="tx1"/>
                </a:solidFill>
                <a:latin typeface="+mn-lt"/>
              </a:rPr>
              <a:t>Integrated Treatment</a:t>
            </a:r>
            <a:r>
              <a:rPr lang="en-US" sz="9600" dirty="0" smtClean="0">
                <a:solidFill>
                  <a:schemeClr val="tx1"/>
                </a:solidFill>
              </a:rPr>
              <a:t> </a:t>
            </a:r>
            <a:r>
              <a:rPr lang="en-US" sz="9600" dirty="0">
                <a:solidFill>
                  <a:schemeClr val="tx1"/>
                </a:solidFill>
              </a:rPr>
              <a:t/>
            </a:r>
            <a:br>
              <a:rPr lang="en-US" sz="9600"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147002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p:cTn id="3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8" dur="500"/>
                                        <p:tgtEl>
                                          <p:spTgt spid="3">
                                            <p:txEl>
                                              <p:pRg st="7" end="7"/>
                                            </p:txEl>
                                          </p:spTgt>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p:cTn id="4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10058400" cy="627797"/>
          </a:xfrm>
        </p:spPr>
        <p:txBody>
          <a:bodyPr>
            <a:normAutofit fontScale="90000"/>
          </a:bodyPr>
          <a:lstStyle/>
          <a:p>
            <a:pPr algn="ctr"/>
            <a:r>
              <a:rPr lang="en-US" b="1" dirty="0" smtClean="0">
                <a:solidFill>
                  <a:srgbClr val="00918E"/>
                </a:solidFill>
                <a:latin typeface="+mn-lt"/>
              </a:rPr>
              <a:t>Integrated Approaches Continued</a:t>
            </a:r>
            <a:endParaRPr lang="en-US" b="1" dirty="0">
              <a:solidFill>
                <a:srgbClr val="00918E"/>
              </a:solidFill>
              <a:latin typeface="+mn-lt"/>
            </a:endParaRPr>
          </a:p>
        </p:txBody>
      </p:sp>
      <p:sp>
        <p:nvSpPr>
          <p:cNvPr id="4" name="Content Placeholder 3"/>
          <p:cNvSpPr>
            <a:spLocks noGrp="1"/>
          </p:cNvSpPr>
          <p:nvPr>
            <p:ph idx="1"/>
          </p:nvPr>
        </p:nvSpPr>
        <p:spPr>
          <a:xfrm>
            <a:off x="76200" y="1066801"/>
            <a:ext cx="11887200" cy="5638799"/>
          </a:xfrm>
        </p:spPr>
        <p:txBody>
          <a:bodyPr>
            <a:normAutofit fontScale="77500" lnSpcReduction="20000"/>
          </a:bodyPr>
          <a:lstStyle/>
          <a:p>
            <a:pPr marL="0" indent="0">
              <a:buNone/>
            </a:pPr>
            <a:r>
              <a:rPr lang="en-US" sz="4600" b="1" dirty="0">
                <a:solidFill>
                  <a:srgbClr val="00918E"/>
                </a:solidFill>
              </a:rPr>
              <a:t>Hospitals:</a:t>
            </a:r>
          </a:p>
          <a:p>
            <a:pPr lvl="1">
              <a:buFont typeface="Arial" panose="020B0604020202020204" pitchFamily="34" charset="0"/>
              <a:buChar char="•"/>
            </a:pPr>
            <a:r>
              <a:rPr lang="en-US" sz="4100" dirty="0">
                <a:solidFill>
                  <a:srgbClr val="002060"/>
                </a:solidFill>
              </a:rPr>
              <a:t>Increase early treatment of SSTIs and endocarditis with goal of decreasing ED visits</a:t>
            </a:r>
          </a:p>
          <a:p>
            <a:pPr lvl="1">
              <a:buFont typeface="Arial" panose="020B0604020202020204" pitchFamily="34" charset="0"/>
              <a:buChar char="•"/>
            </a:pPr>
            <a:r>
              <a:rPr lang="en-US" sz="4100" dirty="0">
                <a:solidFill>
                  <a:srgbClr val="002060"/>
                </a:solidFill>
              </a:rPr>
              <a:t>Utilize peer support staff for linkage to SUD treatment programs</a:t>
            </a:r>
          </a:p>
          <a:p>
            <a:pPr marL="0">
              <a:buNone/>
            </a:pPr>
            <a:r>
              <a:rPr lang="en-US" sz="4600" b="1" dirty="0" smtClean="0">
                <a:solidFill>
                  <a:srgbClr val="00918E"/>
                </a:solidFill>
              </a:rPr>
              <a:t>SUD Treatment sites:</a:t>
            </a:r>
            <a:r>
              <a:rPr lang="en-US" sz="4000" b="1" dirty="0" smtClean="0">
                <a:solidFill>
                  <a:srgbClr val="00918E"/>
                </a:solidFill>
              </a:rPr>
              <a:t> </a:t>
            </a:r>
            <a:endParaRPr lang="en-US" sz="4000" dirty="0" smtClean="0">
              <a:solidFill>
                <a:srgbClr val="00918E"/>
              </a:solidFill>
            </a:endParaRPr>
          </a:p>
          <a:p>
            <a:pPr lvl="1">
              <a:buFont typeface="Arial" panose="020B0604020202020204" pitchFamily="34" charset="0"/>
              <a:buChar char="•"/>
            </a:pPr>
            <a:r>
              <a:rPr lang="en-US" sz="3900" dirty="0" smtClean="0">
                <a:solidFill>
                  <a:srgbClr val="002060"/>
                </a:solidFill>
              </a:rPr>
              <a:t>Fast track patients post hospital release into treatment</a:t>
            </a:r>
            <a:r>
              <a:rPr lang="en-US" sz="3800" dirty="0" smtClean="0">
                <a:solidFill>
                  <a:srgbClr val="002060"/>
                </a:solidFill>
              </a:rPr>
              <a:t> </a:t>
            </a:r>
            <a:r>
              <a:rPr lang="en-US" sz="3100" dirty="0" smtClean="0">
                <a:solidFill>
                  <a:srgbClr val="002060"/>
                </a:solidFill>
              </a:rPr>
              <a:t>(i.e. MAT/OAT and talk therapy)</a:t>
            </a:r>
          </a:p>
          <a:p>
            <a:pPr marL="0" indent="0">
              <a:buNone/>
            </a:pPr>
            <a:r>
              <a:rPr lang="en-US" sz="4600" b="1" dirty="0" smtClean="0">
                <a:solidFill>
                  <a:srgbClr val="00918E"/>
                </a:solidFill>
              </a:rPr>
              <a:t>Infectious Disease Clinics</a:t>
            </a:r>
            <a:r>
              <a:rPr lang="en-US" sz="4600" dirty="0" smtClean="0">
                <a:solidFill>
                  <a:srgbClr val="00918E"/>
                </a:solidFill>
              </a:rPr>
              <a:t>:</a:t>
            </a:r>
            <a:r>
              <a:rPr lang="en-US" sz="4600" dirty="0" smtClean="0">
                <a:solidFill>
                  <a:srgbClr val="335895"/>
                </a:solidFill>
              </a:rPr>
              <a:t> </a:t>
            </a:r>
          </a:p>
          <a:p>
            <a:pPr lvl="1">
              <a:buFont typeface="Arial" panose="020B0604020202020204" pitchFamily="34" charset="0"/>
              <a:buChar char="•"/>
            </a:pPr>
            <a:r>
              <a:rPr lang="en-US" sz="3600" dirty="0" smtClean="0">
                <a:solidFill>
                  <a:srgbClr val="002060"/>
                </a:solidFill>
              </a:rPr>
              <a:t>Continuously assess HIV patients for SUDs at each visit</a:t>
            </a:r>
          </a:p>
          <a:p>
            <a:pPr marL="0" indent="0">
              <a:buNone/>
            </a:pPr>
            <a:r>
              <a:rPr lang="en-US" sz="4100" b="1" dirty="0" smtClean="0">
                <a:solidFill>
                  <a:srgbClr val="00918E"/>
                </a:solidFill>
              </a:rPr>
              <a:t>Correctional Health: </a:t>
            </a:r>
          </a:p>
          <a:p>
            <a:pPr lvl="1">
              <a:buFont typeface="Arial" panose="020B0604020202020204" pitchFamily="34" charset="0"/>
              <a:buChar char="•"/>
            </a:pPr>
            <a:r>
              <a:rPr lang="en-US" sz="4100" b="1" dirty="0" smtClean="0">
                <a:solidFill>
                  <a:srgbClr val="00918E"/>
                </a:solidFill>
              </a:rPr>
              <a:t>HIV: </a:t>
            </a:r>
            <a:r>
              <a:rPr lang="en-US" sz="3600" dirty="0" smtClean="0">
                <a:solidFill>
                  <a:srgbClr val="002060"/>
                </a:solidFill>
              </a:rPr>
              <a:t>transition out of prison is a critical time for HIV HAART interruption and a risky time for transmitting HIV or HCV</a:t>
            </a:r>
            <a:r>
              <a:rPr lang="en-US" sz="3400" dirty="0" smtClean="0">
                <a:solidFill>
                  <a:srgbClr val="002060"/>
                </a:solidFill>
              </a:rPr>
              <a:t> (via needle/equipment sharing)</a:t>
            </a:r>
          </a:p>
          <a:p>
            <a:pPr lvl="1">
              <a:buFont typeface="Arial" panose="020B0604020202020204" pitchFamily="34" charset="0"/>
              <a:buChar char="•"/>
            </a:pPr>
            <a:r>
              <a:rPr lang="en-US" sz="4100" b="1" dirty="0" smtClean="0">
                <a:solidFill>
                  <a:srgbClr val="00918E"/>
                </a:solidFill>
              </a:rPr>
              <a:t>OAT:</a:t>
            </a:r>
            <a:r>
              <a:rPr lang="en-US" sz="3400" b="1" dirty="0" smtClean="0">
                <a:solidFill>
                  <a:srgbClr val="002060"/>
                </a:solidFill>
              </a:rPr>
              <a:t> </a:t>
            </a:r>
            <a:r>
              <a:rPr lang="en-US" sz="3400" dirty="0" smtClean="0">
                <a:solidFill>
                  <a:srgbClr val="002060"/>
                </a:solidFill>
              </a:rPr>
              <a:t>(i.e. Vivitrol)</a:t>
            </a:r>
          </a:p>
        </p:txBody>
      </p:sp>
      <p:cxnSp>
        <p:nvCxnSpPr>
          <p:cNvPr id="5" name="Straight Connector 4"/>
          <p:cNvCxnSpPr/>
          <p:nvPr/>
        </p:nvCxnSpPr>
        <p:spPr>
          <a:xfrm>
            <a:off x="0" y="9144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96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p:cTn id="2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4">
                                            <p:txEl>
                                              <p:pRg st="3" end="3"/>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p:cTn id="29"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 calcmode="lin" valueType="num">
                                      <p:cBhvr>
                                        <p:cTn id="36"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4">
                                            <p:txEl>
                                              <p:pRg st="5" end="5"/>
                                            </p:txEl>
                                          </p:spTgt>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p:cTn id="41"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4">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 calcmode="lin" valueType="num">
                                      <p:cBhvr>
                                        <p:cTn id="48"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0" dur="500"/>
                                        <p:tgtEl>
                                          <p:spTgt spid="4">
                                            <p:txEl>
                                              <p:pRg st="7" end="7"/>
                                            </p:txEl>
                                          </p:spTgt>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 calcmode="lin" valueType="num">
                                      <p:cBhvr>
                                        <p:cTn id="5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5" dur="500"/>
                                        <p:tgtEl>
                                          <p:spTgt spid="4">
                                            <p:txEl>
                                              <p:pRg st="8" end="8"/>
                                            </p:txEl>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xEl>
                                              <p:pRg st="9" end="9"/>
                                            </p:txEl>
                                          </p:spTgt>
                                        </p:tgtEl>
                                        <p:attrNameLst>
                                          <p:attrName>style.visibility</p:attrName>
                                        </p:attrNameLst>
                                      </p:cBhvr>
                                      <p:to>
                                        <p:strVal val="visible"/>
                                      </p:to>
                                    </p:set>
                                    <p:anim calcmode="lin" valueType="num">
                                      <p:cBhvr>
                                        <p:cTn id="58"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59"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6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455" y="1845734"/>
            <a:ext cx="11677880" cy="4023360"/>
          </a:xfrm>
        </p:spPr>
        <p:txBody>
          <a:bodyPr>
            <a:noAutofit/>
          </a:bodyPr>
          <a:lstStyle/>
          <a:p>
            <a:pPr>
              <a:buFont typeface="Arial" panose="020B0604020202020204" pitchFamily="34" charset="0"/>
              <a:buChar char="•"/>
            </a:pPr>
            <a:r>
              <a:rPr lang="en-US" sz="2400" dirty="0" smtClean="0">
                <a:solidFill>
                  <a:srgbClr val="00838B"/>
                </a:solidFill>
              </a:rPr>
              <a:t>SUD treatment system is “underprepared” to support HIV//care coordination</a:t>
            </a:r>
          </a:p>
          <a:p>
            <a:pPr>
              <a:buFont typeface="Arial" panose="020B0604020202020204" pitchFamily="34" charset="0"/>
              <a:buChar char="•"/>
            </a:pPr>
            <a:r>
              <a:rPr lang="en-US" sz="2400" dirty="0" smtClean="0">
                <a:solidFill>
                  <a:srgbClr val="00838B"/>
                </a:solidFill>
              </a:rPr>
              <a:t>Lingering misperceptions </a:t>
            </a:r>
            <a:r>
              <a:rPr lang="en-US" sz="2400" dirty="0">
                <a:solidFill>
                  <a:srgbClr val="00838B"/>
                </a:solidFill>
              </a:rPr>
              <a:t>regarding the use of MAT as a best </a:t>
            </a:r>
            <a:r>
              <a:rPr lang="en-US" sz="2400" dirty="0" smtClean="0">
                <a:solidFill>
                  <a:srgbClr val="00838B"/>
                </a:solidFill>
              </a:rPr>
              <a:t>practice</a:t>
            </a:r>
            <a:endParaRPr lang="en-US" sz="2400" dirty="0">
              <a:solidFill>
                <a:srgbClr val="00838B"/>
              </a:solidFill>
            </a:endParaRPr>
          </a:p>
          <a:p>
            <a:pPr>
              <a:buFont typeface="Arial" panose="020B0604020202020204" pitchFamily="34" charset="0"/>
              <a:buChar char="•"/>
            </a:pPr>
            <a:r>
              <a:rPr lang="en-US" sz="2400" dirty="0" smtClean="0">
                <a:solidFill>
                  <a:srgbClr val="00838B"/>
                </a:solidFill>
              </a:rPr>
              <a:t>The primary care system has been slow to implement MAT, and other vital coordination services such as prevention and early intervention services </a:t>
            </a:r>
          </a:p>
          <a:p>
            <a:pPr>
              <a:buFont typeface="Arial" panose="020B0604020202020204" pitchFamily="34" charset="0"/>
              <a:buChar char="•"/>
            </a:pPr>
            <a:r>
              <a:rPr lang="en-US" sz="2400" dirty="0" smtClean="0">
                <a:solidFill>
                  <a:srgbClr val="00838B"/>
                </a:solidFill>
              </a:rPr>
              <a:t>Many healthcare sites often experience staffing shortages and/or their staff do not possess the skillsets necessary to address substance use disorders</a:t>
            </a:r>
          </a:p>
          <a:p>
            <a:pPr>
              <a:buFont typeface="Arial" panose="020B0604020202020204" pitchFamily="34" charset="0"/>
              <a:buChar char="•"/>
            </a:pPr>
            <a:r>
              <a:rPr lang="en-US" sz="2400" dirty="0" smtClean="0">
                <a:solidFill>
                  <a:srgbClr val="00838B"/>
                </a:solidFill>
              </a:rPr>
              <a:t>Patient confidentiality can often serve as barriers to the exchange of information necessary to provide comprehensive services</a:t>
            </a:r>
          </a:p>
          <a:p>
            <a:pPr>
              <a:buFont typeface="Arial" panose="020B0604020202020204" pitchFamily="34" charset="0"/>
              <a:buChar char="•"/>
            </a:pPr>
            <a:r>
              <a:rPr lang="en-US" sz="2400" dirty="0" smtClean="0">
                <a:solidFill>
                  <a:srgbClr val="00838B"/>
                </a:solidFill>
              </a:rPr>
              <a:t>We need a type of “Ryan White” for OUD to prioritize and sustain integrated approaches</a:t>
            </a:r>
          </a:p>
          <a:p>
            <a:pPr>
              <a:buFont typeface="Arial" panose="020B0604020202020204" pitchFamily="34" charset="0"/>
              <a:buChar char="•"/>
            </a:pPr>
            <a:r>
              <a:rPr lang="en-US" sz="2400" dirty="0" smtClean="0">
                <a:solidFill>
                  <a:srgbClr val="00838B"/>
                </a:solidFill>
              </a:rPr>
              <a:t>Research conducted through the Office of AIDS focuses on viral suppression above all, missing opportunities to explore HIV from the lens of the virus as casualty of OUD. </a:t>
            </a:r>
          </a:p>
        </p:txBody>
      </p:sp>
      <p:sp>
        <p:nvSpPr>
          <p:cNvPr id="2" name="Title 1"/>
          <p:cNvSpPr>
            <a:spLocks noGrp="1"/>
          </p:cNvSpPr>
          <p:nvPr>
            <p:ph type="title" idx="4294967295"/>
          </p:nvPr>
        </p:nvSpPr>
        <p:spPr>
          <a:xfrm>
            <a:off x="143219" y="990071"/>
            <a:ext cx="12192000" cy="855663"/>
          </a:xfrm>
          <a:prstGeom prst="rect">
            <a:avLst/>
          </a:prstGeom>
        </p:spPr>
        <p:txBody>
          <a:bodyPr>
            <a:noAutofit/>
          </a:bodyPr>
          <a:lstStyle/>
          <a:p>
            <a:pPr algn="ctr"/>
            <a:r>
              <a:rPr lang="en-US" b="1" dirty="0">
                <a:solidFill>
                  <a:srgbClr val="00918E"/>
                </a:solidFill>
                <a:latin typeface="+mn-lt"/>
              </a:rPr>
              <a:t>Challenges to Integration</a:t>
            </a:r>
          </a:p>
        </p:txBody>
      </p:sp>
    </p:spTree>
    <p:extLst>
      <p:ext uri="{BB962C8B-B14F-4D97-AF65-F5344CB8AC3E}">
        <p14:creationId xmlns:p14="http://schemas.microsoft.com/office/powerpoint/2010/main" val="362103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5306" y="325097"/>
            <a:ext cx="9306236" cy="639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408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5083" y="1550387"/>
            <a:ext cx="11617036" cy="4995885"/>
          </a:xfrm>
        </p:spPr>
        <p:txBody>
          <a:bodyPr/>
          <a:lstStyle/>
          <a:p>
            <a:pPr>
              <a:buFont typeface="Arial" panose="020B0604020202020204" pitchFamily="34" charset="0"/>
              <a:buChar char="•"/>
            </a:pPr>
            <a:r>
              <a:rPr lang="en-US" sz="2400" b="1" dirty="0" smtClean="0">
                <a:solidFill>
                  <a:srgbClr val="00918E"/>
                </a:solidFill>
              </a:rPr>
              <a:t>PWID</a:t>
            </a:r>
            <a:r>
              <a:rPr lang="en-US" sz="2400" dirty="0" smtClean="0"/>
              <a:t>: </a:t>
            </a:r>
            <a:r>
              <a:rPr lang="en-US" sz="2400" dirty="0" smtClean="0">
                <a:solidFill>
                  <a:srgbClr val="335895"/>
                </a:solidFill>
              </a:rPr>
              <a:t>People Who Inject Drugs</a:t>
            </a:r>
          </a:p>
          <a:p>
            <a:pPr>
              <a:buFont typeface="Arial" panose="020B0604020202020204" pitchFamily="34" charset="0"/>
              <a:buChar char="•"/>
            </a:pPr>
            <a:r>
              <a:rPr lang="en-US" sz="2400" b="1" dirty="0" smtClean="0">
                <a:solidFill>
                  <a:srgbClr val="00918E"/>
                </a:solidFill>
              </a:rPr>
              <a:t>PWUD</a:t>
            </a:r>
            <a:r>
              <a:rPr lang="en-US" sz="2400" dirty="0"/>
              <a:t>: </a:t>
            </a:r>
            <a:r>
              <a:rPr lang="en-US" sz="2400" dirty="0">
                <a:solidFill>
                  <a:srgbClr val="335895"/>
                </a:solidFill>
              </a:rPr>
              <a:t>People Who Use Drugs</a:t>
            </a:r>
          </a:p>
          <a:p>
            <a:pPr>
              <a:buFont typeface="Arial" panose="020B0604020202020204" pitchFamily="34" charset="0"/>
              <a:buChar char="•"/>
            </a:pPr>
            <a:r>
              <a:rPr lang="en-US" sz="2400" b="1" dirty="0">
                <a:solidFill>
                  <a:srgbClr val="00918E"/>
                </a:solidFill>
              </a:rPr>
              <a:t>SUD</a:t>
            </a:r>
            <a:r>
              <a:rPr lang="en-US" sz="2400" dirty="0">
                <a:solidFill>
                  <a:srgbClr val="00918E"/>
                </a:solidFill>
              </a:rPr>
              <a:t>:</a:t>
            </a:r>
            <a:r>
              <a:rPr lang="en-US" sz="2400" dirty="0"/>
              <a:t> </a:t>
            </a:r>
            <a:r>
              <a:rPr lang="en-US" sz="2400" dirty="0">
                <a:solidFill>
                  <a:srgbClr val="335895"/>
                </a:solidFill>
              </a:rPr>
              <a:t>Substance Use Disorder</a:t>
            </a:r>
          </a:p>
          <a:p>
            <a:pPr>
              <a:buFont typeface="Arial" panose="020B0604020202020204" pitchFamily="34" charset="0"/>
              <a:buChar char="•"/>
            </a:pPr>
            <a:r>
              <a:rPr lang="en-US" sz="2400" b="1" dirty="0">
                <a:solidFill>
                  <a:srgbClr val="00918E"/>
                </a:solidFill>
              </a:rPr>
              <a:t>OUD</a:t>
            </a:r>
            <a:r>
              <a:rPr lang="en-US" sz="2400" dirty="0"/>
              <a:t>: </a:t>
            </a:r>
            <a:r>
              <a:rPr lang="en-US" sz="2400" dirty="0">
                <a:solidFill>
                  <a:srgbClr val="335895"/>
                </a:solidFill>
              </a:rPr>
              <a:t>Opiate Use Disorder</a:t>
            </a:r>
          </a:p>
          <a:p>
            <a:pPr>
              <a:buFont typeface="Arial" panose="020B0604020202020204" pitchFamily="34" charset="0"/>
              <a:buChar char="•"/>
            </a:pPr>
            <a:r>
              <a:rPr lang="en-US" sz="2400" b="1" dirty="0">
                <a:solidFill>
                  <a:srgbClr val="00918E"/>
                </a:solidFill>
              </a:rPr>
              <a:t>OAT</a:t>
            </a:r>
            <a:r>
              <a:rPr lang="en-US" sz="2400" dirty="0"/>
              <a:t>: </a:t>
            </a:r>
            <a:r>
              <a:rPr lang="en-US" sz="2400" dirty="0">
                <a:solidFill>
                  <a:srgbClr val="335895"/>
                </a:solidFill>
              </a:rPr>
              <a:t>Opiate Agonist Therapy</a:t>
            </a:r>
          </a:p>
          <a:p>
            <a:pPr>
              <a:buFont typeface="Arial" panose="020B0604020202020204" pitchFamily="34" charset="0"/>
              <a:buChar char="•"/>
            </a:pPr>
            <a:r>
              <a:rPr lang="en-US" sz="2400" b="1" dirty="0">
                <a:solidFill>
                  <a:srgbClr val="00918E"/>
                </a:solidFill>
              </a:rPr>
              <a:t>SEP</a:t>
            </a:r>
            <a:r>
              <a:rPr lang="en-US" sz="2400" dirty="0"/>
              <a:t>: </a:t>
            </a:r>
            <a:r>
              <a:rPr lang="en-US" sz="2400" dirty="0">
                <a:solidFill>
                  <a:srgbClr val="335895"/>
                </a:solidFill>
              </a:rPr>
              <a:t>Syringe Exchange Program</a:t>
            </a:r>
          </a:p>
          <a:p>
            <a:pPr>
              <a:buFont typeface="Arial" panose="020B0604020202020204" pitchFamily="34" charset="0"/>
              <a:buChar char="•"/>
            </a:pPr>
            <a:r>
              <a:rPr lang="en-US" sz="2400" b="1" dirty="0">
                <a:solidFill>
                  <a:srgbClr val="00918E"/>
                </a:solidFill>
              </a:rPr>
              <a:t>SSP</a:t>
            </a:r>
            <a:r>
              <a:rPr lang="en-US" sz="2400" dirty="0">
                <a:solidFill>
                  <a:srgbClr val="00918E"/>
                </a:solidFill>
              </a:rPr>
              <a:t>:</a:t>
            </a:r>
            <a:r>
              <a:rPr lang="en-US" sz="2400" dirty="0"/>
              <a:t> </a:t>
            </a:r>
            <a:r>
              <a:rPr lang="en-US" sz="2400" dirty="0">
                <a:solidFill>
                  <a:srgbClr val="335895"/>
                </a:solidFill>
              </a:rPr>
              <a:t>Syringe Services Program</a:t>
            </a:r>
          </a:p>
          <a:p>
            <a:pPr>
              <a:buFont typeface="Arial" panose="020B0604020202020204" pitchFamily="34" charset="0"/>
              <a:buChar char="•"/>
            </a:pPr>
            <a:r>
              <a:rPr lang="en-US" sz="2400" b="1" dirty="0" smtClean="0">
                <a:solidFill>
                  <a:srgbClr val="00918E"/>
                </a:solidFill>
              </a:rPr>
              <a:t>SSTI</a:t>
            </a:r>
            <a:r>
              <a:rPr lang="en-US" sz="2400" dirty="0" smtClean="0"/>
              <a:t>: </a:t>
            </a:r>
            <a:r>
              <a:rPr lang="en-US" sz="2400" dirty="0" smtClean="0">
                <a:solidFill>
                  <a:srgbClr val="335895"/>
                </a:solidFill>
              </a:rPr>
              <a:t>Skin and Soft Tissue Infections</a:t>
            </a:r>
          </a:p>
          <a:p>
            <a:pPr>
              <a:buFont typeface="Arial" panose="020B0604020202020204" pitchFamily="34" charset="0"/>
              <a:buChar char="•"/>
            </a:pPr>
            <a:r>
              <a:rPr lang="en-US" sz="2400" b="1" dirty="0" smtClean="0">
                <a:solidFill>
                  <a:srgbClr val="00918E"/>
                </a:solidFill>
              </a:rPr>
              <a:t>PrEP</a:t>
            </a:r>
            <a:r>
              <a:rPr lang="en-US" sz="2400" dirty="0" smtClean="0"/>
              <a:t>: </a:t>
            </a:r>
            <a:r>
              <a:rPr lang="en-US" sz="2400" dirty="0" smtClean="0">
                <a:solidFill>
                  <a:srgbClr val="335895"/>
                </a:solidFill>
              </a:rPr>
              <a:t>pre exposure prophylaxis</a:t>
            </a:r>
          </a:p>
          <a:p>
            <a:pPr>
              <a:buFont typeface="Arial" panose="020B0604020202020204" pitchFamily="34" charset="0"/>
              <a:buChar char="•"/>
            </a:pPr>
            <a:r>
              <a:rPr lang="en-US" sz="2400" b="1" dirty="0" smtClean="0">
                <a:solidFill>
                  <a:srgbClr val="00918E"/>
                </a:solidFill>
              </a:rPr>
              <a:t>WWUD</a:t>
            </a:r>
            <a:r>
              <a:rPr lang="en-US" sz="2400" dirty="0" smtClean="0"/>
              <a:t>: </a:t>
            </a:r>
            <a:r>
              <a:rPr lang="en-US" sz="2400" dirty="0" smtClean="0">
                <a:solidFill>
                  <a:srgbClr val="335895"/>
                </a:solidFill>
              </a:rPr>
              <a:t>Women Who Use Drugs</a:t>
            </a:r>
          </a:p>
          <a:p>
            <a:endParaRPr lang="en-US" sz="2800" dirty="0"/>
          </a:p>
        </p:txBody>
      </p:sp>
      <p:sp>
        <p:nvSpPr>
          <p:cNvPr id="3" name="Date Placeholder 2"/>
          <p:cNvSpPr>
            <a:spLocks noGrp="1"/>
          </p:cNvSpPr>
          <p:nvPr>
            <p:ph type="dt" sz="half" idx="2"/>
          </p:nvPr>
        </p:nvSpPr>
        <p:spPr/>
        <p:txBody>
          <a:bodyPr/>
          <a:lstStyle/>
          <a:p>
            <a:fld id="{DB44F992-2E8B-439E-9639-C49EC543EE28}" type="datetime1">
              <a:rPr lang="en-US" smtClean="0"/>
              <a:t>11/18/2019</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4</a:t>
            </a:fld>
            <a:endParaRPr lang="en-US"/>
          </a:p>
        </p:txBody>
      </p:sp>
      <p:sp>
        <p:nvSpPr>
          <p:cNvPr id="5" name="TextBox 4"/>
          <p:cNvSpPr txBox="1"/>
          <p:nvPr/>
        </p:nvSpPr>
        <p:spPr>
          <a:xfrm>
            <a:off x="1278084" y="842501"/>
            <a:ext cx="8915400" cy="707886"/>
          </a:xfrm>
          <a:prstGeom prst="rect">
            <a:avLst/>
          </a:prstGeom>
          <a:noFill/>
        </p:spPr>
        <p:txBody>
          <a:bodyPr wrap="square" rtlCol="0">
            <a:spAutoFit/>
          </a:bodyPr>
          <a:lstStyle/>
          <a:p>
            <a:pPr algn="ctr"/>
            <a:r>
              <a:rPr lang="en-US" sz="4000" b="1">
                <a:solidFill>
                  <a:srgbClr val="00918E"/>
                </a:solidFill>
              </a:rPr>
              <a:t>Acronyms And Abbreviations</a:t>
            </a:r>
            <a:endParaRPr lang="en-US" sz="4000" dirty="0"/>
          </a:p>
        </p:txBody>
      </p:sp>
    </p:spTree>
    <p:extLst>
      <p:ext uri="{BB962C8B-B14F-4D97-AF65-F5344CB8AC3E}">
        <p14:creationId xmlns:p14="http://schemas.microsoft.com/office/powerpoint/2010/main" val="14574352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1821" y="1845734"/>
            <a:ext cx="10703859" cy="4023360"/>
          </a:xfrm>
        </p:spPr>
        <p:txBody>
          <a:bodyPr/>
          <a:lstStyle/>
          <a:p>
            <a:pPr algn="ctr"/>
            <a:r>
              <a:rPr lang="en-US" sz="5400" b="1" dirty="0" smtClean="0"/>
              <a:t>Addressing the Epidemics in</a:t>
            </a:r>
          </a:p>
          <a:p>
            <a:pPr algn="ctr"/>
            <a:r>
              <a:rPr lang="en-US" sz="5400" b="1" dirty="0" smtClean="0"/>
              <a:t> South Carolina</a:t>
            </a:r>
            <a:endParaRPr lang="en-US" sz="5400" b="1" dirty="0"/>
          </a:p>
        </p:txBody>
      </p:sp>
      <p:sp>
        <p:nvSpPr>
          <p:cNvPr id="3" name="Date Placeholder 2"/>
          <p:cNvSpPr>
            <a:spLocks noGrp="1"/>
          </p:cNvSpPr>
          <p:nvPr>
            <p:ph type="dt" sz="half" idx="2"/>
          </p:nvPr>
        </p:nvSpPr>
        <p:spPr/>
        <p:txBody>
          <a:bodyPr/>
          <a:lstStyle/>
          <a:p>
            <a:fld id="{DB44F992-2E8B-439E-9639-C49EC543EE28}" type="datetime1">
              <a:rPr lang="en-US" smtClean="0"/>
              <a:t>11/18/2019</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40</a:t>
            </a:fld>
            <a:endParaRPr lang="en-US"/>
          </a:p>
        </p:txBody>
      </p:sp>
    </p:spTree>
    <p:extLst>
      <p:ext uri="{BB962C8B-B14F-4D97-AF65-F5344CB8AC3E}">
        <p14:creationId xmlns:p14="http://schemas.microsoft.com/office/powerpoint/2010/main" val="23864742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369" y="1140311"/>
            <a:ext cx="10284311" cy="4728783"/>
          </a:xfrm>
        </p:spPr>
        <p:txBody>
          <a:bodyPr/>
          <a:lstStyle/>
          <a:p>
            <a:pPr>
              <a:buFont typeface="Arial" panose="020B0604020202020204" pitchFamily="34" charset="0"/>
              <a:buChar char="•"/>
            </a:pPr>
            <a:r>
              <a:rPr lang="en-US" sz="3200" b="1" dirty="0" smtClean="0">
                <a:solidFill>
                  <a:srgbClr val="00838B"/>
                </a:solidFill>
              </a:rPr>
              <a:t>Hepatitis A Vaccines:</a:t>
            </a:r>
          </a:p>
          <a:p>
            <a:pPr lvl="1">
              <a:buFont typeface="Arial" panose="020B0604020202020204" pitchFamily="34" charset="0"/>
              <a:buChar char="•"/>
            </a:pPr>
            <a:r>
              <a:rPr lang="en-US" sz="2800" dirty="0" smtClean="0"/>
              <a:t>Collaborating with DHEC to provide free hep A vaccine to patients in county drug authority sites</a:t>
            </a:r>
          </a:p>
          <a:p>
            <a:pPr>
              <a:buFont typeface="Arial" panose="020B0604020202020204" pitchFamily="34" charset="0"/>
              <a:buChar char="•"/>
            </a:pPr>
            <a:r>
              <a:rPr lang="en-US" sz="3000" b="1" dirty="0" smtClean="0">
                <a:solidFill>
                  <a:srgbClr val="00838B"/>
                </a:solidFill>
              </a:rPr>
              <a:t>Vulnerability Study:</a:t>
            </a:r>
          </a:p>
          <a:p>
            <a:pPr lvl="1">
              <a:buFont typeface="Arial" panose="020B0604020202020204" pitchFamily="34" charset="0"/>
              <a:buChar char="•"/>
            </a:pPr>
            <a:r>
              <a:rPr lang="en-US" sz="2800" dirty="0" smtClean="0">
                <a:solidFill>
                  <a:schemeClr val="tx1"/>
                </a:solidFill>
              </a:rPr>
              <a:t>Study to determine which counties in SC might be vulnerable to an HCV/HIV outbreak such as the one in Indiana</a:t>
            </a:r>
          </a:p>
          <a:p>
            <a:pPr>
              <a:buFont typeface="Arial" panose="020B0604020202020204" pitchFamily="34" charset="0"/>
              <a:buChar char="•"/>
            </a:pPr>
            <a:r>
              <a:rPr lang="en-US" sz="3200" b="1" dirty="0" smtClean="0">
                <a:solidFill>
                  <a:srgbClr val="00838B"/>
                </a:solidFill>
              </a:rPr>
              <a:t>Reinstatement of HIV EIS services:</a:t>
            </a:r>
          </a:p>
          <a:p>
            <a:pPr lvl="1">
              <a:buFont typeface="Arial" panose="020B0604020202020204" pitchFamily="34" charset="0"/>
              <a:buChar char="•"/>
            </a:pPr>
            <a:r>
              <a:rPr lang="en-US" sz="2800" dirty="0" smtClean="0">
                <a:solidFill>
                  <a:schemeClr val="tx1"/>
                </a:solidFill>
              </a:rPr>
              <a:t>SC AIDS case rate once again meets the threshold to enable DAODAS to strategically allocate HIV EIS block grant dollars for the provision of HIV testing and linkage to care services within county drug authority sites.</a:t>
            </a:r>
            <a:endParaRPr lang="en-US" sz="2800" dirty="0">
              <a:solidFill>
                <a:schemeClr val="tx1"/>
              </a:solidFill>
            </a:endParaRPr>
          </a:p>
        </p:txBody>
      </p:sp>
      <p:sp>
        <p:nvSpPr>
          <p:cNvPr id="3" name="Date Placeholder 2"/>
          <p:cNvSpPr>
            <a:spLocks noGrp="1"/>
          </p:cNvSpPr>
          <p:nvPr>
            <p:ph type="dt" sz="half" idx="2"/>
          </p:nvPr>
        </p:nvSpPr>
        <p:spPr/>
        <p:txBody>
          <a:bodyPr/>
          <a:lstStyle/>
          <a:p>
            <a:fld id="{DB44F992-2E8B-439E-9639-C49EC543EE28}" type="datetime1">
              <a:rPr lang="en-US" smtClean="0"/>
              <a:t>11/18/2019</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41</a:t>
            </a:fld>
            <a:endParaRPr lang="en-US"/>
          </a:p>
        </p:txBody>
      </p:sp>
    </p:spTree>
    <p:extLst>
      <p:ext uri="{BB962C8B-B14F-4D97-AF65-F5344CB8AC3E}">
        <p14:creationId xmlns:p14="http://schemas.microsoft.com/office/powerpoint/2010/main" val="14640310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0129" y="965624"/>
            <a:ext cx="10058401" cy="4023360"/>
          </a:xfrm>
        </p:spPr>
        <p:txBody>
          <a:bodyPr/>
          <a:lstStyle/>
          <a:p>
            <a:pPr algn="ctr"/>
            <a:r>
              <a:rPr lang="en-US" sz="4400" b="1" dirty="0" smtClean="0">
                <a:solidFill>
                  <a:schemeClr val="tx1"/>
                </a:solidFill>
              </a:rPr>
              <a:t>Ending the Epidemics SC</a:t>
            </a:r>
          </a:p>
          <a:p>
            <a:pPr algn="ctr"/>
            <a:r>
              <a:rPr lang="en-US" sz="4400" b="1" dirty="0" smtClean="0">
                <a:solidFill>
                  <a:schemeClr val="tx1"/>
                </a:solidFill>
              </a:rPr>
              <a:t>(EtE SC)</a:t>
            </a:r>
          </a:p>
          <a:p>
            <a:pPr marL="0" indent="0">
              <a:buNone/>
            </a:pPr>
            <a:r>
              <a:rPr lang="en-US" sz="3200" b="1" dirty="0" smtClean="0">
                <a:solidFill>
                  <a:schemeClr val="tx1"/>
                </a:solidFill>
              </a:rPr>
              <a:t>Our Vision:</a:t>
            </a:r>
          </a:p>
          <a:p>
            <a:pPr marL="0" indent="0" algn="ctr">
              <a:buNone/>
            </a:pPr>
            <a:r>
              <a:rPr lang="en-US" sz="3200" b="1" dirty="0" smtClean="0">
                <a:solidFill>
                  <a:srgbClr val="00629B"/>
                </a:solidFill>
                <a:latin typeface="Calibri" panose="020F0502020204030204" pitchFamily="34" charset="0"/>
              </a:rPr>
              <a:t>A </a:t>
            </a:r>
            <a:r>
              <a:rPr lang="en-US" sz="3200" b="1" dirty="0">
                <a:solidFill>
                  <a:srgbClr val="00629B"/>
                </a:solidFill>
                <a:latin typeface="Calibri" panose="020F0502020204030204" pitchFamily="34" charset="0"/>
              </a:rPr>
              <a:t>South Carolina free of new cases of HIV, STDs, </a:t>
            </a:r>
          </a:p>
          <a:p>
            <a:pPr marL="0" indent="0" algn="ctr">
              <a:buNone/>
            </a:pPr>
            <a:r>
              <a:rPr lang="en-US" sz="3200" b="1" dirty="0">
                <a:solidFill>
                  <a:srgbClr val="00629B"/>
                </a:solidFill>
                <a:latin typeface="Calibri" panose="020F0502020204030204" pitchFamily="34" charset="0"/>
              </a:rPr>
              <a:t>Viral Hepatitis and Substance Use Disorders</a:t>
            </a:r>
          </a:p>
          <a:p>
            <a:pPr marL="0" indent="0" algn="ctr">
              <a:buNone/>
            </a:pPr>
            <a:r>
              <a:rPr lang="en-US" sz="4400" dirty="0" smtClean="0">
                <a:solidFill>
                  <a:schemeClr val="tx1"/>
                </a:solidFill>
                <a:latin typeface="Calibri" panose="020F0502020204030204" pitchFamily="34" charset="0"/>
              </a:rPr>
              <a:t>∞</a:t>
            </a:r>
          </a:p>
          <a:p>
            <a:pPr marL="0" indent="0" algn="ctr">
              <a:buNone/>
            </a:pPr>
            <a:r>
              <a:rPr lang="en-US" sz="2800" b="1" dirty="0">
                <a:solidFill>
                  <a:schemeClr val="tx1"/>
                </a:solidFill>
                <a:latin typeface="Calibri" panose="020F0502020204030204" pitchFamily="34" charset="0"/>
              </a:rPr>
              <a:t>Stay safe </a:t>
            </a:r>
            <a:r>
              <a:rPr lang="en-US" sz="2800" b="1" dirty="0">
                <a:solidFill>
                  <a:srgbClr val="00629B"/>
                </a:solidFill>
                <a:latin typeface="Calibri" panose="020F0502020204030204" pitchFamily="34" charset="0"/>
              </a:rPr>
              <a:t>○ </a:t>
            </a:r>
            <a:r>
              <a:rPr lang="en-US" sz="2800" b="1" dirty="0">
                <a:solidFill>
                  <a:schemeClr val="tx1"/>
                </a:solidFill>
                <a:latin typeface="Calibri" panose="020F0502020204030204" pitchFamily="34" charset="0"/>
              </a:rPr>
              <a:t>Get Tested </a:t>
            </a:r>
            <a:r>
              <a:rPr lang="en-US" sz="2800" b="1" dirty="0">
                <a:solidFill>
                  <a:srgbClr val="00629B"/>
                </a:solidFill>
                <a:latin typeface="Calibri" panose="020F0502020204030204" pitchFamily="34" charset="0"/>
              </a:rPr>
              <a:t>○ </a:t>
            </a:r>
            <a:r>
              <a:rPr lang="en-US" sz="2800" b="1" dirty="0">
                <a:solidFill>
                  <a:schemeClr val="tx1"/>
                </a:solidFill>
                <a:latin typeface="Calibri" panose="020F0502020204030204" pitchFamily="34" charset="0"/>
              </a:rPr>
              <a:t>Treat early </a:t>
            </a:r>
            <a:r>
              <a:rPr lang="en-US" sz="2800" b="1" dirty="0">
                <a:solidFill>
                  <a:srgbClr val="00629B"/>
                </a:solidFill>
                <a:latin typeface="Calibri" panose="020F0502020204030204" pitchFamily="34" charset="0"/>
              </a:rPr>
              <a:t>○ </a:t>
            </a:r>
            <a:r>
              <a:rPr lang="en-US" sz="2800" b="1" dirty="0">
                <a:solidFill>
                  <a:schemeClr val="tx1"/>
                </a:solidFill>
                <a:latin typeface="Calibri" panose="020F0502020204030204" pitchFamily="34" charset="0"/>
              </a:rPr>
              <a:t>End stigma</a:t>
            </a:r>
          </a:p>
          <a:p>
            <a:pPr marL="0" indent="0" algn="ctr">
              <a:buNone/>
            </a:pPr>
            <a:endParaRPr lang="en-US" sz="4400" dirty="0">
              <a:solidFill>
                <a:schemeClr val="tx1"/>
              </a:solidFill>
              <a:latin typeface="Calibri" panose="020F0502020204030204" pitchFamily="34" charset="0"/>
            </a:endParaRPr>
          </a:p>
        </p:txBody>
      </p:sp>
      <p:sp>
        <p:nvSpPr>
          <p:cNvPr id="3" name="Date Placeholder 2"/>
          <p:cNvSpPr>
            <a:spLocks noGrp="1"/>
          </p:cNvSpPr>
          <p:nvPr>
            <p:ph type="dt" sz="half" idx="2"/>
          </p:nvPr>
        </p:nvSpPr>
        <p:spPr/>
        <p:txBody>
          <a:bodyPr/>
          <a:lstStyle/>
          <a:p>
            <a:fld id="{DB44F992-2E8B-439E-9639-C49EC543EE28}" type="datetime1">
              <a:rPr lang="en-US" smtClean="0"/>
              <a:t>11/18/2019</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42</a:t>
            </a:fld>
            <a:endParaRPr lang="en-US"/>
          </a:p>
        </p:txBody>
      </p:sp>
    </p:spTree>
    <p:extLst>
      <p:ext uri="{BB962C8B-B14F-4D97-AF65-F5344CB8AC3E}">
        <p14:creationId xmlns:p14="http://schemas.microsoft.com/office/powerpoint/2010/main" val="10261844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8663415-6441-44AD-BE5C-CB4CA1F83605}"/>
              </a:ext>
            </a:extLst>
          </p:cNvPr>
          <p:cNvSpPr>
            <a:spLocks noGrp="1"/>
          </p:cNvSpPr>
          <p:nvPr>
            <p:ph idx="1"/>
          </p:nvPr>
        </p:nvSpPr>
        <p:spPr>
          <a:xfrm>
            <a:off x="0" y="833843"/>
            <a:ext cx="10058401" cy="5549476"/>
          </a:xfrm>
          <a:prstGeom prst="rect">
            <a:avLst/>
          </a:prstGeom>
        </p:spPr>
        <p:txBody>
          <a:bodyPr/>
          <a:lstStyle/>
          <a:p>
            <a:endParaRPr lang="en-US" sz="1800" dirty="0" smtClean="0"/>
          </a:p>
          <a:p>
            <a:r>
              <a:rPr lang="en-US" sz="2400" b="1" dirty="0" smtClean="0">
                <a:solidFill>
                  <a:srgbClr val="00838B"/>
                </a:solidFill>
                <a:latin typeface="Calibri" panose="020F0502020204030204" pitchFamily="34" charset="0"/>
              </a:rPr>
              <a:t>Established </a:t>
            </a:r>
            <a:r>
              <a:rPr lang="en-US" sz="2400" b="1" dirty="0">
                <a:solidFill>
                  <a:srgbClr val="00838B"/>
                </a:solidFill>
                <a:latin typeface="Calibri" panose="020F0502020204030204" pitchFamily="34" charset="0"/>
              </a:rPr>
              <a:t>statewide </a:t>
            </a:r>
            <a:r>
              <a:rPr lang="en-US" sz="2400" b="1" dirty="0" smtClean="0">
                <a:solidFill>
                  <a:srgbClr val="00838B"/>
                </a:solidFill>
                <a:latin typeface="Calibri" panose="020F0502020204030204" pitchFamily="34" charset="0"/>
              </a:rPr>
              <a:t>EtE SC Workgroup</a:t>
            </a:r>
            <a:endParaRPr lang="en-US" sz="2400" b="1" dirty="0">
              <a:solidFill>
                <a:srgbClr val="00838B"/>
              </a:solidFill>
              <a:latin typeface="Calibri" panose="020F0502020204030204" pitchFamily="34" charset="0"/>
            </a:endParaRPr>
          </a:p>
          <a:p>
            <a:pPr indent="0">
              <a:lnSpc>
                <a:spcPts val="2880"/>
              </a:lnSpc>
            </a:pPr>
            <a:r>
              <a:rPr lang="en-US" sz="2400" b="1" dirty="0">
                <a:solidFill>
                  <a:srgbClr val="00838B"/>
                </a:solidFill>
                <a:latin typeface="Calibri" panose="020F0502020204030204" pitchFamily="34" charset="0"/>
              </a:rPr>
              <a:t>Established </a:t>
            </a:r>
            <a:r>
              <a:rPr lang="en-US" sz="2400" b="1" dirty="0" smtClean="0">
                <a:solidFill>
                  <a:srgbClr val="00838B"/>
                </a:solidFill>
                <a:latin typeface="Calibri" panose="020F0502020204030204" pitchFamily="34" charset="0"/>
              </a:rPr>
              <a:t>a diverse steering committee to</a:t>
            </a:r>
          </a:p>
          <a:p>
            <a:pPr indent="0">
              <a:lnSpc>
                <a:spcPts val="2880"/>
              </a:lnSpc>
            </a:pPr>
            <a:r>
              <a:rPr lang="en-US" sz="2400" b="1" dirty="0" smtClean="0">
                <a:solidFill>
                  <a:srgbClr val="00838B"/>
                </a:solidFill>
                <a:latin typeface="Calibri" panose="020F0502020204030204" pitchFamily="34" charset="0"/>
              </a:rPr>
              <a:t> create:</a:t>
            </a:r>
          </a:p>
          <a:p>
            <a:pPr lvl="1"/>
            <a:r>
              <a:rPr lang="en-US" sz="2000" dirty="0" smtClean="0">
                <a:solidFill>
                  <a:srgbClr val="00838B"/>
                </a:solidFill>
                <a:latin typeface="Calibri" panose="020F0502020204030204" pitchFamily="34" charset="0"/>
              </a:rPr>
              <a:t>A vision statement </a:t>
            </a:r>
            <a:r>
              <a:rPr lang="en-US" dirty="0" smtClean="0">
                <a:solidFill>
                  <a:srgbClr val="00838B"/>
                </a:solidFill>
                <a:latin typeface="Calibri" panose="020F0502020204030204" pitchFamily="34" charset="0"/>
              </a:rPr>
              <a:t> </a:t>
            </a:r>
          </a:p>
          <a:p>
            <a:pPr lvl="1"/>
            <a:r>
              <a:rPr lang="en-US" sz="2000" dirty="0" smtClean="0">
                <a:solidFill>
                  <a:srgbClr val="00838B"/>
                </a:solidFill>
                <a:latin typeface="Calibri" panose="020F0502020204030204" pitchFamily="34" charset="0"/>
              </a:rPr>
              <a:t>Goals and objectives</a:t>
            </a:r>
          </a:p>
          <a:p>
            <a:r>
              <a:rPr lang="en-US" sz="2400" b="1" dirty="0">
                <a:solidFill>
                  <a:srgbClr val="00838B"/>
                </a:solidFill>
                <a:latin typeface="Calibri" panose="020F0502020204030204" pitchFamily="34" charset="0"/>
              </a:rPr>
              <a:t>Established Fast-Track Cities (ongoing)</a:t>
            </a:r>
          </a:p>
          <a:p>
            <a:pPr lvl="1"/>
            <a:r>
              <a:rPr lang="en-US" sz="2000" dirty="0">
                <a:solidFill>
                  <a:srgbClr val="00838B"/>
                </a:solidFill>
                <a:latin typeface="Calibri" panose="020F0502020204030204" pitchFamily="34" charset="0"/>
              </a:rPr>
              <a:t>Columbia (February,  2019)</a:t>
            </a:r>
          </a:p>
          <a:p>
            <a:pPr lvl="1"/>
            <a:r>
              <a:rPr lang="en-US" sz="2000" dirty="0">
                <a:solidFill>
                  <a:srgbClr val="00838B"/>
                </a:solidFill>
                <a:latin typeface="Calibri" panose="020F0502020204030204" pitchFamily="34" charset="0"/>
              </a:rPr>
              <a:t>Charleston (June, 2019)</a:t>
            </a:r>
          </a:p>
          <a:p>
            <a:pPr lvl="1"/>
            <a:r>
              <a:rPr lang="en-US" sz="2000" dirty="0">
                <a:solidFill>
                  <a:srgbClr val="00838B"/>
                </a:solidFill>
                <a:latin typeface="Calibri" panose="020F0502020204030204" pitchFamily="34" charset="0"/>
              </a:rPr>
              <a:t>TBD (Greenville, Spartanburg, Orangeburg, etc.)</a:t>
            </a:r>
          </a:p>
          <a:p>
            <a:pPr marL="0" indent="0">
              <a:buNone/>
            </a:pPr>
            <a:endParaRPr lang="en-US" dirty="0">
              <a:solidFill>
                <a:srgbClr val="00838B"/>
              </a:solidFill>
              <a:latin typeface="Calibri" panose="020F0502020204030204" pitchFamily="34" charset="0"/>
            </a:endParaRPr>
          </a:p>
        </p:txBody>
      </p:sp>
      <p:sp>
        <p:nvSpPr>
          <p:cNvPr id="4" name="Content Placeholder 3">
            <a:extLst>
              <a:ext uri="{FF2B5EF4-FFF2-40B4-BE49-F238E27FC236}">
                <a16:creationId xmlns:a16="http://schemas.microsoft.com/office/drawing/2014/main" xmlns="" id="{4210084E-E9A1-405C-82FB-4D2C24DE99B7}"/>
              </a:ext>
            </a:extLst>
          </p:cNvPr>
          <p:cNvSpPr>
            <a:spLocks noGrp="1"/>
          </p:cNvSpPr>
          <p:nvPr>
            <p:ph sz="half" idx="4294967295"/>
          </p:nvPr>
        </p:nvSpPr>
        <p:spPr>
          <a:xfrm>
            <a:off x="6035040" y="1017270"/>
            <a:ext cx="5882640" cy="5417820"/>
          </a:xfrm>
          <a:prstGeom prst="rect">
            <a:avLst/>
          </a:prstGeom>
        </p:spPr>
        <p:txBody>
          <a:bodyPr/>
          <a:lstStyle/>
          <a:p>
            <a:pPr marL="0" indent="0">
              <a:buNone/>
            </a:pPr>
            <a:r>
              <a:rPr lang="en-US" sz="2400" b="1" dirty="0" smtClean="0">
                <a:solidFill>
                  <a:srgbClr val="00838B"/>
                </a:solidFill>
                <a:latin typeface="Calibri" panose="020F0502020204030204" pitchFamily="34" charset="0"/>
              </a:rPr>
              <a:t>Received $375K one-year planning grant which allow us to develop a coordination plan</a:t>
            </a:r>
          </a:p>
          <a:p>
            <a:endParaRPr lang="en-US" sz="2400" b="1" dirty="0" smtClean="0">
              <a:solidFill>
                <a:srgbClr val="00838B"/>
              </a:solidFill>
              <a:latin typeface="Calibri" panose="020F0502020204030204" pitchFamily="34" charset="0"/>
            </a:endParaRPr>
          </a:p>
          <a:p>
            <a:pPr lvl="1"/>
            <a:r>
              <a:rPr lang="en-US" dirty="0" smtClean="0">
                <a:solidFill>
                  <a:srgbClr val="00838B"/>
                </a:solidFill>
                <a:latin typeface="Calibri" panose="020F0502020204030204" pitchFamily="34" charset="0"/>
              </a:rPr>
              <a:t>By end of February, 2020, DHEC will hire</a:t>
            </a:r>
            <a:r>
              <a:rPr lang="en-US" sz="2000" dirty="0" smtClean="0">
                <a:solidFill>
                  <a:srgbClr val="00838B"/>
                </a:solidFill>
                <a:latin typeface="Calibri" panose="020F0502020204030204" pitchFamily="34" charset="0"/>
              </a:rPr>
              <a:t>: </a:t>
            </a:r>
          </a:p>
          <a:p>
            <a:pPr lvl="2"/>
            <a:r>
              <a:rPr lang="en-US" sz="1800" dirty="0" smtClean="0">
                <a:solidFill>
                  <a:srgbClr val="00838B"/>
                </a:solidFill>
                <a:latin typeface="Calibri" panose="020F0502020204030204" pitchFamily="34" charset="0"/>
              </a:rPr>
              <a:t>four regional Planning Coordinators that will be specific to each region (Upstate, Lowcountry, Pee Dee, Midlands)</a:t>
            </a:r>
          </a:p>
          <a:p>
            <a:pPr lvl="2"/>
            <a:r>
              <a:rPr lang="en-US" sz="1800" dirty="0" smtClean="0">
                <a:solidFill>
                  <a:srgbClr val="00838B"/>
                </a:solidFill>
                <a:latin typeface="Calibri" panose="020F0502020204030204" pitchFamily="34" charset="0"/>
              </a:rPr>
              <a:t>One data manager that will generate materials for enhanced data visualization using our SC Epi Profile developed specifically for each four regions of the state.</a:t>
            </a:r>
          </a:p>
          <a:p>
            <a:pPr lvl="2"/>
            <a:r>
              <a:rPr lang="en-US" sz="1800" dirty="0" smtClean="0">
                <a:solidFill>
                  <a:srgbClr val="00838B"/>
                </a:solidFill>
                <a:latin typeface="Calibri" panose="020F0502020204030204" pitchFamily="34" charset="0"/>
              </a:rPr>
              <a:t>Coordinate multiple town hall meetings within each  region of the state to ensure local and diverse voices and ideas are included in our planning. </a:t>
            </a:r>
          </a:p>
          <a:p>
            <a:pPr marL="457200" lvl="1" indent="0">
              <a:buNone/>
            </a:pPr>
            <a:endParaRPr lang="en-US" sz="2000" dirty="0">
              <a:solidFill>
                <a:srgbClr val="00629B"/>
              </a:solidFill>
              <a:latin typeface="Calibri" panose="020F0502020204030204" pitchFamily="34" charset="0"/>
            </a:endParaRPr>
          </a:p>
        </p:txBody>
      </p:sp>
      <p:cxnSp>
        <p:nvCxnSpPr>
          <p:cNvPr id="7" name="Straight Connector 6"/>
          <p:cNvCxnSpPr/>
          <p:nvPr/>
        </p:nvCxnSpPr>
        <p:spPr>
          <a:xfrm>
            <a:off x="5733451" y="824846"/>
            <a:ext cx="0" cy="5749962"/>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039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p:cTn id="3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0" dur="500"/>
                                        <p:tgtEl>
                                          <p:spTgt spid="3">
                                            <p:txEl>
                                              <p:pRg st="6" end="6"/>
                                            </p:tx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5" dur="500"/>
                                        <p:tgtEl>
                                          <p:spTgt spid="3">
                                            <p:txEl>
                                              <p:pRg st="7" end="7"/>
                                            </p:tx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p:cTn id="48"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0" dur="500"/>
                                        <p:tgtEl>
                                          <p:spTgt spid="3">
                                            <p:txEl>
                                              <p:pRg st="8" end="8"/>
                                            </p:txEl>
                                          </p:spTgt>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p:cTn id="53"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5" dur="500"/>
                                        <p:tgtEl>
                                          <p:spTgt spid="3">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4">
                                            <p:txEl>
                                              <p:pRg st="0" end="0"/>
                                            </p:txEl>
                                          </p:spTgt>
                                        </p:tgtEl>
                                        <p:attrNameLst>
                                          <p:attrName>style.visibility</p:attrName>
                                        </p:attrNameLst>
                                      </p:cBhvr>
                                      <p:to>
                                        <p:strVal val="visible"/>
                                      </p:to>
                                    </p:set>
                                    <p:anim calcmode="lin" valueType="num">
                                      <p:cBhvr>
                                        <p:cTn id="6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61"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62" dur="500"/>
                                        <p:tgtEl>
                                          <p:spTgt spid="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 calcmode="lin" valueType="num">
                                      <p:cBhvr>
                                        <p:cTn id="6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6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69" dur="500"/>
                                        <p:tgtEl>
                                          <p:spTgt spid="4">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4">
                                            <p:txEl>
                                              <p:pRg st="3" end="3"/>
                                            </p:txEl>
                                          </p:spTgt>
                                        </p:tgtEl>
                                        <p:attrNameLst>
                                          <p:attrName>style.visibility</p:attrName>
                                        </p:attrNameLst>
                                      </p:cBhvr>
                                      <p:to>
                                        <p:strVal val="visible"/>
                                      </p:to>
                                    </p:set>
                                    <p:anim calcmode="lin" valueType="num">
                                      <p:cBhvr>
                                        <p:cTn id="7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7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76" dur="500"/>
                                        <p:tgtEl>
                                          <p:spTgt spid="4">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4">
                                            <p:txEl>
                                              <p:pRg st="4" end="4"/>
                                            </p:txEl>
                                          </p:spTgt>
                                        </p:tgtEl>
                                        <p:attrNameLst>
                                          <p:attrName>style.visibility</p:attrName>
                                        </p:attrNameLst>
                                      </p:cBhvr>
                                      <p:to>
                                        <p:strVal val="visible"/>
                                      </p:to>
                                    </p:set>
                                    <p:anim calcmode="lin" valueType="num">
                                      <p:cBhvr>
                                        <p:cTn id="8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83" dur="500"/>
                                        <p:tgtEl>
                                          <p:spTgt spid="4">
                                            <p:txEl>
                                              <p:pRg st="4" end="4"/>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4">
                                            <p:txEl>
                                              <p:pRg st="5" end="5"/>
                                            </p:txEl>
                                          </p:spTgt>
                                        </p:tgtEl>
                                        <p:attrNameLst>
                                          <p:attrName>style.visibility</p:attrName>
                                        </p:attrNameLst>
                                      </p:cBhvr>
                                      <p:to>
                                        <p:strVal val="visible"/>
                                      </p:to>
                                    </p:set>
                                    <p:anim calcmode="lin" valueType="num">
                                      <p:cBhvr>
                                        <p:cTn id="88"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89"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9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9776" y="1350686"/>
            <a:ext cx="5018440" cy="5297539"/>
          </a:xfrm>
        </p:spPr>
        <p:txBody>
          <a:bodyPr>
            <a:normAutofit fontScale="40000" lnSpcReduction="20000"/>
          </a:bodyPr>
          <a:lstStyle/>
          <a:p>
            <a:r>
              <a:rPr lang="en-US" sz="4500" b="1" dirty="0">
                <a:solidFill>
                  <a:srgbClr val="00838B"/>
                </a:solidFill>
                <a:latin typeface="Calibri" panose="020F0502020204030204" pitchFamily="34" charset="0"/>
              </a:rPr>
              <a:t>Local health department leaders</a:t>
            </a:r>
          </a:p>
          <a:p>
            <a:pPr lvl="1"/>
            <a:r>
              <a:rPr lang="en-US" sz="4500" dirty="0">
                <a:solidFill>
                  <a:srgbClr val="00838B"/>
                </a:solidFill>
                <a:latin typeface="Calibri" panose="020F0502020204030204" pitchFamily="34" charset="0"/>
              </a:rPr>
              <a:t>Regional public health clinicians and social workers</a:t>
            </a:r>
          </a:p>
          <a:p>
            <a:pPr lvl="1"/>
            <a:r>
              <a:rPr lang="en-US" sz="4500" dirty="0">
                <a:solidFill>
                  <a:srgbClr val="00838B"/>
                </a:solidFill>
                <a:latin typeface="Calibri" panose="020F0502020204030204" pitchFamily="34" charset="0"/>
              </a:rPr>
              <a:t>epidemiologists</a:t>
            </a:r>
          </a:p>
          <a:p>
            <a:pPr marL="457200" lvl="1" indent="0">
              <a:buNone/>
            </a:pPr>
            <a:endParaRPr lang="en-US" sz="4500" dirty="0">
              <a:solidFill>
                <a:srgbClr val="00838B"/>
              </a:solidFill>
              <a:latin typeface="Calibri" panose="020F0502020204030204" pitchFamily="34" charset="0"/>
            </a:endParaRPr>
          </a:p>
          <a:p>
            <a:r>
              <a:rPr lang="en-US" sz="4500" b="1" dirty="0">
                <a:solidFill>
                  <a:srgbClr val="00838B"/>
                </a:solidFill>
                <a:latin typeface="Calibri" panose="020F0502020204030204" pitchFamily="34" charset="0"/>
              </a:rPr>
              <a:t>Ryan White recipient and grantees</a:t>
            </a:r>
          </a:p>
          <a:p>
            <a:pPr lvl="1"/>
            <a:r>
              <a:rPr lang="en-US" sz="4500" dirty="0">
                <a:solidFill>
                  <a:srgbClr val="00838B"/>
                </a:solidFill>
                <a:latin typeface="Calibri" panose="020F0502020204030204" pitchFamily="34" charset="0"/>
              </a:rPr>
              <a:t>Peer/consumer advocates</a:t>
            </a:r>
          </a:p>
          <a:p>
            <a:pPr lvl="1"/>
            <a:r>
              <a:rPr lang="en-US" sz="4500" dirty="0">
                <a:solidFill>
                  <a:srgbClr val="00838B"/>
                </a:solidFill>
                <a:latin typeface="Calibri" panose="020F0502020204030204" pitchFamily="34" charset="0"/>
              </a:rPr>
              <a:t>HOPWA recipient and grantees</a:t>
            </a:r>
          </a:p>
          <a:p>
            <a:pPr lvl="1"/>
            <a:r>
              <a:rPr lang="en-US" sz="4500" dirty="0">
                <a:solidFill>
                  <a:srgbClr val="00838B"/>
                </a:solidFill>
                <a:latin typeface="Calibri" panose="020F0502020204030204" pitchFamily="34" charset="0"/>
              </a:rPr>
              <a:t>Infectious disease clinics</a:t>
            </a:r>
          </a:p>
          <a:p>
            <a:pPr lvl="1"/>
            <a:r>
              <a:rPr lang="en-US" sz="4500" dirty="0">
                <a:solidFill>
                  <a:srgbClr val="00838B"/>
                </a:solidFill>
                <a:latin typeface="Calibri" panose="020F0502020204030204" pitchFamily="34" charset="0"/>
              </a:rPr>
              <a:t>HIV prevention council</a:t>
            </a:r>
          </a:p>
          <a:p>
            <a:pPr marL="457200" lvl="1" indent="0">
              <a:buNone/>
            </a:pPr>
            <a:endParaRPr lang="en-US" sz="4500" dirty="0">
              <a:solidFill>
                <a:srgbClr val="00838B"/>
              </a:solidFill>
              <a:latin typeface="Calibri" panose="020F0502020204030204" pitchFamily="34" charset="0"/>
            </a:endParaRPr>
          </a:p>
          <a:p>
            <a:r>
              <a:rPr lang="en-US" sz="4500" b="1" dirty="0">
                <a:solidFill>
                  <a:srgbClr val="00838B"/>
                </a:solidFill>
                <a:latin typeface="Calibri" panose="020F0502020204030204" pitchFamily="34" charset="0"/>
              </a:rPr>
              <a:t>CDC prevention funded recipients and grantees</a:t>
            </a:r>
          </a:p>
          <a:p>
            <a:pPr lvl="1"/>
            <a:r>
              <a:rPr lang="en-US" sz="4500" dirty="0">
                <a:solidFill>
                  <a:srgbClr val="00838B"/>
                </a:solidFill>
                <a:latin typeface="Calibri" panose="020F0502020204030204" pitchFamily="34" charset="0"/>
              </a:rPr>
              <a:t>HIV prevention partners</a:t>
            </a:r>
          </a:p>
          <a:p>
            <a:pPr marL="457200" lvl="1" indent="0">
              <a:buNone/>
            </a:pPr>
            <a:endParaRPr lang="en-US" sz="4500" dirty="0">
              <a:solidFill>
                <a:srgbClr val="00838B"/>
              </a:solidFill>
              <a:latin typeface="Calibri" panose="020F0502020204030204" pitchFamily="34" charset="0"/>
            </a:endParaRPr>
          </a:p>
          <a:p>
            <a:r>
              <a:rPr lang="en-US" sz="4500" b="1" dirty="0">
                <a:solidFill>
                  <a:srgbClr val="00838B"/>
                </a:solidFill>
                <a:latin typeface="Calibri" panose="020F0502020204030204" pitchFamily="34" charset="0"/>
              </a:rPr>
              <a:t>SAMHSA recipients and grantees</a:t>
            </a:r>
          </a:p>
          <a:p>
            <a:pPr lvl="1"/>
            <a:r>
              <a:rPr lang="en-US" sz="4500" dirty="0">
                <a:solidFill>
                  <a:srgbClr val="00838B"/>
                </a:solidFill>
                <a:latin typeface="Calibri" panose="020F0502020204030204" pitchFamily="34" charset="0"/>
              </a:rPr>
              <a:t>Mental health and substance use  programs across </a:t>
            </a:r>
            <a:r>
              <a:rPr lang="en-US" sz="4500" dirty="0" smtClean="0">
                <a:solidFill>
                  <a:srgbClr val="00838B"/>
                </a:solidFill>
                <a:latin typeface="Calibri" panose="020F0502020204030204" pitchFamily="34" charset="0"/>
              </a:rPr>
              <a:t>the</a:t>
            </a:r>
          </a:p>
          <a:p>
            <a:pPr marL="201168" lvl="1" indent="0">
              <a:buNone/>
            </a:pPr>
            <a:r>
              <a:rPr lang="en-US" sz="4500" dirty="0" smtClean="0">
                <a:solidFill>
                  <a:srgbClr val="00838B"/>
                </a:solidFill>
                <a:latin typeface="Calibri" panose="020F0502020204030204" pitchFamily="34" charset="0"/>
              </a:rPr>
              <a:t>      </a:t>
            </a:r>
            <a:r>
              <a:rPr lang="en-US" sz="4500" dirty="0">
                <a:solidFill>
                  <a:srgbClr val="00838B"/>
                </a:solidFill>
                <a:latin typeface="Calibri" panose="020F0502020204030204" pitchFamily="34" charset="0"/>
              </a:rPr>
              <a:t>continuum (to include persons in recovery)</a:t>
            </a:r>
          </a:p>
          <a:p>
            <a:pPr lvl="1"/>
            <a:r>
              <a:rPr lang="en-US" sz="4500" dirty="0">
                <a:solidFill>
                  <a:srgbClr val="00838B"/>
                </a:solidFill>
                <a:latin typeface="Calibri" panose="020F0502020204030204" pitchFamily="34" charset="0"/>
              </a:rPr>
              <a:t>Peer advocates</a:t>
            </a:r>
          </a:p>
          <a:p>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11/18/2019</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44</a:t>
            </a:fld>
            <a:endParaRPr lang="en-US"/>
          </a:p>
        </p:txBody>
      </p:sp>
      <p:cxnSp>
        <p:nvCxnSpPr>
          <p:cNvPr id="6" name="Straight Connector 5"/>
          <p:cNvCxnSpPr/>
          <p:nvPr/>
        </p:nvCxnSpPr>
        <p:spPr>
          <a:xfrm flipH="1">
            <a:off x="5325036" y="1151068"/>
            <a:ext cx="43030" cy="5656232"/>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615491" y="1420009"/>
            <a:ext cx="5983533" cy="5389081"/>
          </a:xfrm>
          <a:prstGeom prst="rect">
            <a:avLst/>
          </a:prstGeom>
        </p:spPr>
        <p:txBody>
          <a:bodyPr wrap="square">
            <a:spAutoFit/>
          </a:bodyPr>
          <a:lstStyle/>
          <a:p>
            <a:r>
              <a:rPr lang="en-US" sz="2000" b="1" dirty="0">
                <a:solidFill>
                  <a:srgbClr val="00838B"/>
                </a:solidFill>
                <a:latin typeface="Calibri" panose="020F0502020204030204" pitchFamily="34" charset="0"/>
              </a:rPr>
              <a:t>Other Government agencies</a:t>
            </a:r>
            <a:r>
              <a:rPr lang="en-US" sz="1400" dirty="0">
                <a:solidFill>
                  <a:srgbClr val="00838B"/>
                </a:solidFill>
                <a:latin typeface="Calibri" panose="020F0502020204030204" pitchFamily="34" charset="0"/>
              </a:rPr>
              <a:t> </a:t>
            </a:r>
            <a:r>
              <a:rPr lang="en-US" dirty="0">
                <a:solidFill>
                  <a:srgbClr val="00838B"/>
                </a:solidFill>
                <a:latin typeface="Calibri" panose="020F0502020204030204" pitchFamily="34" charset="0"/>
              </a:rPr>
              <a:t>(including non HIV community focused)</a:t>
            </a:r>
          </a:p>
          <a:p>
            <a:pPr marL="628650" lvl="1" indent="-171450">
              <a:buFont typeface="Arial" panose="020B0604020202020204" pitchFamily="34" charset="0"/>
              <a:buChar char="•"/>
            </a:pPr>
            <a:r>
              <a:rPr lang="en-US" dirty="0">
                <a:solidFill>
                  <a:srgbClr val="00838B"/>
                </a:solidFill>
                <a:latin typeface="Calibri" panose="020F0502020204030204" pitchFamily="34" charset="0"/>
              </a:rPr>
              <a:t>Department of corrections</a:t>
            </a:r>
          </a:p>
          <a:p>
            <a:pPr marL="628650" lvl="1" indent="-171450">
              <a:buFont typeface="Arial" panose="020B0604020202020204" pitchFamily="34" charset="0"/>
              <a:buChar char="•"/>
            </a:pPr>
            <a:r>
              <a:rPr lang="en-US" dirty="0">
                <a:solidFill>
                  <a:srgbClr val="00838B"/>
                </a:solidFill>
                <a:latin typeface="Calibri" panose="020F0502020204030204" pitchFamily="34" charset="0"/>
              </a:rPr>
              <a:t>Department of Education</a:t>
            </a:r>
          </a:p>
          <a:p>
            <a:pPr marL="628650" lvl="1" indent="-171450">
              <a:buFont typeface="Arial" panose="020B0604020202020204" pitchFamily="34" charset="0"/>
              <a:buChar char="•"/>
            </a:pPr>
            <a:r>
              <a:rPr lang="en-US" dirty="0">
                <a:solidFill>
                  <a:srgbClr val="00838B"/>
                </a:solidFill>
                <a:latin typeface="Calibri" panose="020F0502020204030204" pitchFamily="34" charset="0"/>
              </a:rPr>
              <a:t>Department of Health and Human Services</a:t>
            </a:r>
          </a:p>
          <a:p>
            <a:pPr marL="628650" lvl="1" indent="-171450">
              <a:buFont typeface="Arial" panose="020B0604020202020204" pitchFamily="34" charset="0"/>
              <a:buChar char="•"/>
            </a:pPr>
            <a:r>
              <a:rPr lang="en-US" dirty="0">
                <a:solidFill>
                  <a:srgbClr val="00838B"/>
                </a:solidFill>
                <a:latin typeface="Calibri" panose="020F0502020204030204" pitchFamily="34" charset="0"/>
              </a:rPr>
              <a:t>Department of Social Services</a:t>
            </a:r>
          </a:p>
          <a:p>
            <a:pPr marL="628650" lvl="1" indent="-171450">
              <a:buFont typeface="Arial" panose="020B0604020202020204" pitchFamily="34" charset="0"/>
              <a:buChar char="•"/>
            </a:pPr>
            <a:r>
              <a:rPr lang="en-US" dirty="0">
                <a:solidFill>
                  <a:srgbClr val="00838B"/>
                </a:solidFill>
                <a:latin typeface="Calibri" panose="020F0502020204030204" pitchFamily="34" charset="0"/>
              </a:rPr>
              <a:t>Department of Mental Health Services</a:t>
            </a:r>
          </a:p>
          <a:p>
            <a:pPr lvl="1"/>
            <a:endParaRPr lang="en-US" dirty="0">
              <a:solidFill>
                <a:srgbClr val="00838B"/>
              </a:solidFill>
              <a:latin typeface="Calibri" panose="020F0502020204030204" pitchFamily="34" charset="0"/>
            </a:endParaRPr>
          </a:p>
          <a:p>
            <a:pPr marL="285750" indent="-285750">
              <a:buFont typeface="Arial" panose="020B0604020202020204" pitchFamily="34" charset="0"/>
              <a:buChar char="•"/>
            </a:pPr>
            <a:r>
              <a:rPr lang="en-US" sz="2000" b="1" dirty="0">
                <a:solidFill>
                  <a:srgbClr val="00838B"/>
                </a:solidFill>
                <a:latin typeface="Calibri" panose="020F0502020204030204" pitchFamily="34" charset="0"/>
              </a:rPr>
              <a:t>Veterans Affairs </a:t>
            </a:r>
          </a:p>
          <a:p>
            <a:pPr marL="285750" indent="-285750">
              <a:buFont typeface="Arial" panose="020B0604020202020204" pitchFamily="34" charset="0"/>
              <a:buChar char="•"/>
            </a:pPr>
            <a:r>
              <a:rPr lang="en-US" sz="2000" b="1" dirty="0">
                <a:solidFill>
                  <a:srgbClr val="00838B"/>
                </a:solidFill>
                <a:latin typeface="Calibri" panose="020F0502020204030204" pitchFamily="34" charset="0"/>
              </a:rPr>
              <a:t>Private health systems</a:t>
            </a:r>
          </a:p>
          <a:p>
            <a:pPr lvl="1"/>
            <a:r>
              <a:rPr lang="en-US" dirty="0">
                <a:solidFill>
                  <a:srgbClr val="00838B"/>
                </a:solidFill>
                <a:latin typeface="Calibri" panose="020F0502020204030204" pitchFamily="34" charset="0"/>
              </a:rPr>
              <a:t>Pharmaceutical companies</a:t>
            </a:r>
          </a:p>
          <a:p>
            <a:pPr lvl="1"/>
            <a:r>
              <a:rPr lang="en-US" dirty="0">
                <a:solidFill>
                  <a:srgbClr val="00838B"/>
                </a:solidFill>
                <a:latin typeface="Calibri" panose="020F0502020204030204" pitchFamily="34" charset="0"/>
              </a:rPr>
              <a:t>Insurance companies</a:t>
            </a:r>
          </a:p>
          <a:p>
            <a:pPr lvl="1"/>
            <a:endParaRPr lang="en-US" dirty="0">
              <a:solidFill>
                <a:srgbClr val="00838B"/>
              </a:solidFill>
              <a:latin typeface="Calibri" panose="020F0502020204030204" pitchFamily="34" charset="0"/>
            </a:endParaRPr>
          </a:p>
          <a:p>
            <a:pPr marL="285750" indent="-285750">
              <a:buFont typeface="Arial" panose="020B0604020202020204" pitchFamily="34" charset="0"/>
              <a:buChar char="•"/>
            </a:pPr>
            <a:r>
              <a:rPr lang="en-US" sz="2000" b="1" dirty="0">
                <a:solidFill>
                  <a:srgbClr val="00838B"/>
                </a:solidFill>
                <a:latin typeface="Calibri" panose="020F0502020204030204" pitchFamily="34" charset="0"/>
              </a:rPr>
              <a:t>Academic institutions </a:t>
            </a:r>
            <a:r>
              <a:rPr lang="en-US" dirty="0">
                <a:solidFill>
                  <a:srgbClr val="00838B"/>
                </a:solidFill>
                <a:latin typeface="Calibri" panose="020F0502020204030204" pitchFamily="34" charset="0"/>
              </a:rPr>
              <a:t>(Universities and colleges)</a:t>
            </a:r>
          </a:p>
          <a:p>
            <a:pPr marL="285750" indent="-285750">
              <a:buFont typeface="Arial" panose="020B0604020202020204" pitchFamily="34" charset="0"/>
              <a:buChar char="•"/>
            </a:pPr>
            <a:r>
              <a:rPr lang="en-US" sz="2000" b="1" dirty="0">
                <a:solidFill>
                  <a:srgbClr val="00838B"/>
                </a:solidFill>
                <a:latin typeface="Calibri" panose="020F0502020204030204" pitchFamily="34" charset="0"/>
              </a:rPr>
              <a:t>Faith community</a:t>
            </a:r>
          </a:p>
          <a:p>
            <a:pPr marL="285750" indent="-285750">
              <a:buFont typeface="Arial" panose="020B0604020202020204" pitchFamily="34" charset="0"/>
              <a:buChar char="•"/>
            </a:pPr>
            <a:r>
              <a:rPr lang="en-US" sz="2000" b="1" dirty="0">
                <a:solidFill>
                  <a:srgbClr val="00838B"/>
                </a:solidFill>
                <a:latin typeface="Calibri" panose="020F0502020204030204" pitchFamily="34" charset="0"/>
              </a:rPr>
              <a:t>Local public health and substance use prevention coalitions</a:t>
            </a:r>
          </a:p>
          <a:p>
            <a:pPr marL="285750" indent="-285750">
              <a:buFont typeface="Arial" panose="020B0604020202020204" pitchFamily="34" charset="0"/>
              <a:buChar char="•"/>
            </a:pPr>
            <a:r>
              <a:rPr lang="en-US" sz="2000" b="1" dirty="0">
                <a:solidFill>
                  <a:srgbClr val="00838B"/>
                </a:solidFill>
                <a:latin typeface="Calibri" panose="020F0502020204030204" pitchFamily="34" charset="0"/>
              </a:rPr>
              <a:t>Other county agencies (i.e. jails)</a:t>
            </a:r>
          </a:p>
        </p:txBody>
      </p:sp>
      <p:sp>
        <p:nvSpPr>
          <p:cNvPr id="10" name="TextBox 9"/>
          <p:cNvSpPr txBox="1"/>
          <p:nvPr/>
        </p:nvSpPr>
        <p:spPr>
          <a:xfrm>
            <a:off x="2318273" y="765912"/>
            <a:ext cx="6056555" cy="584775"/>
          </a:xfrm>
          <a:prstGeom prst="rect">
            <a:avLst/>
          </a:prstGeom>
          <a:noFill/>
        </p:spPr>
        <p:txBody>
          <a:bodyPr wrap="square" rtlCol="0">
            <a:spAutoFit/>
          </a:bodyPr>
          <a:lstStyle/>
          <a:p>
            <a:pPr algn="ctr"/>
            <a:r>
              <a:rPr lang="en-US" sz="3200" b="1" dirty="0" smtClean="0">
                <a:solidFill>
                  <a:srgbClr val="00838B"/>
                </a:solidFill>
              </a:rPr>
              <a:t>Key Stakeholders</a:t>
            </a:r>
            <a:endParaRPr lang="en-US" sz="3200" b="1" dirty="0">
              <a:solidFill>
                <a:srgbClr val="00838B"/>
              </a:solidFill>
            </a:endParaRPr>
          </a:p>
        </p:txBody>
      </p:sp>
    </p:spTree>
    <p:extLst>
      <p:ext uri="{BB962C8B-B14F-4D97-AF65-F5344CB8AC3E}">
        <p14:creationId xmlns:p14="http://schemas.microsoft.com/office/powerpoint/2010/main" val="9793786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DB44F992-2E8B-439E-9639-C49EC543EE28}" type="datetime1">
              <a:rPr lang="en-US" smtClean="0"/>
              <a:t>11/18/2019</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45</a:t>
            </a:fld>
            <a:endParaRPr lang="en-US"/>
          </a:p>
        </p:txBody>
      </p:sp>
      <p:sp>
        <p:nvSpPr>
          <p:cNvPr id="5" name="Title 1"/>
          <p:cNvSpPr txBox="1">
            <a:spLocks/>
          </p:cNvSpPr>
          <p:nvPr/>
        </p:nvSpPr>
        <p:spPr>
          <a:xfrm>
            <a:off x="1066800" y="3078163"/>
            <a:ext cx="10058400" cy="1549400"/>
          </a:xfrm>
          <a:prstGeom prst="rect">
            <a:avLst/>
          </a:prstGeom>
        </p:spPr>
        <p:txBody>
          <a:bodyPr anchor="ctr" anchorCtr="0">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smtClean="0">
                <a:solidFill>
                  <a:srgbClr val="00838B"/>
                </a:solidFill>
              </a:rPr>
              <a:t>Questions?</a:t>
            </a:r>
            <a:endParaRPr lang="en-US" sz="4000" b="1" dirty="0">
              <a:solidFill>
                <a:srgbClr val="00838B"/>
              </a:solidFill>
            </a:endParaRPr>
          </a:p>
        </p:txBody>
      </p:sp>
      <p:cxnSp>
        <p:nvCxnSpPr>
          <p:cNvPr id="6" name="Straight Connector 5"/>
          <p:cNvCxnSpPr/>
          <p:nvPr/>
        </p:nvCxnSpPr>
        <p:spPr>
          <a:xfrm flipV="1">
            <a:off x="1066800" y="3077948"/>
            <a:ext cx="10058400" cy="215"/>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66800" y="4627856"/>
            <a:ext cx="10058400" cy="0"/>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3626906" y="986440"/>
            <a:ext cx="4938188" cy="1630823"/>
          </a:xfrm>
          <a:prstGeom prst="rect">
            <a:avLst/>
          </a:prstGeom>
        </p:spPr>
      </p:pic>
    </p:spTree>
    <p:extLst>
      <p:ext uri="{BB962C8B-B14F-4D97-AF65-F5344CB8AC3E}">
        <p14:creationId xmlns:p14="http://schemas.microsoft.com/office/powerpoint/2010/main" val="16517645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DB44F992-2E8B-439E-9639-C49EC543EE28}" type="datetime1">
              <a:rPr lang="en-US" smtClean="0"/>
              <a:t>11/18/2019</a:t>
            </a:fld>
            <a:endParaRPr lang="en-US" dirty="0"/>
          </a:p>
        </p:txBody>
      </p:sp>
      <p:sp>
        <p:nvSpPr>
          <p:cNvPr id="3" name="Slide Number Placeholder 2"/>
          <p:cNvSpPr>
            <a:spLocks noGrp="1"/>
          </p:cNvSpPr>
          <p:nvPr>
            <p:ph type="sldNum" sz="quarter" idx="4"/>
          </p:nvPr>
        </p:nvSpPr>
        <p:spPr/>
        <p:txBody>
          <a:bodyPr/>
          <a:lstStyle/>
          <a:p>
            <a:fld id="{A339896C-E2EF-470F-BA91-85D676E592B3}" type="slidenum">
              <a:rPr lang="en-US" smtClean="0"/>
              <a:t>46</a:t>
            </a:fld>
            <a:endParaRPr lang="en-US"/>
          </a:p>
        </p:txBody>
      </p:sp>
      <p:grpSp>
        <p:nvGrpSpPr>
          <p:cNvPr id="4" name="Group 3"/>
          <p:cNvGrpSpPr/>
          <p:nvPr/>
        </p:nvGrpSpPr>
        <p:grpSpPr>
          <a:xfrm>
            <a:off x="2249369" y="1352981"/>
            <a:ext cx="7693262" cy="2222899"/>
            <a:chOff x="244245" y="2753517"/>
            <a:chExt cx="7693262" cy="2222899"/>
          </a:xfrm>
        </p:grpSpPr>
        <p:pic>
          <p:nvPicPr>
            <p:cNvPr id="5" name="Picture 4" descr="Screen Shot 2018-09-13 at 5.09.40 PM.png"/>
            <p:cNvPicPr>
              <a:picLocks noChangeAspect="1"/>
            </p:cNvPicPr>
            <p:nvPr/>
          </p:nvPicPr>
          <p:blipFill rotWithShape="1">
            <a:blip r:embed="rId3">
              <a:extLst>
                <a:ext uri="{28A0092B-C50C-407E-A947-70E740481C1C}">
                  <a14:useLocalDpi xmlns:a14="http://schemas.microsoft.com/office/drawing/2010/main" val="0"/>
                </a:ext>
              </a:extLst>
            </a:blip>
            <a:srcRect l="-3194" t="-3060" r="-2442" b="-1901"/>
            <a:stretch/>
          </p:blipFill>
          <p:spPr>
            <a:xfrm>
              <a:off x="244245" y="2753517"/>
              <a:ext cx="2268637" cy="2222899"/>
            </a:xfrm>
            <a:prstGeom prst="rect">
              <a:avLst/>
            </a:prstGeom>
          </p:spPr>
        </p:pic>
        <p:pic>
          <p:nvPicPr>
            <p:cNvPr id="6" name="Picture 5"/>
            <p:cNvPicPr>
              <a:picLocks noChangeAspect="1"/>
            </p:cNvPicPr>
            <p:nvPr/>
          </p:nvPicPr>
          <p:blipFill>
            <a:blip r:embed="rId4"/>
            <a:stretch>
              <a:fillRect/>
            </a:stretch>
          </p:blipFill>
          <p:spPr>
            <a:xfrm>
              <a:off x="2512882" y="2969234"/>
              <a:ext cx="5424625" cy="1791467"/>
            </a:xfrm>
            <a:prstGeom prst="rect">
              <a:avLst/>
            </a:prstGeom>
          </p:spPr>
        </p:pic>
      </p:grpSp>
      <p:sp>
        <p:nvSpPr>
          <p:cNvPr id="7" name="TextBox 6"/>
          <p:cNvSpPr txBox="1"/>
          <p:nvPr/>
        </p:nvSpPr>
        <p:spPr>
          <a:xfrm>
            <a:off x="2209800" y="4271058"/>
            <a:ext cx="7772400" cy="1107996"/>
          </a:xfrm>
          <a:prstGeom prst="rect">
            <a:avLst/>
          </a:prstGeom>
          <a:noFill/>
        </p:spPr>
        <p:txBody>
          <a:bodyPr wrap="square" rtlCol="0">
            <a:spAutoFit/>
          </a:bodyPr>
          <a:lstStyle/>
          <a:p>
            <a:pPr algn="ctr"/>
            <a:r>
              <a:rPr lang="en-US" sz="2200" b="1" dirty="0">
                <a:solidFill>
                  <a:srgbClr val="00838B"/>
                </a:solidFill>
              </a:rPr>
              <a:t>1801 Main Street, 4th Floor • Columbia, South Carolina  29201</a:t>
            </a:r>
          </a:p>
          <a:p>
            <a:pPr algn="ctr"/>
            <a:r>
              <a:rPr lang="en-US" sz="2200" b="1" dirty="0">
                <a:solidFill>
                  <a:srgbClr val="00838B"/>
                </a:solidFill>
              </a:rPr>
              <a:t>telephone: 803-896-5555 • fax: 803-896-5558</a:t>
            </a:r>
          </a:p>
          <a:p>
            <a:pPr algn="ctr"/>
            <a:r>
              <a:rPr lang="en-US" sz="2200" b="1" dirty="0">
                <a:solidFill>
                  <a:srgbClr val="00838B"/>
                </a:solidFill>
              </a:rPr>
              <a:t>www.daodas.sc.gov</a:t>
            </a:r>
          </a:p>
        </p:txBody>
      </p:sp>
      <p:cxnSp>
        <p:nvCxnSpPr>
          <p:cNvPr id="8" name="Straight Connector 7"/>
          <p:cNvCxnSpPr/>
          <p:nvPr/>
        </p:nvCxnSpPr>
        <p:spPr>
          <a:xfrm>
            <a:off x="2324100" y="4271058"/>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24100" y="5379054"/>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066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7961" y="879379"/>
            <a:ext cx="11610803" cy="5188912"/>
          </a:xfrm>
        </p:spPr>
        <p:txBody>
          <a:bodyPr/>
          <a:lstStyle/>
          <a:p>
            <a:pPr>
              <a:lnSpc>
                <a:spcPct val="100000"/>
              </a:lnSpc>
              <a:buFont typeface="Arial" panose="020B0604020202020204" pitchFamily="34" charset="0"/>
              <a:buChar char="•"/>
            </a:pPr>
            <a:r>
              <a:rPr lang="en-US" sz="2400" dirty="0">
                <a:solidFill>
                  <a:srgbClr val="206CA0"/>
                </a:solidFill>
              </a:rPr>
              <a:t>2.1 Million Americans have substance use disorders.</a:t>
            </a:r>
          </a:p>
          <a:p>
            <a:pPr>
              <a:lnSpc>
                <a:spcPct val="100000"/>
              </a:lnSpc>
              <a:buFont typeface="Arial" panose="020B0604020202020204" pitchFamily="34" charset="0"/>
              <a:buChar char="•"/>
            </a:pPr>
            <a:r>
              <a:rPr lang="en-US" sz="2400" dirty="0">
                <a:solidFill>
                  <a:srgbClr val="206CA0"/>
                </a:solidFill>
              </a:rPr>
              <a:t>The CDC reported </a:t>
            </a:r>
            <a:r>
              <a:rPr lang="en-US" sz="2400" dirty="0" smtClean="0">
                <a:solidFill>
                  <a:srgbClr val="206CA0"/>
                </a:solidFill>
              </a:rPr>
              <a:t>67,744 </a:t>
            </a:r>
            <a:r>
              <a:rPr lang="en-US" sz="2400" dirty="0">
                <a:solidFill>
                  <a:srgbClr val="206CA0"/>
                </a:solidFill>
              </a:rPr>
              <a:t>drug overdose deaths in the U.S. in </a:t>
            </a:r>
            <a:r>
              <a:rPr lang="en-US" sz="2400" dirty="0" smtClean="0">
                <a:solidFill>
                  <a:srgbClr val="206CA0"/>
                </a:solidFill>
              </a:rPr>
              <a:t>2018 </a:t>
            </a:r>
            <a:r>
              <a:rPr lang="en-US" sz="2400" dirty="0">
                <a:solidFill>
                  <a:srgbClr val="206CA0"/>
                </a:solidFill>
              </a:rPr>
              <a:t>with </a:t>
            </a:r>
            <a:r>
              <a:rPr lang="en-US" sz="2400" dirty="0" smtClean="0">
                <a:solidFill>
                  <a:srgbClr val="206CA0"/>
                </a:solidFill>
              </a:rPr>
              <a:t>47,016 </a:t>
            </a:r>
            <a:r>
              <a:rPr lang="en-US" sz="2400" dirty="0">
                <a:solidFill>
                  <a:srgbClr val="206CA0"/>
                </a:solidFill>
              </a:rPr>
              <a:t>(</a:t>
            </a:r>
            <a:r>
              <a:rPr lang="en-US" sz="2400" dirty="0" smtClean="0">
                <a:solidFill>
                  <a:srgbClr val="206CA0"/>
                </a:solidFill>
              </a:rPr>
              <a:t>69.4%) </a:t>
            </a:r>
            <a:r>
              <a:rPr lang="en-US" sz="2400" dirty="0">
                <a:solidFill>
                  <a:srgbClr val="206CA0"/>
                </a:solidFill>
              </a:rPr>
              <a:t>involving an opioid. </a:t>
            </a:r>
            <a:r>
              <a:rPr lang="en-US" sz="1400" dirty="0" smtClean="0">
                <a:solidFill>
                  <a:srgbClr val="206CA0"/>
                </a:solidFill>
              </a:rPr>
              <a:t>1</a:t>
            </a:r>
            <a:endParaRPr lang="en-US" dirty="0">
              <a:solidFill>
                <a:srgbClr val="206CA0"/>
              </a:solidFill>
            </a:endParaRPr>
          </a:p>
          <a:p>
            <a:pPr>
              <a:lnSpc>
                <a:spcPct val="100000"/>
              </a:lnSpc>
              <a:buFont typeface="Arial" panose="020B0604020202020204" pitchFamily="34" charset="0"/>
              <a:buChar char="•"/>
            </a:pPr>
            <a:r>
              <a:rPr lang="en-US" sz="2400" dirty="0">
                <a:solidFill>
                  <a:srgbClr val="206CA0"/>
                </a:solidFill>
              </a:rPr>
              <a:t>Deaths involving synthetic opioids (other than methadone) have increased across all demographic categories.</a:t>
            </a:r>
            <a:r>
              <a:rPr lang="en-US" dirty="0">
                <a:solidFill>
                  <a:srgbClr val="206CA0"/>
                </a:solidFill>
              </a:rPr>
              <a:t> </a:t>
            </a:r>
          </a:p>
          <a:p>
            <a:pPr lvl="1">
              <a:lnSpc>
                <a:spcPct val="100000"/>
              </a:lnSpc>
              <a:buFont typeface="Arial" panose="020B0604020202020204" pitchFamily="34" charset="0"/>
              <a:buChar char="•"/>
            </a:pPr>
            <a:r>
              <a:rPr lang="en-US" sz="2000" dirty="0">
                <a:solidFill>
                  <a:srgbClr val="206CA0"/>
                </a:solidFill>
              </a:rPr>
              <a:t>Illicitly manufactured fentanyl (IMF), is fueling the opioid epidemic. IMF is increasingly mixed into heroin, cocaine, and counterfeit pills with or w/o user’s knowledge. </a:t>
            </a:r>
          </a:p>
          <a:p>
            <a:pPr>
              <a:lnSpc>
                <a:spcPct val="100000"/>
              </a:lnSpc>
              <a:buFont typeface="Arial" panose="020B0604020202020204" pitchFamily="34" charset="0"/>
              <a:buChar char="•"/>
            </a:pPr>
            <a:r>
              <a:rPr lang="en-US" sz="2400" dirty="0">
                <a:solidFill>
                  <a:srgbClr val="206CA0"/>
                </a:solidFill>
              </a:rPr>
              <a:t>Overdose deaths is the leading cause of injury death in the United States, surpassing those deaths due to gun violence or automobile injuries. </a:t>
            </a:r>
          </a:p>
          <a:p>
            <a:endParaRPr lang="en-US" dirty="0"/>
          </a:p>
        </p:txBody>
      </p:sp>
      <p:sp>
        <p:nvSpPr>
          <p:cNvPr id="3" name="Date Placeholder 2"/>
          <p:cNvSpPr>
            <a:spLocks noGrp="1"/>
          </p:cNvSpPr>
          <p:nvPr>
            <p:ph type="dt" sz="half" idx="2"/>
          </p:nvPr>
        </p:nvSpPr>
        <p:spPr>
          <a:xfrm>
            <a:off x="640080" y="6459789"/>
            <a:ext cx="9736282" cy="365125"/>
          </a:xfrm>
        </p:spPr>
        <p:txBody>
          <a:bodyPr/>
          <a:lstStyle/>
          <a:p>
            <a:r>
              <a:rPr lang="en-US" dirty="0" smtClean="0"/>
              <a:t>1)</a:t>
            </a:r>
            <a:r>
              <a:rPr lang="en-US" dirty="0" smtClean="0">
                <a:solidFill>
                  <a:schemeClr val="bg1"/>
                </a:solidFill>
              </a:rPr>
              <a:t> </a:t>
            </a:r>
            <a:r>
              <a:rPr lang="en-US" dirty="0">
                <a:solidFill>
                  <a:schemeClr val="bg1"/>
                </a:solidFill>
              </a:rPr>
              <a:t>Ahmad FB, Escobedo LA, Rossen LM, Spencer MR, Warner M. Sutton P</a:t>
            </a:r>
            <a:r>
              <a:rPr lang="en-US" dirty="0" smtClean="0">
                <a:solidFill>
                  <a:schemeClr val="bg1"/>
                </a:solidFill>
              </a:rPr>
              <a:t>. Provisional drug overdose death counts. National Center for Health Statistics. 2019. </a:t>
            </a:r>
            <a:endParaRPr lang="en-US" dirty="0">
              <a:solidFill>
                <a:schemeClr val="bg1"/>
              </a:solidFill>
            </a:endParaRPr>
          </a:p>
        </p:txBody>
      </p:sp>
      <p:sp>
        <p:nvSpPr>
          <p:cNvPr id="4" name="Slide Number Placeholder 3"/>
          <p:cNvSpPr>
            <a:spLocks noGrp="1"/>
          </p:cNvSpPr>
          <p:nvPr>
            <p:ph type="sldNum" sz="quarter" idx="4"/>
          </p:nvPr>
        </p:nvSpPr>
        <p:spPr/>
        <p:txBody>
          <a:bodyPr/>
          <a:lstStyle/>
          <a:p>
            <a:fld id="{A339896C-E2EF-470F-BA91-85D676E592B3}" type="slidenum">
              <a:rPr lang="en-US" smtClean="0"/>
              <a:t>5</a:t>
            </a:fld>
            <a:endParaRPr lang="en-US"/>
          </a:p>
        </p:txBody>
      </p:sp>
    </p:spTree>
    <p:extLst>
      <p:ext uri="{BB962C8B-B14F-4D97-AF65-F5344CB8AC3E}">
        <p14:creationId xmlns:p14="http://schemas.microsoft.com/office/powerpoint/2010/main" val="4159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469" t="9699" r="3980" b="7859"/>
          <a:stretch/>
        </p:blipFill>
        <p:spPr>
          <a:xfrm>
            <a:off x="1236518" y="1662546"/>
            <a:ext cx="8918347" cy="466810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2"/>
          </p:nvPr>
        </p:nvSpPr>
        <p:spPr>
          <a:xfrm>
            <a:off x="640080" y="6459789"/>
            <a:ext cx="10561320" cy="365125"/>
          </a:xfrm>
        </p:spPr>
        <p:txBody>
          <a:bodyPr/>
          <a:lstStyle/>
          <a:p>
            <a:pPr algn="ctr"/>
            <a:r>
              <a:rPr lang="en-US" sz="1400" dirty="0" smtClean="0"/>
              <a:t>Source: Rossen LM, et al. “Drug poisoning mortality: Unites States, 2000.” NCHS Data </a:t>
            </a:r>
            <a:r>
              <a:rPr lang="en-US" sz="1400" dirty="0" err="1" smtClean="0"/>
              <a:t>Visualizaition</a:t>
            </a:r>
            <a:r>
              <a:rPr lang="en-US" sz="1400" dirty="0" smtClean="0"/>
              <a:t> </a:t>
            </a:r>
            <a:r>
              <a:rPr lang="en-US" sz="1400" dirty="0" err="1" smtClean="0"/>
              <a:t>Galler</a:t>
            </a:r>
            <a:endParaRPr lang="en-US" sz="1400" dirty="0"/>
          </a:p>
        </p:txBody>
      </p:sp>
      <p:sp>
        <p:nvSpPr>
          <p:cNvPr id="4" name="Slide Number Placeholder 3"/>
          <p:cNvSpPr>
            <a:spLocks noGrp="1"/>
          </p:cNvSpPr>
          <p:nvPr>
            <p:ph type="sldNum" sz="quarter" idx="4"/>
          </p:nvPr>
        </p:nvSpPr>
        <p:spPr/>
        <p:txBody>
          <a:bodyPr/>
          <a:lstStyle/>
          <a:p>
            <a:fld id="{A339896C-E2EF-470F-BA91-85D676E592B3}" type="slidenum">
              <a:rPr lang="en-US" smtClean="0"/>
              <a:t>6</a:t>
            </a:fld>
            <a:endParaRPr lang="en-US"/>
          </a:p>
        </p:txBody>
      </p:sp>
      <p:sp>
        <p:nvSpPr>
          <p:cNvPr id="6" name="TextBox 5"/>
          <p:cNvSpPr txBox="1"/>
          <p:nvPr/>
        </p:nvSpPr>
        <p:spPr>
          <a:xfrm>
            <a:off x="1818409" y="1028700"/>
            <a:ext cx="8676409" cy="523220"/>
          </a:xfrm>
          <a:prstGeom prst="rect">
            <a:avLst/>
          </a:prstGeom>
          <a:noFill/>
        </p:spPr>
        <p:txBody>
          <a:bodyPr wrap="square" rtlCol="0">
            <a:spAutoFit/>
          </a:bodyPr>
          <a:lstStyle/>
          <a:p>
            <a:pPr algn="ctr"/>
            <a:r>
              <a:rPr lang="en-US" sz="2800" b="1" dirty="0">
                <a:solidFill>
                  <a:srgbClr val="C00000"/>
                </a:solidFill>
              </a:rPr>
              <a:t>2000</a:t>
            </a:r>
            <a:r>
              <a:rPr lang="en-US" sz="2800" dirty="0"/>
              <a:t> 	</a:t>
            </a:r>
            <a:r>
              <a:rPr lang="en-US" sz="2800" b="1" dirty="0"/>
              <a:t>Drug Overdose Death Rates by County</a:t>
            </a:r>
          </a:p>
        </p:txBody>
      </p:sp>
    </p:spTree>
    <p:extLst>
      <p:ext uri="{BB962C8B-B14F-4D97-AF65-F5344CB8AC3E}">
        <p14:creationId xmlns:p14="http://schemas.microsoft.com/office/powerpoint/2010/main" val="3615905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DB44F992-2E8B-439E-9639-C49EC543EE28}" type="datetime1">
              <a:rPr lang="en-US" smtClean="0"/>
              <a:t>11/18/2019</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7</a:t>
            </a:fld>
            <a:endParaRPr lang="en-US"/>
          </a:p>
        </p:txBody>
      </p:sp>
      <p:pic>
        <p:nvPicPr>
          <p:cNvPr id="5" name="Content Placeholder 4"/>
          <p:cNvPicPr>
            <a:picLocks noGrp="1" noChangeAspect="1"/>
          </p:cNvPicPr>
          <p:nvPr>
            <p:ph idx="1"/>
          </p:nvPr>
        </p:nvPicPr>
        <p:blipFill>
          <a:blip r:embed="rId3"/>
          <a:stretch>
            <a:fillRect/>
          </a:stretch>
        </p:blipFill>
        <p:spPr>
          <a:xfrm>
            <a:off x="1132694" y="966355"/>
            <a:ext cx="8253224" cy="5235342"/>
          </a:xfrm>
          <a:prstGeom prst="rect">
            <a:avLst/>
          </a:prstGeom>
        </p:spPr>
      </p:pic>
      <p:grpSp>
        <p:nvGrpSpPr>
          <p:cNvPr id="6" name="Group 4"/>
          <p:cNvGrpSpPr>
            <a:grpSpLocks noChangeAspect="1"/>
          </p:cNvGrpSpPr>
          <p:nvPr/>
        </p:nvGrpSpPr>
        <p:grpSpPr bwMode="auto">
          <a:xfrm>
            <a:off x="6774873" y="5194710"/>
            <a:ext cx="5222090" cy="1262772"/>
            <a:chOff x="1200" y="3600"/>
            <a:chExt cx="5955" cy="1440"/>
          </a:xfrm>
        </p:grpSpPr>
        <p:sp>
          <p:nvSpPr>
            <p:cNvPr id="7" name="AutoShape 3"/>
            <p:cNvSpPr>
              <a:spLocks noChangeAspect="1" noChangeArrowheads="1" noTextEdit="1"/>
            </p:cNvSpPr>
            <p:nvPr/>
          </p:nvSpPr>
          <p:spPr bwMode="auto">
            <a:xfrm>
              <a:off x="1200" y="3600"/>
              <a:ext cx="5955" cy="14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 y="3600"/>
              <a:ext cx="5967" cy="14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883227" y="966355"/>
            <a:ext cx="9144000" cy="461665"/>
          </a:xfrm>
          <a:prstGeom prst="rect">
            <a:avLst/>
          </a:prstGeom>
          <a:noFill/>
        </p:spPr>
        <p:txBody>
          <a:bodyPr wrap="square" rtlCol="0">
            <a:spAutoFit/>
          </a:bodyPr>
          <a:lstStyle/>
          <a:p>
            <a:pPr algn="ctr"/>
            <a:r>
              <a:rPr lang="en-US" sz="2400" b="1" dirty="0">
                <a:solidFill>
                  <a:srgbClr val="C00000"/>
                </a:solidFill>
              </a:rPr>
              <a:t>2016</a:t>
            </a:r>
            <a:r>
              <a:rPr lang="en-US" sz="2400" dirty="0"/>
              <a:t> </a:t>
            </a:r>
            <a:r>
              <a:rPr lang="en-US" sz="2400" b="1" dirty="0"/>
              <a:t>Rapid Increase in Drug Overdose Death Rates by County</a:t>
            </a:r>
          </a:p>
        </p:txBody>
      </p:sp>
    </p:spTree>
    <p:extLst>
      <p:ext uri="{BB962C8B-B14F-4D97-AF65-F5344CB8AC3E}">
        <p14:creationId xmlns:p14="http://schemas.microsoft.com/office/powerpoint/2010/main" val="2019697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DB44F992-2E8B-439E-9639-C49EC543EE28}" type="datetime1">
              <a:rPr lang="en-US" smtClean="0"/>
              <a:t>11/18/2019</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8</a:t>
            </a:fld>
            <a:endParaRPr lang="en-US"/>
          </a:p>
        </p:txBody>
      </p:sp>
      <p:pic>
        <p:nvPicPr>
          <p:cNvPr id="5" name="Content Placeholder 4"/>
          <p:cNvPicPr>
            <a:picLocks noGrp="1" noChangeAspect="1"/>
          </p:cNvPicPr>
          <p:nvPr>
            <p:ph idx="1"/>
          </p:nvPr>
        </p:nvPicPr>
        <p:blipFill>
          <a:blip r:embed="rId3"/>
          <a:stretch>
            <a:fillRect/>
          </a:stretch>
        </p:blipFill>
        <p:spPr>
          <a:xfrm>
            <a:off x="1370150" y="1548913"/>
            <a:ext cx="8916849" cy="4910876"/>
          </a:xfrm>
          <a:prstGeom prst="rect">
            <a:avLst/>
          </a:prstGeom>
        </p:spPr>
      </p:pic>
      <p:sp>
        <p:nvSpPr>
          <p:cNvPr id="6" name="TextBox 5"/>
          <p:cNvSpPr txBox="1"/>
          <p:nvPr/>
        </p:nvSpPr>
        <p:spPr>
          <a:xfrm>
            <a:off x="280555" y="1101436"/>
            <a:ext cx="11318470" cy="461665"/>
          </a:xfrm>
          <a:prstGeom prst="rect">
            <a:avLst/>
          </a:prstGeom>
          <a:noFill/>
        </p:spPr>
        <p:txBody>
          <a:bodyPr wrap="square" rtlCol="0">
            <a:spAutoFit/>
          </a:bodyPr>
          <a:lstStyle/>
          <a:p>
            <a:pPr algn="ctr"/>
            <a:r>
              <a:rPr lang="en-US" sz="2400" b="1" dirty="0"/>
              <a:t>Statistically significant drug overdose death rate increase from 2015 to 2016, US states</a:t>
            </a:r>
            <a:endParaRPr lang="en-US" sz="2400" dirty="0"/>
          </a:p>
        </p:txBody>
      </p:sp>
    </p:spTree>
    <p:extLst>
      <p:ext uri="{BB962C8B-B14F-4D97-AF65-F5344CB8AC3E}">
        <p14:creationId xmlns:p14="http://schemas.microsoft.com/office/powerpoint/2010/main" val="1988618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DB44F992-2E8B-439E-9639-C49EC543EE28}" type="datetime1">
              <a:rPr lang="en-US" smtClean="0"/>
              <a:t>11/18/2019</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9</a:t>
            </a:fld>
            <a:endParaRPr lang="en-US"/>
          </a:p>
        </p:txBody>
      </p:sp>
      <p:pic>
        <p:nvPicPr>
          <p:cNvPr id="5" name="Picture 2" descr="Figure 3 is a map showing age-adjusted rates drug overdose death rates by state in 2017.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47009" y="798261"/>
            <a:ext cx="7691725" cy="5768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108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DAODAS Master">
  <a:themeElements>
    <a:clrScheme name="Custom 2">
      <a:dk1>
        <a:srgbClr val="000000"/>
      </a:dk1>
      <a:lt1>
        <a:sysClr val="window" lastClr="FFFFFF"/>
      </a:lt1>
      <a:dk2>
        <a:srgbClr val="637052"/>
      </a:dk2>
      <a:lt2>
        <a:srgbClr val="CCDDEA"/>
      </a:lt2>
      <a:accent1>
        <a:srgbClr val="00838B"/>
      </a:accent1>
      <a:accent2>
        <a:srgbClr val="00838B"/>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DAODAS Presentation Template WIDE.potx" id="{E7C8239D-E9D5-4F05-B2DB-DE9690BAC7D9}" vid="{5E3CAFF7-0D81-4915-969D-C4E22A36C0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Clemson Opioid Epi training</Template>
  <TotalTime>1189</TotalTime>
  <Words>3201</Words>
  <Application>Microsoft Office PowerPoint</Application>
  <PresentationFormat>Widescreen</PresentationFormat>
  <Paragraphs>402</Paragraphs>
  <Slides>46</Slides>
  <Notes>46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Times New Roman</vt:lpstr>
      <vt:lpstr>DAODAS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Soft Skin Tissue Infections</vt:lpstr>
      <vt:lpstr>PowerPoint Presentation</vt:lpstr>
      <vt:lpstr>PowerPoint Presentation</vt:lpstr>
      <vt:lpstr>PowerPoint Presentation</vt:lpstr>
      <vt:lpstr>PowerPoint Presentation</vt:lpstr>
      <vt:lpstr>PowerPoint Presentation</vt:lpstr>
      <vt:lpstr>PowerPoint Presentation</vt:lpstr>
      <vt:lpstr>HCV Among Persons Who Inject Drugs (PWIDs)</vt:lpstr>
      <vt:lpstr>IDU Risk</vt:lpstr>
      <vt:lpstr>PowerPoint Presentation</vt:lpstr>
      <vt:lpstr>Preparation Equipment </vt:lpstr>
      <vt:lpstr>POA Injection Risk</vt:lpstr>
      <vt:lpstr>PowerPoint Presentation</vt:lpstr>
      <vt:lpstr>PowerPoint Presentation</vt:lpstr>
      <vt:lpstr>PowerPoint Presentation</vt:lpstr>
      <vt:lpstr> Infectious Disease Prevention      </vt:lpstr>
      <vt:lpstr>Integrated Treatment  </vt:lpstr>
      <vt:lpstr>Integrated Approaches Continued</vt:lpstr>
      <vt:lpstr>Challenges to Integration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SCDAODAS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Linda</dc:creator>
  <cp:lastModifiedBy>Brown, Linda</cp:lastModifiedBy>
  <cp:revision>78</cp:revision>
  <cp:lastPrinted>2019-11-07T16:16:04Z</cp:lastPrinted>
  <dcterms:created xsi:type="dcterms:W3CDTF">2019-08-07T13:46:32Z</dcterms:created>
  <dcterms:modified xsi:type="dcterms:W3CDTF">2019-11-18T14:44:46Z</dcterms:modified>
</cp:coreProperties>
</file>