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handoutMasterIdLst>
    <p:handoutMasterId r:id="rId63"/>
  </p:handout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303" r:id="rId16"/>
    <p:sldId id="304" r:id="rId17"/>
    <p:sldId id="305" r:id="rId18"/>
    <p:sldId id="306" r:id="rId19"/>
    <p:sldId id="307" r:id="rId20"/>
    <p:sldId id="308" r:id="rId21"/>
    <p:sldId id="321" r:id="rId22"/>
    <p:sldId id="322" r:id="rId23"/>
    <p:sldId id="309" r:id="rId24"/>
    <p:sldId id="310" r:id="rId25"/>
    <p:sldId id="325" r:id="rId26"/>
    <p:sldId id="326" r:id="rId27"/>
    <p:sldId id="328" r:id="rId28"/>
    <p:sldId id="329" r:id="rId29"/>
    <p:sldId id="327" r:id="rId30"/>
    <p:sldId id="311" r:id="rId31"/>
    <p:sldId id="312" r:id="rId32"/>
    <p:sldId id="313" r:id="rId33"/>
    <p:sldId id="314" r:id="rId34"/>
    <p:sldId id="315" r:id="rId35"/>
    <p:sldId id="281" r:id="rId36"/>
    <p:sldId id="280" r:id="rId37"/>
    <p:sldId id="282" r:id="rId38"/>
    <p:sldId id="283" r:id="rId39"/>
    <p:sldId id="285" r:id="rId40"/>
    <p:sldId id="284" r:id="rId41"/>
    <p:sldId id="264" r:id="rId42"/>
    <p:sldId id="265" r:id="rId43"/>
    <p:sldId id="266" r:id="rId44"/>
    <p:sldId id="267" r:id="rId45"/>
    <p:sldId id="268" r:id="rId46"/>
    <p:sldId id="270" r:id="rId47"/>
    <p:sldId id="261" r:id="rId48"/>
    <p:sldId id="257" r:id="rId49"/>
    <p:sldId id="263" r:id="rId50"/>
    <p:sldId id="269" r:id="rId51"/>
    <p:sldId id="275" r:id="rId52"/>
    <p:sldId id="276" r:id="rId53"/>
    <p:sldId id="277" r:id="rId54"/>
    <p:sldId id="278" r:id="rId55"/>
    <p:sldId id="299" r:id="rId56"/>
    <p:sldId id="323" r:id="rId57"/>
    <p:sldId id="300" r:id="rId58"/>
    <p:sldId id="324" r:id="rId59"/>
    <p:sldId id="262" r:id="rId60"/>
    <p:sldId id="26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83454" autoAdjust="0"/>
  </p:normalViewPr>
  <p:slideViewPr>
    <p:cSldViewPr snapToGrid="0">
      <p:cViewPr varScale="1">
        <p:scale>
          <a:sx n="60" d="100"/>
          <a:sy n="60" d="100"/>
        </p:scale>
        <p:origin x="1329"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8/1/2019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8/1/2019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01.safelinks.protection.outlook.com/ap/p-59584e83/?url=https://office365stanford-my.sharepoint.com/:p:/g/personal/rceb3_stanford_edu/Ed-DV81R5e5PtV79CBNwxBEBjqzgqvLdZ_1iKG53Ybz1AQ?e%3DRqpe7g&amp;data=02|01|rhartsell@daodas.sc.gov|7b4b67e0a9bc4f61404708d6f35a2b5f|e9f8d01480d84f27b0d6c3d6c085fcdd|1|1|636963965955221552&amp;sdata=UVvepG4lLpuUe15xMtsF73ObQE71KCbRB/OWgsG6Ab4%3D&amp;reserved=0"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gcc01.safelinks.protection.outlook.com/ap/p-59584e83/?url=https://office365stanford-my.sharepoint.com/:p:/g/personal/rceb3_stanford_edu/EWJ-bUXyhUpEiBhIBg6SQO4BNM1MhAhNuRavdBKqTmOvXg?e%3D1z51kt&amp;data=02|01|rhartsell@daodas.sc.gov|7b4b67e0a9bc4f61404708d6f35a2b5f|e9f8d01480d84f27b0d6c3d6c085fcdd|1|1|636963965955231547&amp;sdata=T%2BE55uE11ejIVm00BZNbRVBh2%2BnNrDLRtGZLXnWlWQo%3D&amp;reserved=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cstatehouse.gov/code/t59c001.php#59-1-380"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scstatehouse.gov/code/t16c017.php#16-17-50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a:p>
        </p:txBody>
      </p:sp>
    </p:spTree>
    <p:extLst>
      <p:ext uri="{BB962C8B-B14F-4D97-AF65-F5344CB8AC3E}">
        <p14:creationId xmlns:p14="http://schemas.microsoft.com/office/powerpoint/2010/main" val="322706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39</a:t>
            </a:fld>
            <a:endParaRPr lang="en-US"/>
          </a:p>
        </p:txBody>
      </p:sp>
    </p:spTree>
    <p:extLst>
      <p:ext uri="{BB962C8B-B14F-4D97-AF65-F5344CB8AC3E}">
        <p14:creationId xmlns:p14="http://schemas.microsoft.com/office/powerpoint/2010/main" val="81954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40</a:t>
            </a:fld>
            <a:endParaRPr lang="en-US"/>
          </a:p>
        </p:txBody>
      </p:sp>
    </p:spTree>
    <p:extLst>
      <p:ext uri="{BB962C8B-B14F-4D97-AF65-F5344CB8AC3E}">
        <p14:creationId xmlns:p14="http://schemas.microsoft.com/office/powerpoint/2010/main" val="145515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41</a:t>
            </a:fld>
            <a:endParaRPr lang="en-US"/>
          </a:p>
        </p:txBody>
      </p:sp>
    </p:spTree>
    <p:extLst>
      <p:ext uri="{BB962C8B-B14F-4D97-AF65-F5344CB8AC3E}">
        <p14:creationId xmlns:p14="http://schemas.microsoft.com/office/powerpoint/2010/main" val="192227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42</a:t>
            </a:fld>
            <a:endParaRPr lang="en-US"/>
          </a:p>
        </p:txBody>
      </p:sp>
    </p:spTree>
    <p:extLst>
      <p:ext uri="{BB962C8B-B14F-4D97-AF65-F5344CB8AC3E}">
        <p14:creationId xmlns:p14="http://schemas.microsoft.com/office/powerpoint/2010/main" val="44042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Stanford Tobacco Prevention Toolkit training</a:t>
            </a:r>
            <a:r>
              <a:rPr lang="en-US" baseline="0" dirty="0" smtClean="0"/>
              <a:t> was intended to give you an overview of what is in the Toolkit, how to use it, etc. All of the information, materials, and talking points are there for you to go and deliver this information. The new TEP curriculum contains 85% of the Stanford Tobacco Prevention Toolkit material from these six units.</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43</a:t>
            </a:fld>
            <a:endParaRPr lang="en-US"/>
          </a:p>
        </p:txBody>
      </p:sp>
    </p:spTree>
    <p:extLst>
      <p:ext uri="{BB962C8B-B14F-4D97-AF65-F5344CB8AC3E}">
        <p14:creationId xmlns:p14="http://schemas.microsoft.com/office/powerpoint/2010/main" val="1755751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strongly encourage you to contact your regional TEP Committee members and your Regional</a:t>
            </a:r>
            <a:r>
              <a:rPr lang="en-US" baseline="0" dirty="0" smtClean="0"/>
              <a:t> Capacity Coach</a:t>
            </a:r>
            <a:r>
              <a:rPr lang="en-US" dirty="0" smtClean="0"/>
              <a:t> if you have questions. </a:t>
            </a:r>
          </a:p>
          <a:p>
            <a:endParaRPr lang="en-US" dirty="0" smtClean="0"/>
          </a:p>
          <a:p>
            <a:endParaRPr lang="en-US" dirty="0" smtClean="0"/>
          </a:p>
          <a:p>
            <a:r>
              <a:rPr lang="en-US" dirty="0" smtClean="0"/>
              <a:t>If you didn't attend the STPT Training, then it is </a:t>
            </a:r>
            <a:r>
              <a:rPr lang="en-US" u="sng" dirty="0" smtClean="0"/>
              <a:t>mandatory for you to contact the TEP Committee to receive the necessary training as well as receive your agency’s TEP binder and TEP flash drive).</a:t>
            </a:r>
            <a:r>
              <a:rPr lang="en-US" dirty="0" smtClean="0"/>
              <a:t> DAODAS encourages their Regional Capacity Coaches help TEP Committee members provide additional TEP training or TEP TOT training. </a:t>
            </a: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44</a:t>
            </a:fld>
            <a:endParaRPr lang="en-US"/>
          </a:p>
        </p:txBody>
      </p:sp>
    </p:spTree>
    <p:extLst>
      <p:ext uri="{BB962C8B-B14F-4D97-AF65-F5344CB8AC3E}">
        <p14:creationId xmlns:p14="http://schemas.microsoft.com/office/powerpoint/2010/main" val="256392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STPT</a:t>
            </a:r>
            <a:r>
              <a:rPr lang="en-US" baseline="0" dirty="0" smtClean="0"/>
              <a:t> Training Slides:</a:t>
            </a:r>
          </a:p>
          <a:p>
            <a:endParaRPr lang="en-US" baseline="0" dirty="0" smtClean="0"/>
          </a:p>
          <a:p>
            <a:r>
              <a:rPr lang="en-US" sz="1200" u="sng" kern="1200" dirty="0" smtClean="0">
                <a:solidFill>
                  <a:schemeClr val="tx1"/>
                </a:solidFill>
                <a:effectLst/>
                <a:latin typeface="+mn-lt"/>
                <a:ea typeface="+mn-ea"/>
                <a:cs typeface="+mn-cs"/>
                <a:hlinkClick r:id="rId3"/>
              </a:rPr>
              <a:t>6.12.19-DAODAS Toolkit Training</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6.13.19-DAODAS Toolkit Training</a:t>
            </a:r>
            <a:r>
              <a:rPr lang="en-US" sz="1200" kern="1200" dirty="0" smtClean="0">
                <a:solidFill>
                  <a:schemeClr val="tx1"/>
                </a:solidFill>
                <a:effectLst/>
                <a:latin typeface="+mn-lt"/>
                <a:ea typeface="+mn-ea"/>
                <a:cs typeface="+mn-cs"/>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45</a:t>
            </a:fld>
            <a:endParaRPr lang="en-US"/>
          </a:p>
        </p:txBody>
      </p:sp>
    </p:spTree>
    <p:extLst>
      <p:ext uri="{BB962C8B-B14F-4D97-AF65-F5344CB8AC3E}">
        <p14:creationId xmlns:p14="http://schemas.microsoft.com/office/powerpoint/2010/main" val="200244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0FB1307-1F50-4DB0-9CD2-C9A18C8ACC11}" type="slidenum">
              <a:rPr lang="en-US" smtClean="0"/>
              <a:t>46</a:t>
            </a:fld>
            <a:endParaRPr lang="en-US"/>
          </a:p>
        </p:txBody>
      </p:sp>
    </p:spTree>
    <p:extLst>
      <p:ext uri="{BB962C8B-B14F-4D97-AF65-F5344CB8AC3E}">
        <p14:creationId xmlns:p14="http://schemas.microsoft.com/office/powerpoint/2010/main" val="334597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three choices:</a:t>
            </a:r>
            <a:r>
              <a:rPr lang="en-US" baseline="0" dirty="0" smtClean="0"/>
              <a:t> 1) Information Dissemination, 2) Recurring Education Program, and/or 3) Problem Identification and Referral (TEP).</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47</a:t>
            </a:fld>
            <a:endParaRPr lang="en-US"/>
          </a:p>
        </p:txBody>
      </p:sp>
    </p:spTree>
    <p:extLst>
      <p:ext uri="{BB962C8B-B14F-4D97-AF65-F5344CB8AC3E}">
        <p14:creationId xmlns:p14="http://schemas.microsoft.com/office/powerpoint/2010/main" val="73428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Information Dissemination</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48</a:t>
            </a:fld>
            <a:endParaRPr lang="en-US"/>
          </a:p>
        </p:txBody>
      </p:sp>
    </p:spTree>
    <p:extLst>
      <p:ext uri="{BB962C8B-B14F-4D97-AF65-F5344CB8AC3E}">
        <p14:creationId xmlns:p14="http://schemas.microsoft.com/office/powerpoint/2010/main" val="133768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8</a:t>
            </a:fld>
            <a:endParaRPr lang="en-US"/>
          </a:p>
        </p:txBody>
      </p:sp>
    </p:spTree>
    <p:extLst>
      <p:ext uri="{BB962C8B-B14F-4D97-AF65-F5344CB8AC3E}">
        <p14:creationId xmlns:p14="http://schemas.microsoft.com/office/powerpoint/2010/main" val="25718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Recurring Education Program</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49</a:t>
            </a:fld>
            <a:endParaRPr lang="en-US"/>
          </a:p>
        </p:txBody>
      </p:sp>
    </p:spTree>
    <p:extLst>
      <p:ext uri="{BB962C8B-B14F-4D97-AF65-F5344CB8AC3E}">
        <p14:creationId xmlns:p14="http://schemas.microsoft.com/office/powerpoint/2010/main" val="11316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Problem Identification and Referral (TEP)</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50</a:t>
            </a:fld>
            <a:endParaRPr lang="en-US"/>
          </a:p>
        </p:txBody>
      </p:sp>
    </p:spTree>
    <p:extLst>
      <p:ext uri="{BB962C8B-B14F-4D97-AF65-F5344CB8AC3E}">
        <p14:creationId xmlns:p14="http://schemas.microsoft.com/office/powerpoint/2010/main" val="344688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0FB1307-1F50-4DB0-9CD2-C9A18C8ACC11}" type="slidenum">
              <a:rPr lang="en-US" smtClean="0"/>
              <a:t>51</a:t>
            </a:fld>
            <a:endParaRPr lang="en-US"/>
          </a:p>
        </p:txBody>
      </p:sp>
    </p:spTree>
    <p:extLst>
      <p:ext uri="{BB962C8B-B14F-4D97-AF65-F5344CB8AC3E}">
        <p14:creationId xmlns:p14="http://schemas.microsoft.com/office/powerpoint/2010/main" val="243833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Calibri" panose="020F0502020204030204" pitchFamily="34" charset="0"/>
              </a:rPr>
              <a:t>Tobacco Prevention  Act  of  2006:</a:t>
            </a:r>
            <a:endParaRPr lang="en-US" altLang="en-US" dirty="0" smtClean="0">
              <a:latin typeface="Arial" panose="020B0604020202020204" pitchFamily="34" charset="0"/>
            </a:endParaRPr>
          </a:p>
          <a:p>
            <a:pPr eaLnBrk="1" hangingPunct="1"/>
            <a:r>
              <a:rPr lang="en-US" sz="1200" b="0" i="0" kern="1200" dirty="0" smtClean="0">
                <a:solidFill>
                  <a:schemeClr val="tx1"/>
                </a:solidFill>
                <a:effectLst/>
                <a:latin typeface="+mn-lt"/>
                <a:ea typeface="+mn-ea"/>
                <a:cs typeface="+mn-cs"/>
              </a:rPr>
              <a:t>(F)(1) A minor under the age of eighteen years must not purchase, attempt to purchase, possess, or attempt to possess a tobacco product or an alternative nicotine product, or present or offer proof of age that is false or fraudulent for the purpose of purchasing or possessing these products.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(2) A minor who knowingly violates a provision of item (1) in person, by agent, or in any other way commits a noncriminal offense and is subject to a civil fine of twenty-five dollars. The civil fine is subject to all applicable court costs, assessments, and surcharges.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(3) In lieu of the civil fine, the court may require a minor to successfully complete a Department of Health and Environmental Control approved smoking cessation or tobacco prevention program, or to perform not more than five hours of community service for a charitable institution.</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(4) If a minor fails to pay the civil fine, successfully complete a smoking cessation or tobacco prevention program, or perform the required hours of community service as ordered by the court, the court may restrict the minor's driving privileges to driving only to and from school, work, and church, or as the court considers appropriate for a period of ninety days beginning from the date provided by the court. If the minor does not have a driver's license or permit, the court may delay the issuance of the minor's driver's license or permit for a period of ninety days beginning from the date the minor applies for a driver's license or permit. Upon restricting or delaying the issuance of the minor's driver's license or permit, the court must complete and remit to the Department of Motor Vehicles any required forms or documentation. The minor is not required to submit his driver's license or permit to the court or the Department of Motor Vehicles. The Department of Motor Vehicles must clearly indicate on the minor's driving record that the restriction or delayed issuance of the minor's driver's license or permit is not a traffic violation or a driver's license suspension. The Department of Motor Vehicles must notify the minor's parent, guardian, or custodian of the restriction or delayed issuance of the minor's driver's license or permit. At the completion of the ninety-day period, the Department of Motor Vehicles must remove the restriction or allow for the issuance of the minor's license or permit. No record may be maintained by the Department of Motor Vehicles of the restriction or delayed issuance of the minor's driver's license or permit after the ninety-day period. The restriction or delayed issuance of the minor's driver's license or permit must not be considered by any insurance company for automobile insurance purposes or result in any automobile insurance penalty, including any penalty under the Merit Rating Plan promulgated by the Department of Insurance.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(5) A violation of this subsection is not a criminal or delinquent offense and no criminal or delinquent record may be maintained. A minor may not be detained, taken into custody, arrested, placed in jail or in any other secure facility, committed to the custody of the Department of Juvenile Justice, or found to be in contempt of court for a violation of this subsection or for the failure to pay a fine, successfully complete a smoking cessation or tobacco prevention program, or perform community service.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(6) A violation of this subsection is not grounds for denying, suspending, or revoking an individual's participation in a state college or university financial assistance program including, but not limited to, a Life Scholarship, a Palmetto Fellows Scholarship, or a need-based grant.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(7) The uniform traffic ticket, established pursuant to Section 56-7-10, may be used by law enforcement officers for a violation of this subsection. A law enforcement officer issuing a uniform traffic ticket pursuant to this subsection must immediately seize the tobacco product or alternative nicotine product. The law enforcement officer also must notify a minor's parent, guardian, or custodian of the minor's offense, if reasonable, within ten days of the issuance of the uniform traffic ticket.</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52</a:t>
            </a:fld>
            <a:endParaRPr lang="en-US"/>
          </a:p>
        </p:txBody>
      </p:sp>
    </p:spTree>
    <p:extLst>
      <p:ext uri="{BB962C8B-B14F-4D97-AF65-F5344CB8AC3E}">
        <p14:creationId xmlns:p14="http://schemas.microsoft.com/office/powerpoint/2010/main" val="1668368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53</a:t>
            </a:fld>
            <a:endParaRPr lang="en-US"/>
          </a:p>
        </p:txBody>
      </p:sp>
    </p:spTree>
    <p:extLst>
      <p:ext uri="{BB962C8B-B14F-4D97-AF65-F5344CB8AC3E}">
        <p14:creationId xmlns:p14="http://schemas.microsoft.com/office/powerpoint/2010/main" val="3763577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Mandatory tobacco and alternative nicotine product-free local school board policy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SECTION    3.    Article 5, Chapter 1, Title 59 of the 1976 Code is amended by adding:</a:t>
            </a:r>
          </a:p>
          <a:p>
            <a:r>
              <a:rPr lang="en-US" sz="1200" kern="1200" dirty="0" smtClean="0">
                <a:solidFill>
                  <a:schemeClr val="tx1"/>
                </a:solidFill>
                <a:effectLst/>
                <a:latin typeface="+mn-lt"/>
                <a:ea typeface="+mn-ea"/>
                <a:cs typeface="+mn-cs"/>
              </a:rPr>
              <a:t>"Section </a:t>
            </a:r>
            <a:r>
              <a:rPr lang="en-US" sz="1200" kern="1200" dirty="0" smtClean="0">
                <a:solidFill>
                  <a:schemeClr val="tx1"/>
                </a:solidFill>
                <a:effectLst/>
                <a:latin typeface="+mn-lt"/>
                <a:ea typeface="+mn-ea"/>
                <a:cs typeface="+mn-cs"/>
                <a:hlinkClick r:id="rId3"/>
              </a:rPr>
              <a:t>59-1-380</a:t>
            </a:r>
            <a:r>
              <a:rPr lang="en-US" sz="1200" kern="1200" dirty="0" smtClean="0">
                <a:solidFill>
                  <a:schemeClr val="tx1"/>
                </a:solidFill>
                <a:effectLst/>
                <a:latin typeface="+mn-lt"/>
                <a:ea typeface="+mn-ea"/>
                <a:cs typeface="+mn-cs"/>
              </a:rPr>
              <a:t>.    (A)    By August 1, 2019, every local school district in the State shall adopt, implement, and enforce a written policy prohibiting at all times the use of any tobacco product or alternative nicotine product by any person in school buildings, in school facilities, on school campuses, and in or on any other school property owned or operated by the local school administrative unit. The policy also must prohibit the use of any tobacco product or alternative nicotine product by persons attending a school-sponsored event at a location not listed in this subsection when in the presence of students or school personnel or in an area where smoking or other tobacco use is otherwise prohibited by law.</a:t>
            </a:r>
          </a:p>
          <a:p>
            <a:r>
              <a:rPr lang="en-US" sz="1200" kern="1200" dirty="0" smtClean="0">
                <a:solidFill>
                  <a:schemeClr val="tx1"/>
                </a:solidFill>
                <a:effectLst/>
                <a:latin typeface="+mn-lt"/>
                <a:ea typeface="+mn-ea"/>
                <a:cs typeface="+mn-cs"/>
              </a:rPr>
              <a:t>(B)    The policy must include at least all of the following elements:</a:t>
            </a:r>
          </a:p>
          <a:p>
            <a:r>
              <a:rPr lang="en-US" sz="1200" kern="1200" dirty="0" smtClean="0">
                <a:solidFill>
                  <a:schemeClr val="tx1"/>
                </a:solidFill>
                <a:effectLst/>
                <a:latin typeface="+mn-lt"/>
                <a:ea typeface="+mn-ea"/>
                <a:cs typeface="+mn-cs"/>
              </a:rPr>
              <a:t>(1)    adequate notice to students, parents or guardians, the public, and school personnel of the policy;</a:t>
            </a:r>
          </a:p>
          <a:p>
            <a:r>
              <a:rPr lang="en-US" sz="1200" kern="1200" dirty="0" smtClean="0">
                <a:solidFill>
                  <a:schemeClr val="tx1"/>
                </a:solidFill>
                <a:effectLst/>
                <a:latin typeface="+mn-lt"/>
                <a:ea typeface="+mn-ea"/>
                <a:cs typeface="+mn-cs"/>
              </a:rPr>
              <a:t>(2)    posting of signs prohibiting at all times the use of tobacco products or alternative nicotine products by any person in and on school property; and</a:t>
            </a:r>
          </a:p>
          <a:p>
            <a:r>
              <a:rPr lang="en-US" sz="1200" kern="1200" dirty="0" smtClean="0">
                <a:solidFill>
                  <a:schemeClr val="tx1"/>
                </a:solidFill>
                <a:effectLst/>
                <a:latin typeface="+mn-lt"/>
                <a:ea typeface="+mn-ea"/>
                <a:cs typeface="+mn-cs"/>
              </a:rPr>
              <a:t>(3)    requirements that school personnel enforce the policy, including appropriate disciplinary 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a:t>
            </a:r>
            <a:r>
              <a:rPr lang="en-US" sz="1200" b="1" kern="1200" dirty="0" smtClean="0">
                <a:solidFill>
                  <a:schemeClr val="tx1"/>
                </a:solidFill>
                <a:effectLst/>
                <a:latin typeface="+mn-lt"/>
                <a:ea typeface="+mn-ea"/>
                <a:cs typeface="+mn-cs"/>
              </a:rPr>
              <a:t> Disciplinary actions for violating the policy may include, but not be limited to:</a:t>
            </a:r>
          </a:p>
          <a:p>
            <a:r>
              <a:rPr lang="en-US" sz="1200" kern="1200" dirty="0" smtClean="0">
                <a:solidFill>
                  <a:schemeClr val="tx1"/>
                </a:solidFill>
                <a:effectLst/>
                <a:latin typeface="+mn-lt"/>
                <a:ea typeface="+mn-ea"/>
                <a:cs typeface="+mn-cs"/>
              </a:rPr>
              <a:t>(1)    for students: administrator and parent or legal guardian conference, mandatory enrollment in tobacco prevention education or cessation programs, community service, in-school suspension, suspension for extracurricular activities, or out-of-school suspension;</a:t>
            </a:r>
          </a:p>
          <a:p>
            <a:r>
              <a:rPr lang="en-US" sz="1200" kern="1200" dirty="0" smtClean="0">
                <a:solidFill>
                  <a:schemeClr val="tx1"/>
                </a:solidFill>
                <a:effectLst/>
                <a:latin typeface="+mn-lt"/>
                <a:ea typeface="+mn-ea"/>
                <a:cs typeface="+mn-cs"/>
              </a:rPr>
              <a:t>(2)    for staff: verbal reprimand, written notification in personnel file, mandatory enrollment in tobacco prevention education, voluntary enrollment in cessation programs, or suspension;</a:t>
            </a:r>
          </a:p>
          <a:p>
            <a:r>
              <a:rPr lang="en-US" sz="1200" kern="1200" dirty="0" smtClean="0">
                <a:solidFill>
                  <a:schemeClr val="tx1"/>
                </a:solidFill>
                <a:effectLst/>
                <a:latin typeface="+mn-lt"/>
                <a:ea typeface="+mn-ea"/>
                <a:cs typeface="+mn-cs"/>
              </a:rPr>
              <a:t>(3)    for contract or other workers: verbal reprimand, notification to contract employer, or removal from district property; and</a:t>
            </a:r>
          </a:p>
          <a:p>
            <a:r>
              <a:rPr lang="en-US" sz="1200" kern="1200" dirty="0" smtClean="0">
                <a:solidFill>
                  <a:schemeClr val="tx1"/>
                </a:solidFill>
                <a:effectLst/>
                <a:latin typeface="+mn-lt"/>
                <a:ea typeface="+mn-ea"/>
                <a:cs typeface="+mn-cs"/>
              </a:rPr>
              <a:t>(4)    for visitors: verbal request to leave district property or prosecution for disorderly conduct for repeated offenses.</a:t>
            </a:r>
          </a:p>
          <a:p>
            <a:r>
              <a:rPr lang="en-US" sz="1200" kern="1200" dirty="0" smtClean="0">
                <a:solidFill>
                  <a:schemeClr val="tx1"/>
                </a:solidFill>
                <a:effectLst/>
                <a:latin typeface="+mn-lt"/>
                <a:ea typeface="+mn-ea"/>
                <a:cs typeface="+mn-cs"/>
              </a:rPr>
              <a:t>(D)    The local school district shall collaborate with the Department of Health and Environmental Control, the Department of Alcohol and Other Drug Abuse Services, and the South Carolina Department of Education, as appropriate, to implement the policy, including as part of tobacco education and cessation programs and substance use prevention efforts.</a:t>
            </a:r>
          </a:p>
          <a:p>
            <a:r>
              <a:rPr lang="en-US" sz="1200" kern="1200" dirty="0" smtClean="0">
                <a:solidFill>
                  <a:schemeClr val="tx1"/>
                </a:solidFill>
                <a:effectLst/>
                <a:latin typeface="+mn-lt"/>
                <a:ea typeface="+mn-ea"/>
                <a:cs typeface="+mn-cs"/>
              </a:rPr>
              <a:t>(E)    The policy may permit tobacco products or alternative nicotine products to be included in instructional or research activities in public school buildings if the activity is conducted or supervised by the faculty member overseeing the instruction or research and the activity does not include smoking, chewing, inhaling, or otherwise ingesting the tobacco product or alternative nicotine product.</a:t>
            </a:r>
          </a:p>
          <a:p>
            <a:r>
              <a:rPr lang="en-US" sz="1200" kern="1200" dirty="0" smtClean="0">
                <a:solidFill>
                  <a:schemeClr val="tx1"/>
                </a:solidFill>
                <a:effectLst/>
                <a:latin typeface="+mn-lt"/>
                <a:ea typeface="+mn-ea"/>
                <a:cs typeface="+mn-cs"/>
              </a:rPr>
              <a:t>(F)    For purposes of this section:</a:t>
            </a:r>
          </a:p>
          <a:p>
            <a:r>
              <a:rPr lang="en-US" sz="1200" kern="1200" dirty="0" smtClean="0">
                <a:solidFill>
                  <a:schemeClr val="tx1"/>
                </a:solidFill>
                <a:effectLst/>
                <a:latin typeface="+mn-lt"/>
                <a:ea typeface="+mn-ea"/>
                <a:cs typeface="+mn-cs"/>
              </a:rPr>
              <a:t>(1)    'Tobacco product' has the same meaning as defined in Section </a:t>
            </a:r>
            <a:r>
              <a:rPr lang="en-US" sz="1200" kern="1200" dirty="0" smtClean="0">
                <a:solidFill>
                  <a:schemeClr val="tx1"/>
                </a:solidFill>
                <a:effectLst/>
                <a:latin typeface="+mn-lt"/>
                <a:ea typeface="+mn-ea"/>
                <a:cs typeface="+mn-cs"/>
                <a:hlinkClick r:id="rId4"/>
              </a:rPr>
              <a:t>16-17-501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    'Alternative nicotine product' has the same meaning as defined in Section </a:t>
            </a:r>
            <a:r>
              <a:rPr lang="en-US" sz="1200" kern="1200" dirty="0" smtClean="0">
                <a:solidFill>
                  <a:schemeClr val="tx1"/>
                </a:solidFill>
                <a:effectLst/>
                <a:latin typeface="+mn-lt"/>
                <a:ea typeface="+mn-ea"/>
                <a:cs typeface="+mn-cs"/>
                <a:hlinkClick r:id="rId4"/>
              </a:rPr>
              <a:t>16-17-501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54</a:t>
            </a:fld>
            <a:endParaRPr lang="en-US"/>
          </a:p>
        </p:txBody>
      </p:sp>
    </p:spTree>
    <p:extLst>
      <p:ext uri="{BB962C8B-B14F-4D97-AF65-F5344CB8AC3E}">
        <p14:creationId xmlns:p14="http://schemas.microsoft.com/office/powerpoint/2010/main" val="1240057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59</a:t>
            </a:fld>
            <a:endParaRPr lang="en-US"/>
          </a:p>
        </p:txBody>
      </p:sp>
    </p:spTree>
    <p:extLst>
      <p:ext uri="{BB962C8B-B14F-4D97-AF65-F5344CB8AC3E}">
        <p14:creationId xmlns:p14="http://schemas.microsoft.com/office/powerpoint/2010/main" val="2045215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60</a:t>
            </a:fld>
            <a:endParaRPr lang="en-US"/>
          </a:p>
        </p:txBody>
      </p:sp>
    </p:spTree>
    <p:extLst>
      <p:ext uri="{BB962C8B-B14F-4D97-AF65-F5344CB8AC3E}">
        <p14:creationId xmlns:p14="http://schemas.microsoft.com/office/powerpoint/2010/main" val="44541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16</a:t>
            </a:fld>
            <a:endParaRPr lang="en-US"/>
          </a:p>
        </p:txBody>
      </p:sp>
    </p:spTree>
    <p:extLst>
      <p:ext uri="{BB962C8B-B14F-4D97-AF65-F5344CB8AC3E}">
        <p14:creationId xmlns:p14="http://schemas.microsoft.com/office/powerpoint/2010/main" val="411965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25</a:t>
            </a:fld>
            <a:endParaRPr lang="en-US"/>
          </a:p>
        </p:txBody>
      </p:sp>
    </p:spTree>
    <p:extLst>
      <p:ext uri="{BB962C8B-B14F-4D97-AF65-F5344CB8AC3E}">
        <p14:creationId xmlns:p14="http://schemas.microsoft.com/office/powerpoint/2010/main" val="71420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34</a:t>
            </a:fld>
            <a:endParaRPr lang="en-US"/>
          </a:p>
        </p:txBody>
      </p:sp>
    </p:spTree>
    <p:extLst>
      <p:ext uri="{BB962C8B-B14F-4D97-AF65-F5344CB8AC3E}">
        <p14:creationId xmlns:p14="http://schemas.microsoft.com/office/powerpoint/2010/main" val="15946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By annually randomizing the Synar Study’s implementation timeframe by regional groups, DAODAS’s implementation of the Synar Study would be more in line with the original intent of the Synar legislation.</a:t>
            </a:r>
            <a:endParaRPr lang="en-US" u="none" dirty="0"/>
          </a:p>
        </p:txBody>
      </p:sp>
      <p:sp>
        <p:nvSpPr>
          <p:cNvPr id="4" name="Slide Number Placeholder 3"/>
          <p:cNvSpPr>
            <a:spLocks noGrp="1"/>
          </p:cNvSpPr>
          <p:nvPr>
            <p:ph type="sldNum" sz="quarter" idx="10"/>
          </p:nvPr>
        </p:nvSpPr>
        <p:spPr/>
        <p:txBody>
          <a:bodyPr/>
          <a:lstStyle/>
          <a:p>
            <a:fld id="{60FB1307-1F50-4DB0-9CD2-C9A18C8ACC11}" type="slidenum">
              <a:rPr lang="en-US" smtClean="0"/>
              <a:t>35</a:t>
            </a:fld>
            <a:endParaRPr lang="en-US"/>
          </a:p>
        </p:txBody>
      </p:sp>
    </p:spTree>
    <p:extLst>
      <p:ext uri="{BB962C8B-B14F-4D97-AF65-F5344CB8AC3E}">
        <p14:creationId xmlns:p14="http://schemas.microsoft.com/office/powerpoint/2010/main" val="326799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36</a:t>
            </a:fld>
            <a:endParaRPr lang="en-US"/>
          </a:p>
        </p:txBody>
      </p:sp>
    </p:spTree>
    <p:extLst>
      <p:ext uri="{BB962C8B-B14F-4D97-AF65-F5344CB8AC3E}">
        <p14:creationId xmlns:p14="http://schemas.microsoft.com/office/powerpoint/2010/main" val="38891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37</a:t>
            </a:fld>
            <a:endParaRPr lang="en-US"/>
          </a:p>
        </p:txBody>
      </p:sp>
    </p:spTree>
    <p:extLst>
      <p:ext uri="{BB962C8B-B14F-4D97-AF65-F5344CB8AC3E}">
        <p14:creationId xmlns:p14="http://schemas.microsoft.com/office/powerpoint/2010/main" val="253256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**indicates that</a:t>
            </a:r>
            <a:r>
              <a:rPr lang="en-US" baseline="0" dirty="0" smtClean="0"/>
              <a:t> we made a change to this component(s) of STEP</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38</a:t>
            </a:fld>
            <a:endParaRPr lang="en-US"/>
          </a:p>
        </p:txBody>
      </p:sp>
    </p:spTree>
    <p:extLst>
      <p:ext uri="{BB962C8B-B14F-4D97-AF65-F5344CB8AC3E}">
        <p14:creationId xmlns:p14="http://schemas.microsoft.com/office/powerpoint/2010/main" val="83897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13" name="Group 12"/>
          <p:cNvGrpSpPr/>
          <p:nvPr userDrawn="1"/>
        </p:nvGrpSpPr>
        <p:grpSpPr>
          <a:xfrm>
            <a:off x="228600" y="148157"/>
            <a:ext cx="8524754" cy="700937"/>
            <a:chOff x="228600" y="148157"/>
            <a:chExt cx="8524754" cy="700937"/>
          </a:xfrm>
        </p:grpSpPr>
        <p:sp>
          <p:nvSpPr>
            <p:cNvPr id="14"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5" name="Straight Connector 14"/>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7" name="Rectangle 1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8/1/2019</a:t>
            </a:fld>
            <a:endParaRPr lang="en-US"/>
          </a:p>
        </p:txBody>
      </p:sp>
      <p:sp>
        <p:nvSpPr>
          <p:cNvPr id="19"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7837087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228600" y="148157"/>
            <a:ext cx="8524754" cy="700937"/>
            <a:chOff x="228600" y="148157"/>
            <a:chExt cx="8524754" cy="700937"/>
          </a:xfrm>
        </p:grpSpPr>
        <p:sp>
          <p:nvSpPr>
            <p:cNvPr id="12"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3" name="Straight Connector 12"/>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5" name="Rectangle 14"/>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8/1/2019</a:t>
            </a:fld>
            <a:endParaRPr lang="en-US"/>
          </a:p>
        </p:txBody>
      </p:sp>
      <p:sp>
        <p:nvSpPr>
          <p:cNvPr id="17"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228600" y="148157"/>
            <a:ext cx="8524754" cy="700937"/>
            <a:chOff x="228600" y="148157"/>
            <a:chExt cx="8524754" cy="700937"/>
          </a:xfrm>
        </p:grpSpPr>
        <p:sp>
          <p:nvSpPr>
            <p:cNvPr id="12" name="Title 1"/>
            <p:cNvSpPr txBox="1">
              <a:spLocks/>
            </p:cNvSpPr>
            <p:nvPr/>
          </p:nvSpPr>
          <p:spPr>
            <a:xfrm>
              <a:off x="2158244" y="269498"/>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cxnSp>
          <p:nvCxnSpPr>
            <p:cNvPr id="13" name="Straight Connector 12"/>
            <p:cNvCxnSpPr/>
            <p:nvPr/>
          </p:nvCxnSpPr>
          <p:spPr>
            <a:xfrm>
              <a:off x="228600" y="676146"/>
              <a:ext cx="850392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a:srcRect l="1093" t="2107" r="1046" b="21019"/>
            <a:stretch/>
          </p:blipFill>
          <p:spPr>
            <a:xfrm>
              <a:off x="228600" y="148157"/>
              <a:ext cx="1909234" cy="495300"/>
            </a:xfrm>
            <a:prstGeom prst="rect">
              <a:avLst/>
            </a:prstGeom>
          </p:spPr>
        </p:pic>
      </p:grpSp>
      <p:sp>
        <p:nvSpPr>
          <p:cNvPr id="1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8/1/2019</a:t>
            </a:fld>
            <a:endParaRPr lang="en-US"/>
          </a:p>
        </p:txBody>
      </p:sp>
      <p:sp>
        <p:nvSpPr>
          <p:cNvPr id="15"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347785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8/1/2019</a:t>
            </a:fld>
            <a:endParaRPr lang="en-US"/>
          </a:p>
        </p:txBody>
      </p:sp>
      <p:sp>
        <p:nvSpPr>
          <p:cNvPr id="11"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4181976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ncweb.pirpppe.org/scdocu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x-summit.com/" TargetMode="External"/><Relationship Id="rId2" Type="http://schemas.openxmlformats.org/officeDocument/2006/relationships/hyperlink" Target="https://www.naddi.org/events/2019-naddi-30th-anniversary-confere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operationprevention.com/classro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talvision.com/product/sum-it-cup-complete-with-master-bartend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talvision.com/product/you-call-the-shots-tabletop-banner/"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hyperlink" Target="https://www.scstatehouse.gov/code/t12c021.php#12-21-62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scstatehouse.gov/code/t16c017.php#16-17-501" TargetMode="External"/><Relationship Id="rId4" Type="http://schemas.openxmlformats.org/officeDocument/2006/relationships/hyperlink" Target="https://www.scstatehouse.gov/code/t12c021.php#12-21-80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hyperlink" Target="https://www.greenvilleonline.com/story/news/2019/07/29/confusion-swirls-following-sc-ag-alan-wilson-opinion-raw-hemp-cbd-store-raids/1805084001/" TargetMode="External"/><Relationship Id="rId2" Type="http://schemas.openxmlformats.org/officeDocument/2006/relationships/hyperlink" Target="https://wpde.com/news/local/is-smokable-hemp-legal-in-sc" TargetMode="External"/><Relationship Id="rId1" Type="http://schemas.openxmlformats.org/officeDocument/2006/relationships/slideLayout" Target="../slideLayouts/slideLayout2.xml"/><Relationship Id="rId6" Type="http://schemas.openxmlformats.org/officeDocument/2006/relationships/hyperlink" Target="https://www.live5news.com/2019/07/24/smokable-hemp-pulled-shelves-across-south-carolina/" TargetMode="External"/><Relationship Id="rId5" Type="http://schemas.openxmlformats.org/officeDocument/2006/relationships/hyperlink" Target="https://agriculture.sc.gov/divisions/consumer-protection/hemp/" TargetMode="External"/><Relationship Id="rId4" Type="http://schemas.openxmlformats.org/officeDocument/2006/relationships/hyperlink" Target="https://agriculture.sc.gov/scda-regulators-to-notify-industry-regarding-cbd-and-hemp-in-food-and-feed-products-in-the-market-plac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drugabuse.gov/publications/drugfacts/kratom" TargetMode="External"/><Relationship Id="rId2" Type="http://schemas.openxmlformats.org/officeDocument/2006/relationships/hyperlink" Target="https://www.samhsa.gov/marijuana" TargetMode="External"/><Relationship Id="rId1" Type="http://schemas.openxmlformats.org/officeDocument/2006/relationships/slideLayout" Target="../slideLayouts/slideLayout2.xml"/><Relationship Id="rId6" Type="http://schemas.openxmlformats.org/officeDocument/2006/relationships/hyperlink" Target="https://www.drugabuse.gov/publications/drugfacts/marijuana-medicine" TargetMode="External"/><Relationship Id="rId5" Type="http://schemas.openxmlformats.org/officeDocument/2006/relationships/hyperlink" Target="https://nccih.nih.gov/health/marijuana" TargetMode="External"/><Relationship Id="rId4" Type="http://schemas.openxmlformats.org/officeDocument/2006/relationships/hyperlink" Target="https://www.fda.gov/news-events/public-health-focus/fda-and-krat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theiacp.org/events/conference/iacp-annual-training-conference-on-drugs-alcohol-and-impaired-driving-daid" TargetMode="External"/><Relationship Id="rId2" Type="http://schemas.openxmlformats.org/officeDocument/2006/relationships/hyperlink" Target="https://www.eventbrite.com/e/2019-prevention-of-youth-substance-abuse-conference-tickets-54661250271" TargetMode="External"/><Relationship Id="rId1" Type="http://schemas.openxmlformats.org/officeDocument/2006/relationships/slideLayout" Target="../slideLayouts/slideLayout2.xml"/><Relationship Id="rId5" Type="http://schemas.openxmlformats.org/officeDocument/2006/relationships/hyperlink" Target="http://scopioidsummit.org/" TargetMode="External"/><Relationship Id="rId4" Type="http://schemas.openxmlformats.org/officeDocument/2006/relationships/hyperlink" Target="https://npnconference.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naddi.org/events/2019-naddi-30th-anniversary-conference/" TargetMode="External"/><Relationship Id="rId2" Type="http://schemas.openxmlformats.org/officeDocument/2006/relationships/hyperlink" Target="http://www.nllea.org/index.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prstGeom prst="rect">
            <a:avLst/>
          </a:prstGeom>
        </p:spPr>
        <p:txBody>
          <a:bodyPr/>
          <a:lstStyle/>
          <a:p>
            <a:fld id="{550433CB-2468-4709-8666-6219B9183C54}" type="datetime1">
              <a:rPr lang="en-US" smtClean="0"/>
              <a:t>8/1/2019</a:t>
            </a:fld>
            <a:endParaRPr lang="en-US"/>
          </a:p>
        </p:txBody>
      </p:sp>
      <p:sp>
        <p:nvSpPr>
          <p:cNvPr id="9" name="Slide Number Placeholder 8"/>
          <p:cNvSpPr>
            <a:spLocks noGrp="1"/>
          </p:cNvSpPr>
          <p:nvPr>
            <p:ph type="sldNum" sz="quarter" idx="4"/>
          </p:nvPr>
        </p:nvSpPr>
        <p:spPr>
          <a:prstGeom prst="rect">
            <a:avLst/>
          </a:prstGeom>
        </p:spPr>
        <p:txBody>
          <a:bodyPr/>
          <a:lstStyle/>
          <a:p>
            <a:fld id="{A339896C-E2EF-470F-BA91-85D676E592B3}" type="slidenum">
              <a:rPr lang="en-US" smtClean="0"/>
              <a:t>1</a:t>
            </a:fld>
            <a:endParaRPr lang="en-US"/>
          </a:p>
        </p:txBody>
      </p:sp>
      <p:sp>
        <p:nvSpPr>
          <p:cNvPr id="2" name="Title 1"/>
          <p:cNvSpPr>
            <a:spLocks noGrp="1"/>
          </p:cNvSpPr>
          <p:nvPr>
            <p:ph type="ctrTitle" idx="4294967295"/>
          </p:nvPr>
        </p:nvSpPr>
        <p:spPr>
          <a:xfrm>
            <a:off x="457200" y="3213100"/>
            <a:ext cx="8229600" cy="1312863"/>
          </a:xfrm>
          <a:prstGeom prst="rect">
            <a:avLst/>
          </a:prstGeom>
        </p:spPr>
        <p:txBody>
          <a:bodyPr anchor="ctr" anchorCtr="1">
            <a:normAutofit/>
          </a:bodyPr>
          <a:lstStyle/>
          <a:p>
            <a:pPr algn="ctr"/>
            <a:r>
              <a:rPr lang="en-US" sz="4000" b="1" dirty="0" smtClean="0">
                <a:solidFill>
                  <a:srgbClr val="00838B"/>
                </a:solidFill>
              </a:rPr>
              <a:t>Prevention Updates</a:t>
            </a:r>
            <a:br>
              <a:rPr lang="en-US" sz="4000" b="1" dirty="0" smtClean="0">
                <a:solidFill>
                  <a:srgbClr val="00838B"/>
                </a:solidFill>
              </a:rPr>
            </a:br>
            <a:r>
              <a:rPr lang="en-US" sz="4000" b="1" dirty="0" smtClean="0">
                <a:solidFill>
                  <a:srgbClr val="00838B"/>
                </a:solidFill>
              </a:rPr>
              <a:t>FY20</a:t>
            </a:r>
            <a:endParaRPr lang="en-US" sz="4000" b="1" dirty="0">
              <a:solidFill>
                <a:srgbClr val="00838B"/>
              </a:solidFill>
            </a:endParaRPr>
          </a:p>
        </p:txBody>
      </p:sp>
      <p:sp>
        <p:nvSpPr>
          <p:cNvPr id="3" name="Subtitle 2"/>
          <p:cNvSpPr>
            <a:spLocks noGrp="1"/>
          </p:cNvSpPr>
          <p:nvPr>
            <p:ph type="subTitle" idx="4294967295"/>
          </p:nvPr>
        </p:nvSpPr>
        <p:spPr>
          <a:xfrm>
            <a:off x="457200" y="4975225"/>
            <a:ext cx="8229600" cy="635000"/>
          </a:xfrm>
          <a:prstGeom prst="rect">
            <a:avLst/>
          </a:prstGeom>
        </p:spPr>
        <p:txBody>
          <a:bodyPr>
            <a:noAutofit/>
          </a:bodyPr>
          <a:lstStyle/>
          <a:p>
            <a:pPr algn="ctr"/>
            <a:r>
              <a:rPr lang="en-US" sz="3200" b="1" dirty="0" smtClean="0">
                <a:solidFill>
                  <a:schemeClr val="tx1"/>
                </a:solidFill>
              </a:rPr>
              <a:t>DAODAS Prevention Team</a:t>
            </a:r>
          </a:p>
        </p:txBody>
      </p:sp>
      <p:cxnSp>
        <p:nvCxnSpPr>
          <p:cNvPr id="6" name="Straight Connector 5"/>
          <p:cNvCxnSpPr/>
          <p:nvPr/>
        </p:nvCxnSpPr>
        <p:spPr>
          <a:xfrm>
            <a:off x="457200" y="3077948"/>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4627856"/>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784182" y="1024525"/>
            <a:ext cx="5575636" cy="1841338"/>
          </a:xfrm>
          <a:prstGeom prst="rect">
            <a:avLst/>
          </a:prstGeom>
        </p:spPr>
      </p:pic>
    </p:spTree>
    <p:extLst>
      <p:ext uri="{BB962C8B-B14F-4D97-AF65-F5344CB8AC3E}">
        <p14:creationId xmlns:p14="http://schemas.microsoft.com/office/powerpoint/2010/main" val="302679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839244"/>
            <a:ext cx="8455068" cy="5029850"/>
          </a:xfrm>
        </p:spPr>
        <p:txBody>
          <a:bodyPr/>
          <a:lstStyle/>
          <a:p>
            <a:pPr algn="ctr"/>
            <a:r>
              <a:rPr lang="en-US" b="1" dirty="0"/>
              <a:t>FY20 Funding and Compliance Contract: ARTICLE IV </a:t>
            </a:r>
            <a:r>
              <a:rPr lang="en-US" b="1" dirty="0" smtClean="0"/>
              <a:t>– PREVENTION</a:t>
            </a:r>
          </a:p>
          <a:p>
            <a:pPr algn="ctr"/>
            <a:r>
              <a:rPr lang="en-US" b="1" dirty="0" smtClean="0"/>
              <a:t>(page 38)</a:t>
            </a:r>
            <a:endParaRPr lang="en-US" b="1" dirty="0"/>
          </a:p>
          <a:p>
            <a:pPr lvl="0"/>
            <a:r>
              <a:rPr lang="en-US" sz="1600" b="1" dirty="0"/>
              <a:t>Primary Prevention/Education Program (PREV-CG), Class Code 8001</a:t>
            </a:r>
            <a:endParaRPr lang="en-US" sz="1600" dirty="0"/>
          </a:p>
          <a:p>
            <a:pPr lvl="1"/>
            <a:r>
              <a:rPr lang="en-US" sz="1600" i="1" u="sng" dirty="0"/>
              <a:t>Definition</a:t>
            </a:r>
            <a:r>
              <a:rPr lang="en-US" sz="1600" i="1" dirty="0"/>
              <a:t>: </a:t>
            </a:r>
            <a:r>
              <a:rPr lang="en-US" sz="1600" dirty="0"/>
              <a:t> Primary Prevention includes all services that reduce the risk of developing any and all substance use disorders, or services that enhance factors that protect individuals and groups from developing substance use disorders.  Programs, services, and prevention strategies are directed at individuals who have been determined not to require treatment for substance use.  Strategies may include diverse outcome work plans in the universal, selected, and indicated prevention interventions.  Strategies may also focus on strengthening the host or individual who may develop these problems, reducing the availability of the agent (alcohol, tobacco, and other drugs), or modifying the environment in which these problems occur.</a:t>
            </a:r>
          </a:p>
          <a:p>
            <a:pPr lvl="1"/>
            <a:r>
              <a:rPr lang="en-US" sz="1400" dirty="0"/>
              <a:t>The primary focus of prevention strategies is on individuals, targeted high-risk groups, environmental policies and norms, and influencing behavior of persons within the community who are not patients with diagnoses.  The Substance Abuse Prevention and Treatment Block Grant (SABG) requires the state to spend not less than twenty percent (20%) of SABG funds on a broad array of primary prevention strategies.</a:t>
            </a:r>
          </a:p>
          <a:p>
            <a:pPr lvl="1"/>
            <a:r>
              <a:rPr lang="en-US" sz="1400" dirty="0"/>
              <a:t>Comprehensive primary prevention services should include, but are not be limited to, the six (6) CSAP strategies and the use of the IOM models of universal, selective, and indicated to target populations with different levels of risk and should be provided in a variety of settings for both the general population, and targeted sub-groups.</a:t>
            </a:r>
          </a:p>
          <a:p>
            <a:r>
              <a:rPr lang="en-US" dirty="0"/>
              <a:t> </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10</a:t>
            </a:fld>
            <a:endParaRPr lang="en-US"/>
          </a:p>
        </p:txBody>
      </p:sp>
    </p:spTree>
    <p:extLst>
      <p:ext uri="{BB962C8B-B14F-4D97-AF65-F5344CB8AC3E}">
        <p14:creationId xmlns:p14="http://schemas.microsoft.com/office/powerpoint/2010/main" val="174046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839244"/>
            <a:ext cx="8605380" cy="5398718"/>
          </a:xfrm>
        </p:spPr>
        <p:txBody>
          <a:bodyPr/>
          <a:lstStyle/>
          <a:p>
            <a:pPr algn="ctr"/>
            <a:r>
              <a:rPr lang="en-US" b="1" dirty="0"/>
              <a:t>FY20 Funding and Compliance Contract: ARTICLE IV – PREVENTION</a:t>
            </a:r>
          </a:p>
          <a:p>
            <a:pPr algn="ctr"/>
            <a:r>
              <a:rPr lang="en-US" b="1" dirty="0"/>
              <a:t>(page 38)</a:t>
            </a:r>
          </a:p>
          <a:p>
            <a:pPr lvl="1"/>
            <a:r>
              <a:rPr lang="en-US" sz="1600" i="1" u="sng" dirty="0" smtClean="0"/>
              <a:t>Outcomes-Focused </a:t>
            </a:r>
            <a:r>
              <a:rPr lang="en-US" sz="1600" i="1" u="sng" dirty="0"/>
              <a:t>Primary Prevention Service Activities</a:t>
            </a:r>
            <a:r>
              <a:rPr lang="en-US" sz="1600" dirty="0"/>
              <a:t>:</a:t>
            </a:r>
          </a:p>
          <a:p>
            <a:r>
              <a:rPr lang="en-US" sz="1600" dirty="0"/>
              <a:t>To assist the State in fulfilling federal expectations and mandates, </a:t>
            </a:r>
            <a:r>
              <a:rPr lang="en-US" sz="1600" dirty="0" err="1"/>
              <a:t>Subgrantee</a:t>
            </a:r>
            <a:r>
              <a:rPr lang="en-US" sz="1600" dirty="0"/>
              <a:t> should demonstrate how implemented prevention service </a:t>
            </a:r>
            <a:r>
              <a:rPr lang="en-US" sz="1600" b="1" i="1" dirty="0"/>
              <a:t>outcome-focused</a:t>
            </a:r>
            <a:r>
              <a:rPr lang="en-US" sz="1600" dirty="0"/>
              <a:t> work plans incorporate activities that fall under each of the strategies designated by the Center for Substance Abuse Prevention (CSAP) and as indicated by local needs assessment.  These outcome service activities shall be developed using the Strategic Prevention Framework (SPF), which DAODAS has adopted as its planning model.  Prevention services should follow the model for all services provided and be reflected and documented in the IMPACT reporting database.</a:t>
            </a:r>
          </a:p>
          <a:p>
            <a:r>
              <a:rPr lang="en-US" sz="1600" dirty="0"/>
              <a:t>If </a:t>
            </a:r>
            <a:r>
              <a:rPr lang="en-US" sz="1600" dirty="0" err="1"/>
              <a:t>Subgrantee</a:t>
            </a:r>
            <a:r>
              <a:rPr lang="en-US" sz="1600" dirty="0"/>
              <a:t> is </a:t>
            </a:r>
            <a:r>
              <a:rPr lang="en-US" sz="1600" b="1" dirty="0"/>
              <a:t>not utilizing all six (6) CSAP strategy areas, </a:t>
            </a:r>
            <a:r>
              <a:rPr lang="en-US" sz="1600" b="1" dirty="0" err="1"/>
              <a:t>Subgrantee</a:t>
            </a:r>
            <a:r>
              <a:rPr lang="en-US" sz="1600" b="1" dirty="0"/>
              <a:t> is asked to notify DAODAS regarding which strategy will not be utilized in its service area by completing and uploading the CSAP Strategy Checklist into BOX Enterprise by July 31. </a:t>
            </a:r>
            <a:r>
              <a:rPr lang="en-US" sz="1600" dirty="0"/>
              <a:t> </a:t>
            </a:r>
            <a:r>
              <a:rPr lang="en-US" sz="1600" b="1" dirty="0">
                <a:solidFill>
                  <a:srgbClr val="FF0000"/>
                </a:solidFill>
              </a:rPr>
              <a:t>It is the responsibility of </a:t>
            </a:r>
            <a:r>
              <a:rPr lang="en-US" sz="1600" b="1" dirty="0" err="1">
                <a:solidFill>
                  <a:srgbClr val="FF0000"/>
                </a:solidFill>
              </a:rPr>
              <a:t>Subgrantee</a:t>
            </a:r>
            <a:r>
              <a:rPr lang="en-US" sz="1600" b="1" dirty="0">
                <a:solidFill>
                  <a:srgbClr val="FF0000"/>
                </a:solidFill>
              </a:rPr>
              <a:t> to upload a revised checklist and to notify DAODAS if any plans change throughout the fiscal year.  The notification should state which CSAP strategy area(s) are affected; a clear example of how the strategy is being met by another partner/organization; and/or documentation of the lack of need for the strategy to be conducted in the county based on relevant needs assessment data.  </a:t>
            </a:r>
            <a:r>
              <a:rPr lang="en-US" sz="1600" dirty="0" err="1"/>
              <a:t>Subgrantee</a:t>
            </a:r>
            <a:r>
              <a:rPr lang="en-US" sz="1600" dirty="0"/>
              <a:t> is asked to work closely with its Regional Coach before submission of the form.  The uploaded form will serve as documentation for DAODAS to incorporate in required federal reporting of the utilization of the SABG in South Carolina.</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11</a:t>
            </a:fld>
            <a:endParaRPr lang="en-US"/>
          </a:p>
        </p:txBody>
      </p:sp>
    </p:spTree>
    <p:extLst>
      <p:ext uri="{BB962C8B-B14F-4D97-AF65-F5344CB8AC3E}">
        <p14:creationId xmlns:p14="http://schemas.microsoft.com/office/powerpoint/2010/main" val="4130064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39" y="839243"/>
            <a:ext cx="8617906" cy="5849655"/>
          </a:xfrm>
        </p:spPr>
        <p:txBody>
          <a:bodyPr/>
          <a:lstStyle/>
          <a:p>
            <a:pPr algn="ctr"/>
            <a:r>
              <a:rPr lang="en-US" b="1" dirty="0"/>
              <a:t>FY20 Funding and Compliance Contract: ARTICLE IV – </a:t>
            </a:r>
            <a:r>
              <a:rPr lang="en-US" b="1" dirty="0" smtClean="0"/>
              <a:t>PREVENTION(page 39/40)</a:t>
            </a:r>
          </a:p>
          <a:p>
            <a:pPr lvl="1"/>
            <a:r>
              <a:rPr lang="en-US" sz="1600" i="1" u="sng" dirty="0" smtClean="0"/>
              <a:t>Target Priority Areas</a:t>
            </a:r>
            <a:r>
              <a:rPr lang="en-US" sz="1600" u="sng" dirty="0" smtClean="0"/>
              <a:t>: </a:t>
            </a:r>
            <a:r>
              <a:rPr lang="en-US" sz="1600" dirty="0" smtClean="0"/>
              <a:t>Through </a:t>
            </a:r>
            <a:r>
              <a:rPr lang="en-US" sz="1600" dirty="0"/>
              <a:t>the utilization of the Strategic Prevention Framework (SPF) model, South Carolina has identified the following priority areas being addressed throughout the state utilizing the SABG Primary Prevention funding:</a:t>
            </a:r>
          </a:p>
          <a:p>
            <a:pPr lvl="6"/>
            <a:r>
              <a:rPr lang="en-US" sz="1600" dirty="0"/>
              <a:t>Reducing underage alcohol use and the consequences of use;</a:t>
            </a:r>
          </a:p>
          <a:p>
            <a:pPr lvl="6"/>
            <a:r>
              <a:rPr lang="en-US" sz="1600" dirty="0"/>
              <a:t>Reducing alcohol-related car crashes (including youth crashes);</a:t>
            </a:r>
          </a:p>
          <a:p>
            <a:pPr lvl="6"/>
            <a:r>
              <a:rPr lang="en-US" sz="1600" dirty="0"/>
              <a:t>Reducing youth tobacco use (including smokeless tobacco use);</a:t>
            </a:r>
          </a:p>
          <a:p>
            <a:pPr lvl="6"/>
            <a:r>
              <a:rPr lang="en-US" sz="1600" dirty="0"/>
              <a:t>Preventing substance misuse and substance use disorder and improving the well-being of youth and families in South Carolina</a:t>
            </a:r>
            <a:r>
              <a:rPr lang="en-US" sz="1600" dirty="0" smtClean="0"/>
              <a:t>.</a:t>
            </a:r>
          </a:p>
          <a:p>
            <a:pPr lvl="2"/>
            <a:r>
              <a:rPr lang="en-US" sz="1600" dirty="0"/>
              <a:t>Priority Substance:  </a:t>
            </a:r>
            <a:r>
              <a:rPr lang="en-US" sz="1600" b="1" dirty="0"/>
              <a:t>Alcohol (Required)</a:t>
            </a:r>
            <a:endParaRPr lang="en-US" sz="1600" dirty="0"/>
          </a:p>
          <a:p>
            <a:pPr lvl="3"/>
            <a:r>
              <a:rPr lang="en-US" sz="1600" dirty="0"/>
              <a:t>Goal 1:  To reduce underage alcohol use in South Carolina.</a:t>
            </a:r>
          </a:p>
          <a:p>
            <a:pPr lvl="4"/>
            <a:r>
              <a:rPr lang="en-US" sz="1600" dirty="0"/>
              <a:t>Objectives:</a:t>
            </a:r>
          </a:p>
          <a:p>
            <a:pPr lvl="5"/>
            <a:r>
              <a:rPr lang="en-US" sz="1600" dirty="0"/>
              <a:t>Decrease past-month alcohol use (30-day use) among South Carolina high school students to 30% or less.</a:t>
            </a:r>
          </a:p>
          <a:p>
            <a:pPr lvl="5"/>
            <a:r>
              <a:rPr lang="en-US" sz="1600" dirty="0"/>
              <a:t>Reduce the underage alcohol buy rate for the state of South Carolina to twelve percent (12%) or less.</a:t>
            </a:r>
          </a:p>
          <a:p>
            <a:pPr lvl="3"/>
            <a:r>
              <a:rPr lang="en-US" sz="1600" dirty="0"/>
              <a:t>Goal 2:  To reduce alcohol-related car crashes in South Carolina.</a:t>
            </a:r>
          </a:p>
          <a:p>
            <a:pPr lvl="4"/>
            <a:r>
              <a:rPr lang="en-US" sz="1600" dirty="0"/>
              <a:t>Objective:</a:t>
            </a:r>
          </a:p>
          <a:p>
            <a:pPr lvl="5"/>
            <a:r>
              <a:rPr lang="en-US" sz="1600" dirty="0"/>
              <a:t>Decrease the percentage of motor vehicle fatalities in which one or more driver had a BAC of 0.08% or higher to forty percent (40%) or less.</a:t>
            </a:r>
          </a:p>
          <a:p>
            <a:pPr lvl="2"/>
            <a:endParaRPr lang="en-US" sz="1600"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12</a:t>
            </a:fld>
            <a:endParaRPr lang="en-US"/>
          </a:p>
        </p:txBody>
      </p:sp>
    </p:spTree>
    <p:extLst>
      <p:ext uri="{BB962C8B-B14F-4D97-AF65-F5344CB8AC3E}">
        <p14:creationId xmlns:p14="http://schemas.microsoft.com/office/powerpoint/2010/main" val="213866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876822"/>
            <a:ext cx="8480120" cy="5298510"/>
          </a:xfrm>
        </p:spPr>
        <p:txBody>
          <a:bodyPr/>
          <a:lstStyle/>
          <a:p>
            <a:r>
              <a:rPr lang="en-US" dirty="0"/>
              <a:t> </a:t>
            </a:r>
            <a:r>
              <a:rPr lang="en-US" b="1" dirty="0"/>
              <a:t>FY20 Funding and Compliance Contract: ARTICLE IV – PREVENTION(page </a:t>
            </a:r>
            <a:r>
              <a:rPr lang="en-US" b="1" dirty="0" smtClean="0"/>
              <a:t>40)</a:t>
            </a:r>
            <a:endParaRPr lang="en-US" b="1" dirty="0"/>
          </a:p>
          <a:p>
            <a:r>
              <a:rPr lang="en-US" sz="1600" dirty="0"/>
              <a:t>Outcomes: </a:t>
            </a:r>
            <a:r>
              <a:rPr lang="en-US" sz="1600" dirty="0" err="1" smtClean="0"/>
              <a:t>Subgrantee</a:t>
            </a:r>
            <a:r>
              <a:rPr lang="en-US" sz="1600" dirty="0" smtClean="0"/>
              <a:t> </a:t>
            </a:r>
            <a:r>
              <a:rPr lang="en-US" sz="1600" dirty="0"/>
              <a:t>should implement evidence-based prevention programs, policies, and/or practices that reflect the utilization of the CSAP strategy areas for primary prevention.  </a:t>
            </a:r>
            <a:r>
              <a:rPr lang="en-US" sz="1600" b="1" dirty="0">
                <a:solidFill>
                  <a:srgbClr val="FF0000"/>
                </a:solidFill>
              </a:rPr>
              <a:t>At a minimum, outcome plans should include the following evidence-based environmental prevention strategy to address youth access from retail sources:  alcohol compliance checks (to include information dissemination and merchant education). </a:t>
            </a:r>
            <a:r>
              <a:rPr lang="en-US" sz="1600" dirty="0"/>
              <a:t> These plans will be coordinated in collaboration with the circuit Alcohol Enforcement Team Coordinator for the county.  </a:t>
            </a:r>
            <a:r>
              <a:rPr lang="en-US" sz="1600" dirty="0" err="1"/>
              <a:t>Subgrantee</a:t>
            </a:r>
            <a:r>
              <a:rPr lang="en-US" sz="1600" dirty="0"/>
              <a:t> is encouraged to work with its Regional Coach in identifying strategies that achieve the goal’s associated outcomes.  DAODAS reserves the right to ask for an alcohol work plan if one is not submitted and if state needs assessment data so indicate.  Alcohol outcome plans that are submitted must be completed in total.  Technical assistance will be provided upon request by DAODAS in association with the Regional Coach</a:t>
            </a:r>
            <a:r>
              <a:rPr lang="en-US" sz="1600" dirty="0" smtClean="0"/>
              <a:t>.</a:t>
            </a:r>
          </a:p>
          <a:p>
            <a:endParaRPr lang="en-US" sz="1600" dirty="0"/>
          </a:p>
          <a:p>
            <a:pPr lvl="2"/>
            <a:r>
              <a:rPr lang="en-US" sz="1600" dirty="0"/>
              <a:t>Priority Substance:  </a:t>
            </a:r>
            <a:r>
              <a:rPr lang="en-US" sz="1600" b="1" dirty="0"/>
              <a:t>Tobacco (Required)</a:t>
            </a:r>
            <a:endParaRPr lang="en-US" sz="1600" dirty="0"/>
          </a:p>
          <a:p>
            <a:pPr lvl="3"/>
            <a:r>
              <a:rPr lang="en-US" sz="1600" dirty="0"/>
              <a:t>Goal:  To reduce tobacco use among youth in South Carolina.</a:t>
            </a:r>
          </a:p>
          <a:p>
            <a:pPr lvl="4"/>
            <a:r>
              <a:rPr lang="en-US" sz="1600" dirty="0"/>
              <a:t>Objectives:</a:t>
            </a:r>
          </a:p>
          <a:p>
            <a:pPr lvl="5"/>
            <a:r>
              <a:rPr lang="en-US" sz="1600" dirty="0"/>
              <a:t>Reduce the state Retailer Violation Rate (RVR) to ten percent (10%) or less.</a:t>
            </a:r>
          </a:p>
          <a:p>
            <a:pPr lvl="5"/>
            <a:r>
              <a:rPr lang="en-US" sz="1600" dirty="0"/>
              <a:t>Reduce past-month tobacco use (30-day use) among South Carolina high school students to fifteen percent (15%) or less.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13</a:t>
            </a:fld>
            <a:endParaRPr lang="en-US"/>
          </a:p>
        </p:txBody>
      </p:sp>
    </p:spTree>
    <p:extLst>
      <p:ext uri="{BB962C8B-B14F-4D97-AF65-F5344CB8AC3E}">
        <p14:creationId xmlns:p14="http://schemas.microsoft.com/office/powerpoint/2010/main" val="661663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417" y="801666"/>
            <a:ext cx="8605380" cy="5498926"/>
          </a:xfrm>
        </p:spPr>
        <p:txBody>
          <a:bodyPr/>
          <a:lstStyle/>
          <a:p>
            <a:r>
              <a:rPr lang="en-US" b="1" dirty="0"/>
              <a:t>FY20 Funding and Compliance Contract: ARTICLE IV – PREVENTION(page </a:t>
            </a:r>
            <a:r>
              <a:rPr lang="en-US" b="1" dirty="0" smtClean="0"/>
              <a:t>41)</a:t>
            </a:r>
            <a:endParaRPr lang="en-US" dirty="0" smtClean="0"/>
          </a:p>
          <a:p>
            <a:pPr marL="566928" lvl="3" indent="0">
              <a:buNone/>
            </a:pPr>
            <a:r>
              <a:rPr lang="en-US" sz="1600" dirty="0" smtClean="0"/>
              <a:t>Outcomes</a:t>
            </a:r>
            <a:r>
              <a:rPr lang="en-US" sz="1600" dirty="0"/>
              <a:t>: </a:t>
            </a:r>
            <a:r>
              <a:rPr lang="en-US" sz="1600" dirty="0" err="1"/>
              <a:t>Subgrantee</a:t>
            </a:r>
            <a:r>
              <a:rPr lang="en-US" sz="1600" dirty="0"/>
              <a:t> should implement evidence-based prevention programs, policies, and/or practices that reflect the utilization of the CSAP strategy areas for primary prevention.  The tobacco plan should also address the </a:t>
            </a:r>
            <a:r>
              <a:rPr lang="en-US" sz="1600" dirty="0" err="1"/>
              <a:t>Synar</a:t>
            </a:r>
            <a:r>
              <a:rPr lang="en-US" sz="1600" dirty="0"/>
              <a:t> regulation of the SABG funding that must be implemented at the state and local levels as outlined by the Center for Substance Abuse Prevention.  The </a:t>
            </a:r>
            <a:r>
              <a:rPr lang="en-US" sz="1600" dirty="0" err="1"/>
              <a:t>Synar</a:t>
            </a:r>
            <a:r>
              <a:rPr lang="en-US" sz="1600" dirty="0"/>
              <a:t> requirements are as follows:</a:t>
            </a:r>
          </a:p>
          <a:p>
            <a:pPr lvl="4"/>
            <a:r>
              <a:rPr lang="en-US" sz="1600" dirty="0"/>
              <a:t>Enact laws prohibiting any manufacturer, retailer, or distributor of tobacco products from selling or distributing such products to any individual younger than age 18 (State).</a:t>
            </a:r>
          </a:p>
          <a:p>
            <a:pPr lvl="4"/>
            <a:r>
              <a:rPr lang="en-US" sz="1600" dirty="0"/>
              <a:t>Enforce these state laws (State and Local).</a:t>
            </a:r>
          </a:p>
          <a:p>
            <a:pPr lvl="4"/>
            <a:r>
              <a:rPr lang="en-US" sz="1600" dirty="0"/>
              <a:t>Conduct annual, unannounced inspections that provide a valid probability sample of tobacco sales outlets accessible to minors (</a:t>
            </a:r>
            <a:r>
              <a:rPr lang="en-US" sz="1600" dirty="0" err="1"/>
              <a:t>Synar</a:t>
            </a:r>
            <a:r>
              <a:rPr lang="en-US" sz="1600" dirty="0"/>
              <a:t> Study) (State and Local).</a:t>
            </a:r>
          </a:p>
          <a:p>
            <a:pPr lvl="4"/>
            <a:r>
              <a:rPr lang="en-US" sz="1600" dirty="0"/>
              <a:t>Maintain a noncompliance rate of no more than twenty percent (20%) (State and Local).</a:t>
            </a:r>
          </a:p>
          <a:p>
            <a:pPr lvl="4"/>
            <a:r>
              <a:rPr lang="en-US" sz="1600" dirty="0"/>
              <a:t>Submit an annual report detailing activities to enforce the law (State).</a:t>
            </a:r>
          </a:p>
          <a:p>
            <a:r>
              <a:rPr lang="en-US" sz="1600" b="1" dirty="0">
                <a:solidFill>
                  <a:srgbClr val="FF0000"/>
                </a:solidFill>
              </a:rPr>
              <a:t>At a minimum, outcome plans should include the following evidence-based environmental prevention strategy to address youth access from retail sources:  tobacco compliance checks (to include information dissemination and merchant education).</a:t>
            </a:r>
          </a:p>
          <a:p>
            <a:r>
              <a:rPr lang="en-US" sz="1600" dirty="0"/>
              <a:t>The representative of the agency conducting the study shall attend the required training and carry out the study following the guidelines provided by DAODAS.  </a:t>
            </a:r>
            <a:r>
              <a:rPr lang="en-US" sz="1600" dirty="0" err="1"/>
              <a:t>Subgrantee</a:t>
            </a:r>
            <a:r>
              <a:rPr lang="en-US" sz="1600" dirty="0"/>
              <a:t> must follow the guidelines provided by DAODAS to ensure fidelity of the study.  </a:t>
            </a:r>
            <a:r>
              <a:rPr lang="en-US" sz="1600" dirty="0" err="1"/>
              <a:t>Subgrantee</a:t>
            </a:r>
            <a:r>
              <a:rPr lang="en-US" sz="1600" dirty="0"/>
              <a:t> shall report to DAODAS the results of the Youth Access to Tobacco Study by the published deadline in order to be reimbursed for the cost incurred by </a:t>
            </a:r>
            <a:r>
              <a:rPr lang="en-US" sz="1600" dirty="0" err="1"/>
              <a:t>Subgrantee</a:t>
            </a:r>
            <a:r>
              <a:rPr lang="en-US" sz="1600" dirty="0"/>
              <a:t> in completing the annual study.</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14</a:t>
            </a:fld>
            <a:endParaRPr lang="en-US"/>
          </a:p>
        </p:txBody>
      </p:sp>
    </p:spTree>
    <p:extLst>
      <p:ext uri="{BB962C8B-B14F-4D97-AF65-F5344CB8AC3E}">
        <p14:creationId xmlns:p14="http://schemas.microsoft.com/office/powerpoint/2010/main" val="207202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099" y="826718"/>
            <a:ext cx="8417490" cy="5042376"/>
          </a:xfrm>
        </p:spPr>
        <p:txBody>
          <a:bodyPr/>
          <a:lstStyle/>
          <a:p>
            <a:r>
              <a:rPr lang="en-US" b="1" dirty="0"/>
              <a:t>FY20 Funding and Compliance Contract: ARTICLE IV – </a:t>
            </a:r>
            <a:r>
              <a:rPr lang="en-US" b="1" dirty="0" smtClean="0"/>
              <a:t>PREVENTION(pages 41/42)</a:t>
            </a:r>
            <a:endParaRPr lang="en-US" dirty="0"/>
          </a:p>
          <a:p>
            <a:pPr marL="384048" lvl="2" indent="0">
              <a:buNone/>
            </a:pPr>
            <a:r>
              <a:rPr lang="en-US" sz="1600" dirty="0" smtClean="0"/>
              <a:t>Priority </a:t>
            </a:r>
            <a:r>
              <a:rPr lang="en-US" sz="1600" dirty="0"/>
              <a:t>Substance:  </a:t>
            </a:r>
            <a:r>
              <a:rPr lang="en-US" sz="1600" b="1" dirty="0"/>
              <a:t>Marijuana, Prescription Drugs, Heroin, Cocaine, Synthetic</a:t>
            </a:r>
            <a:r>
              <a:rPr lang="en-US" sz="1600" dirty="0"/>
              <a:t> </a:t>
            </a:r>
            <a:r>
              <a:rPr lang="en-US" sz="1600" b="1" dirty="0"/>
              <a:t>Drugs</a:t>
            </a:r>
            <a:endParaRPr lang="en-US" sz="1600" dirty="0"/>
          </a:p>
          <a:p>
            <a:pPr lvl="3"/>
            <a:r>
              <a:rPr lang="en-US" sz="1600" dirty="0"/>
              <a:t>Goal:  To provide primary prevention programs and practices to prevent substance misuse and substance use disorder and improve the well-being of youth and families in South Carolina.</a:t>
            </a:r>
          </a:p>
          <a:p>
            <a:pPr lvl="4"/>
            <a:r>
              <a:rPr lang="en-US" sz="1600" dirty="0"/>
              <a:t>Objectives:</a:t>
            </a:r>
          </a:p>
          <a:p>
            <a:pPr lvl="5"/>
            <a:r>
              <a:rPr lang="en-US" sz="1600" dirty="0"/>
              <a:t>To ensure that ninety-five percent (95%) or more of the participants served in primary prevention educational programs will be served using evidence-based universal, selected, and indicated programs.</a:t>
            </a:r>
          </a:p>
          <a:p>
            <a:pPr lvl="5"/>
            <a:r>
              <a:rPr lang="en-US" sz="1600" dirty="0"/>
              <a:t>To reduce the percentage of South Carolina high school students reporting the use of any substance in the past thirty (30) days to forty-five percent (45%) or less.</a:t>
            </a:r>
          </a:p>
          <a:p>
            <a:r>
              <a:rPr lang="en-US" sz="1600" dirty="0"/>
              <a:t>Outcomes: </a:t>
            </a:r>
            <a:r>
              <a:rPr lang="en-US" sz="1600" dirty="0" err="1"/>
              <a:t>Subgrantee</a:t>
            </a:r>
            <a:r>
              <a:rPr lang="en-US" sz="1600" dirty="0"/>
              <a:t> may have work plan(s) targeting other substances as outlined above, and as indicated by the local needs assessment.  The work plan(s) should address the state goals outlined above, or other local goals, and include local outcomes related to reduced number of high </a:t>
            </a:r>
            <a:r>
              <a:rPr lang="en-US" sz="1600" dirty="0" smtClean="0"/>
              <a:t>school </a:t>
            </a:r>
            <a:r>
              <a:rPr lang="en-US" sz="1600" dirty="0"/>
              <a:t>students reporting the use of any other substance. </a:t>
            </a:r>
            <a:endParaRPr lang="en-US" sz="1600" dirty="0" smtClean="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15</a:t>
            </a:fld>
            <a:endParaRPr lang="en-US"/>
          </a:p>
        </p:txBody>
      </p:sp>
    </p:spTree>
    <p:extLst>
      <p:ext uri="{BB962C8B-B14F-4D97-AF65-F5344CB8AC3E}">
        <p14:creationId xmlns:p14="http://schemas.microsoft.com/office/powerpoint/2010/main" val="2536084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839244"/>
            <a:ext cx="8455068" cy="5448822"/>
          </a:xfrm>
        </p:spPr>
        <p:txBody>
          <a:bodyPr/>
          <a:lstStyle/>
          <a:p>
            <a:pPr algn="ctr"/>
            <a:r>
              <a:rPr lang="en-US" b="1" dirty="0"/>
              <a:t>FY20 Funding and Compliance Contract: </a:t>
            </a:r>
            <a:r>
              <a:rPr lang="en-US" b="1" dirty="0" smtClean="0"/>
              <a:t>AET- (Pages 42/43)</a:t>
            </a:r>
            <a:endParaRPr lang="en-US" b="1" dirty="0"/>
          </a:p>
          <a:p>
            <a:r>
              <a:rPr lang="en-US" sz="1600" i="1" dirty="0"/>
              <a:t>Definition</a:t>
            </a:r>
            <a:r>
              <a:rPr lang="en-US" sz="1600" dirty="0"/>
              <a:t>:  The AET Coordinators shall collaborate with the prevention coordinators and law enforcement partners in each county located in the circuit to implement evidence-based environmental strategies to reduce underage alcohol use and its harmful consequences, coupled with an active public education and prevention strategy.  These teams impact the goal established by South Carolina of reducing underage alcohol use on the state and local </a:t>
            </a:r>
            <a:r>
              <a:rPr lang="en-US" sz="1600" dirty="0" smtClean="0"/>
              <a:t>levels.</a:t>
            </a:r>
          </a:p>
          <a:p>
            <a:r>
              <a:rPr lang="en-US" sz="1600" i="1" dirty="0" smtClean="0"/>
              <a:t>Reporting </a:t>
            </a:r>
            <a:r>
              <a:rPr lang="en-US" sz="1600" i="1" dirty="0"/>
              <a:t>Requirements</a:t>
            </a:r>
            <a:r>
              <a:rPr lang="en-US" sz="1600" dirty="0"/>
              <a:t>:</a:t>
            </a:r>
          </a:p>
          <a:p>
            <a:pPr lvl="2"/>
            <a:r>
              <a:rPr lang="en-US" sz="1600" dirty="0"/>
              <a:t>DAODAS has developed a cloud-based environmental reporting system that is utilized for reporting all prevention strategies implemented by the AETs at the local, county, and circuit levels.  </a:t>
            </a:r>
            <a:r>
              <a:rPr lang="en-US" sz="1600" b="1" dirty="0">
                <a:solidFill>
                  <a:srgbClr val="FF0000"/>
                </a:solidFill>
              </a:rPr>
              <a:t>The AET Coordinator will work to ensure all prevention strategies are reported for the circuit through the environmental strategies reporting system.  </a:t>
            </a:r>
            <a:r>
              <a:rPr lang="en-US" sz="1600" dirty="0" err="1">
                <a:solidFill>
                  <a:schemeClr val="tx1"/>
                </a:solidFill>
              </a:rPr>
              <a:t>Subgrantee</a:t>
            </a:r>
            <a:r>
              <a:rPr lang="en-US" sz="1600" dirty="0">
                <a:solidFill>
                  <a:schemeClr val="tx1"/>
                </a:solidFill>
              </a:rPr>
              <a:t> is required to use the online reporting system for any prevention strategies implemented by the AETs in all counties throughout the circuit for the previous month.  Monthly data shall be submitted electronically to the cloud-based IMPACT system on the eighth working day of the following month</a:t>
            </a:r>
            <a:r>
              <a:rPr lang="en-US" sz="1600" dirty="0" smtClean="0">
                <a:solidFill>
                  <a:schemeClr val="tx1"/>
                </a:solidFill>
              </a:rPr>
              <a:t>.</a:t>
            </a:r>
            <a:r>
              <a:rPr lang="en-US" dirty="0" smtClean="0">
                <a:solidFill>
                  <a:schemeClr val="tx1"/>
                </a:solidFill>
              </a:rPr>
              <a:t> </a:t>
            </a:r>
            <a:r>
              <a:rPr lang="en-US" sz="1600" dirty="0">
                <a:solidFill>
                  <a:schemeClr val="tx1"/>
                </a:solidFill>
              </a:rPr>
              <a:t>The AET Coordinator shall submit all service activity info</a:t>
            </a:r>
            <a:r>
              <a:rPr lang="en-US" sz="1600" dirty="0"/>
              <a:t>rmation to IMPACT for prevention strategies completed by the AETs in each county throughout the circuit in accordance with the guidelines of the MOSAIX IMPACT system.  </a:t>
            </a:r>
            <a:r>
              <a:rPr lang="en-US" sz="1600" b="1" dirty="0">
                <a:solidFill>
                  <a:srgbClr val="FF0000"/>
                </a:solidFill>
              </a:rPr>
              <a:t>The AET Coordinator should collaborate with the prevention coordinator for each county authority served through the circuit to either obtain a log-in for IMPACT to enter data directly or ensure that all data is provided to the local prevention coordinators for county data entry into IMPACT</a:t>
            </a:r>
            <a:r>
              <a:rPr lang="en-US" sz="1600" b="1" dirty="0" smtClean="0">
                <a:solidFill>
                  <a:srgbClr val="FF0000"/>
                </a:solidFill>
              </a:rPr>
              <a:t>.</a:t>
            </a:r>
          </a:p>
          <a:p>
            <a:pPr lvl="1"/>
            <a:r>
              <a:rPr lang="en-US" sz="1600" dirty="0"/>
              <a:t>Prevention forms, templates, etc., can be accessed at </a:t>
            </a:r>
            <a:r>
              <a:rPr lang="en-US" sz="1600" u="sng" dirty="0">
                <a:hlinkClick r:id="rId3"/>
              </a:rPr>
              <a:t>http://ncweb.pirpppe.org/scdocuments</a:t>
            </a:r>
            <a:r>
              <a:rPr lang="en-US" sz="1600" dirty="0"/>
              <a:t>.</a:t>
            </a:r>
          </a:p>
          <a:p>
            <a:r>
              <a:rPr lang="en-US" sz="1600" dirty="0"/>
              <a:t> </a:t>
            </a:r>
          </a:p>
          <a:p>
            <a:pPr lvl="2"/>
            <a:endParaRPr lang="en-US" sz="1600" b="1" dirty="0">
              <a:solidFill>
                <a:srgbClr val="FF0000"/>
              </a:solidFill>
            </a:endParaRP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16</a:t>
            </a:fld>
            <a:endParaRPr lang="en-US"/>
          </a:p>
        </p:txBody>
      </p:sp>
    </p:spTree>
    <p:extLst>
      <p:ext uri="{BB962C8B-B14F-4D97-AF65-F5344CB8AC3E}">
        <p14:creationId xmlns:p14="http://schemas.microsoft.com/office/powerpoint/2010/main" val="3547306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834152"/>
            <a:ext cx="8744796" cy="5411244"/>
          </a:xfrm>
        </p:spPr>
        <p:txBody>
          <a:bodyPr/>
          <a:lstStyle/>
          <a:p>
            <a:pPr algn="ctr"/>
            <a:r>
              <a:rPr lang="en-US" b="1" dirty="0"/>
              <a:t>FY20 Funding and Compliance Contract: </a:t>
            </a:r>
            <a:r>
              <a:rPr lang="en-US" b="1" dirty="0" smtClean="0"/>
              <a:t>Reporting Requirements- (Pages 44/45)</a:t>
            </a:r>
            <a:endParaRPr lang="en-US" b="1" dirty="0"/>
          </a:p>
          <a:p>
            <a:r>
              <a:rPr lang="en-US" sz="1600" dirty="0"/>
              <a:t>Primary Prevention services will submit </a:t>
            </a:r>
            <a:r>
              <a:rPr lang="en-US" sz="1600" b="1" dirty="0">
                <a:solidFill>
                  <a:srgbClr val="FF0000"/>
                </a:solidFill>
              </a:rPr>
              <a:t>all service activity information </a:t>
            </a:r>
            <a:r>
              <a:rPr lang="en-US" sz="1600" dirty="0"/>
              <a:t>to the cloud-based IMPACT system in accordance with the guidelines of MOSAIX IMPACT.  IMPACT will be used by DAODAS as a grants management system to collect the required prevention information to meet the reporting requirements for the Substance Abuse Prevention and Treatment Block Grant (SABG</a:t>
            </a:r>
            <a:r>
              <a:rPr lang="en-US" sz="1600" dirty="0" smtClean="0"/>
              <a:t>).</a:t>
            </a:r>
          </a:p>
          <a:p>
            <a:r>
              <a:rPr lang="en-US" sz="1600" b="1" dirty="0">
                <a:solidFill>
                  <a:srgbClr val="FF0000"/>
                </a:solidFill>
              </a:rPr>
              <a:t>Any employee partially or fully funded through the SABG Primary Prevention set-aside is to be entered as a staff person with their funding allocations correctly reported in the IMPACT system.</a:t>
            </a:r>
          </a:p>
          <a:p>
            <a:r>
              <a:rPr lang="en-US" sz="1600" dirty="0"/>
              <a:t>All prevention personnel funded through the SABG Primary Prevention set-aside (regardless of percentage of salary funded) </a:t>
            </a:r>
            <a:r>
              <a:rPr lang="en-US" sz="1600" b="1" dirty="0">
                <a:solidFill>
                  <a:srgbClr val="FF0000"/>
                </a:solidFill>
              </a:rPr>
              <a:t>are required to enter direct/indirect and administrative service hours into IMPACT each month.  The majority, fifty percent (50%) or more, of staff time entered is expected to be direct/indirect service time in order to accomplish the agencies’ goals/objectives that have been set for primary prevention.</a:t>
            </a:r>
            <a:r>
              <a:rPr lang="en-US" sz="1600" dirty="0"/>
              <a:t>  Each agency is required to complete the </a:t>
            </a:r>
            <a:r>
              <a:rPr lang="en-US" sz="1600" b="1" dirty="0">
                <a:solidFill>
                  <a:srgbClr val="FF0000"/>
                </a:solidFill>
              </a:rPr>
              <a:t>Prevention Staffing Capacity Plan and upload into BOX Enterprise by July 31.  It is the responsibility of the agency to upload a revised Prevention Staffing Capacity Plan and notify DAODAS if there are any personnel changes, staff funding changes, etc., that occur throughout the fiscal year.  Quarterly IMPACT reviews will be based on the Prevention Staffing Capacity Plan submitted by the agency and approved by DAODAS.  If staff funded through the SABG Primary Prevention set-aside are not reporting into IMPACT based on the approved plan, DAODAS maintains the authority to withhold reimbursement, require technical assistance, and/or place the county authority on a County Assistance Plan until the issues are resolved.</a:t>
            </a:r>
          </a:p>
          <a:p>
            <a:endParaRPr lang="en-US" sz="1600"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17</a:t>
            </a:fld>
            <a:endParaRPr lang="en-US"/>
          </a:p>
        </p:txBody>
      </p:sp>
    </p:spTree>
    <p:extLst>
      <p:ext uri="{BB962C8B-B14F-4D97-AF65-F5344CB8AC3E}">
        <p14:creationId xmlns:p14="http://schemas.microsoft.com/office/powerpoint/2010/main" val="85117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851770"/>
            <a:ext cx="8455068" cy="5017324"/>
          </a:xfrm>
        </p:spPr>
        <p:txBody>
          <a:bodyPr/>
          <a:lstStyle/>
          <a:p>
            <a:pPr marL="201168" lvl="1" indent="0" algn="ctr">
              <a:buNone/>
            </a:pPr>
            <a:r>
              <a:rPr lang="en-US" sz="2000" b="1" dirty="0"/>
              <a:t>FY20 Funding and Compliance Contract: Reporting Requirements- </a:t>
            </a:r>
            <a:endParaRPr lang="en-US" sz="2000" b="1" dirty="0" smtClean="0"/>
          </a:p>
          <a:p>
            <a:pPr marL="201168" lvl="1" indent="0" algn="ctr">
              <a:buNone/>
            </a:pPr>
            <a:r>
              <a:rPr lang="en-US" sz="2000" b="1" dirty="0" smtClean="0"/>
              <a:t>(Pages 44/45)</a:t>
            </a:r>
            <a:endParaRPr lang="en-US" sz="2000" b="1" dirty="0"/>
          </a:p>
          <a:p>
            <a:pPr lvl="1"/>
            <a:r>
              <a:rPr lang="en-US" sz="1600" dirty="0" smtClean="0"/>
              <a:t>Minimum </a:t>
            </a:r>
            <a:r>
              <a:rPr lang="en-US" sz="1600" dirty="0"/>
              <a:t>standards for accuracy of monthly data entered into the IMPACT system are as follows</a:t>
            </a:r>
          </a:p>
          <a:p>
            <a:pPr lvl="2"/>
            <a:r>
              <a:rPr lang="en-US" sz="1600" dirty="0"/>
              <a:t>Accurate use of prevention service codes provided by DAODAS;</a:t>
            </a:r>
          </a:p>
          <a:p>
            <a:pPr lvl="2"/>
            <a:r>
              <a:rPr lang="en-US" sz="1600" dirty="0"/>
              <a:t>Correct application of service codes and categories (direct vs. indirect, single vs. recurring services, service hours vs. administrative hours, etc.); and</a:t>
            </a:r>
          </a:p>
          <a:p>
            <a:pPr lvl="2"/>
            <a:r>
              <a:rPr lang="en-US" sz="1600" dirty="0"/>
              <a:t>Monthly documentation in IMPACT of service hours for any organizational member who is providing prevention services.</a:t>
            </a:r>
          </a:p>
          <a:p>
            <a:pPr lvl="1"/>
            <a:r>
              <a:rPr lang="en-US" sz="1600" dirty="0"/>
              <a:t>Six (6)-month benchmarks should be entered into the MOSAIX IMPACT system for all process objectives no later than the eighth working day of January.</a:t>
            </a:r>
          </a:p>
          <a:p>
            <a:pPr lvl="1"/>
            <a:r>
              <a:rPr lang="en-US" sz="1600" dirty="0"/>
              <a:t>Year-end benchmarks should be entered into the MOSAIX IMPACT system for all process and outcome objectives no later than the eighth working day of July.</a:t>
            </a:r>
          </a:p>
          <a:p>
            <a:pPr lvl="1"/>
            <a:r>
              <a:rPr lang="en-US" sz="1600" dirty="0" err="1"/>
              <a:t>Subgrantee</a:t>
            </a:r>
            <a:r>
              <a:rPr lang="en-US" sz="1600" dirty="0"/>
              <a:t> shall appropriately document funding and report to ensure compliance.</a:t>
            </a:r>
          </a:p>
          <a:p>
            <a:r>
              <a:rPr lang="en-US" sz="1600" dirty="0"/>
              <a:t> </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18</a:t>
            </a:fld>
            <a:endParaRPr lang="en-US"/>
          </a:p>
        </p:txBody>
      </p:sp>
    </p:spTree>
    <p:extLst>
      <p:ext uri="{BB962C8B-B14F-4D97-AF65-F5344CB8AC3E}">
        <p14:creationId xmlns:p14="http://schemas.microsoft.com/office/powerpoint/2010/main" val="370181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901874"/>
            <a:ext cx="8455068" cy="4967220"/>
          </a:xfrm>
        </p:spPr>
        <p:txBody>
          <a:bodyPr/>
          <a:lstStyle/>
          <a:p>
            <a:pPr algn="ctr"/>
            <a:r>
              <a:rPr lang="en-US" b="1" dirty="0"/>
              <a:t>FY20 Funding and Compliance </a:t>
            </a:r>
            <a:r>
              <a:rPr lang="en-US" b="1" dirty="0" smtClean="0"/>
              <a:t>Contract: Evaluation (page 45)</a:t>
            </a:r>
            <a:endParaRPr lang="en-US" dirty="0"/>
          </a:p>
          <a:p>
            <a:r>
              <a:rPr lang="en-US" sz="1600" dirty="0"/>
              <a:t>Prevention providers are required to use the DAODAS Standard Survey </a:t>
            </a:r>
            <a:r>
              <a:rPr lang="en-US" sz="1600" i="1" dirty="0"/>
              <a:t>(provided separately)</a:t>
            </a:r>
            <a:r>
              <a:rPr lang="en-US" sz="1600" dirty="0"/>
              <a:t> as an evaluation tool for any multi-session education program aimed at youth ages 10 to 20.  This applies to research-based and non-research-based programs.  Program exceptions for the use of the DAODAS Standard Survey are noted and defined in the South Carolina Prevention Evaluation Handbook.</a:t>
            </a:r>
          </a:p>
          <a:p>
            <a:r>
              <a:rPr lang="en-US" sz="1600" dirty="0"/>
              <a:t>The DAODAS Standard Survey pre-/post-test must be submitted to DAODAS at the conclusion of a program.  Minimum standards are as follows:</a:t>
            </a:r>
          </a:p>
          <a:p>
            <a:pPr lvl="0"/>
            <a:r>
              <a:rPr lang="en-US" sz="1600" dirty="0"/>
              <a:t>All prevention programs using the DAODAS Standard Survey that are administered July-December are required to submit their data to DAODAS by the published date in January.</a:t>
            </a:r>
          </a:p>
          <a:p>
            <a:pPr lvl="0"/>
            <a:r>
              <a:rPr lang="en-US" sz="1600" dirty="0"/>
              <a:t>All prevention programs using the DAODAS Standard Survey that are administered January-May are required to submit their data to DAODAS by the published date in June.</a:t>
            </a:r>
          </a:p>
          <a:p>
            <a:r>
              <a:rPr lang="en-US" b="1" dirty="0"/>
              <a:t>FY20 Funding and Compliance Contract (“Contract”) Acknowledgement </a:t>
            </a:r>
            <a:r>
              <a:rPr lang="en-US" b="1" dirty="0" smtClean="0"/>
              <a:t>Form (page 58)</a:t>
            </a:r>
            <a:endParaRPr lang="en-US" b="1"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19</a:t>
            </a:fld>
            <a:endParaRPr lang="en-US"/>
          </a:p>
        </p:txBody>
      </p:sp>
    </p:spTree>
    <p:extLst>
      <p:ext uri="{BB962C8B-B14F-4D97-AF65-F5344CB8AC3E}">
        <p14:creationId xmlns:p14="http://schemas.microsoft.com/office/powerpoint/2010/main" val="157641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411" y="1327759"/>
            <a:ext cx="7970952" cy="4258849"/>
          </a:xfrm>
        </p:spPr>
        <p:txBody>
          <a:bodyPr/>
          <a:lstStyle/>
          <a:p>
            <a:r>
              <a:rPr lang="en-US" sz="3200" b="1" dirty="0" smtClean="0"/>
              <a:t>What we will cover:</a:t>
            </a:r>
          </a:p>
          <a:p>
            <a:r>
              <a:rPr lang="en-US" dirty="0" smtClean="0"/>
              <a:t>DAODAS Staff Changes</a:t>
            </a:r>
          </a:p>
          <a:p>
            <a:r>
              <a:rPr lang="en-US" dirty="0" smtClean="0"/>
              <a:t>FY20 Funding and Compliance Contract</a:t>
            </a:r>
          </a:p>
          <a:p>
            <a:r>
              <a:rPr lang="en-US" dirty="0" smtClean="0"/>
              <a:t>New SAPT BG Primary Prevention Set Aside Formula</a:t>
            </a:r>
          </a:p>
          <a:p>
            <a:r>
              <a:rPr lang="en-US" dirty="0" smtClean="0"/>
              <a:t>IMPACT Closeout for FY19 and Set-Up for FY20</a:t>
            </a:r>
          </a:p>
          <a:p>
            <a:r>
              <a:rPr lang="en-US" dirty="0" smtClean="0"/>
              <a:t>SOR One-Time Prevention Funding</a:t>
            </a:r>
          </a:p>
          <a:p>
            <a:r>
              <a:rPr lang="en-US" dirty="0" smtClean="0"/>
              <a:t>DEA Operation Prevention Curriculum and training</a:t>
            </a:r>
          </a:p>
          <a:p>
            <a:r>
              <a:rPr lang="en-US" dirty="0" smtClean="0"/>
              <a:t>Just Plain Killers Campaign-Year Three</a:t>
            </a: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a:t>
            </a:fld>
            <a:endParaRPr lang="en-US"/>
          </a:p>
        </p:txBody>
      </p:sp>
    </p:spTree>
    <p:extLst>
      <p:ext uri="{BB962C8B-B14F-4D97-AF65-F5344CB8AC3E}">
        <p14:creationId xmlns:p14="http://schemas.microsoft.com/office/powerpoint/2010/main" val="399391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951978"/>
            <a:ext cx="8480120" cy="4917116"/>
          </a:xfrm>
        </p:spPr>
        <p:txBody>
          <a:bodyPr/>
          <a:lstStyle/>
          <a:p>
            <a:pPr algn="ctr"/>
            <a:r>
              <a:rPr lang="en-US" b="1" dirty="0"/>
              <a:t>New SAPT BG Primary Prevention Set Aside Formula</a:t>
            </a:r>
          </a:p>
          <a:p>
            <a:r>
              <a:rPr lang="en-US" sz="1600" dirty="0" smtClean="0"/>
              <a:t>Memo sent out by Director </a:t>
            </a:r>
            <a:r>
              <a:rPr lang="en-US" sz="1600" dirty="0" err="1" smtClean="0"/>
              <a:t>Goldsby</a:t>
            </a:r>
            <a:r>
              <a:rPr lang="en-US" sz="1600" dirty="0" smtClean="0"/>
              <a:t> on July 18</a:t>
            </a:r>
            <a:r>
              <a:rPr lang="en-US" sz="1600" baseline="30000" dirty="0" smtClean="0"/>
              <a:t>th</a:t>
            </a:r>
            <a:r>
              <a:rPr lang="en-US" sz="1600" dirty="0" smtClean="0"/>
              <a:t> to County Directors</a:t>
            </a:r>
          </a:p>
          <a:p>
            <a:r>
              <a:rPr lang="en-US" sz="1600" dirty="0" smtClean="0"/>
              <a:t>DAODAS answered questions and provided additional information at the BHSA Director’s meeting on July 24</a:t>
            </a:r>
          </a:p>
          <a:p>
            <a:r>
              <a:rPr lang="en-US" sz="1600" dirty="0" smtClean="0"/>
              <a:t>Highlights from the memo:</a:t>
            </a:r>
          </a:p>
          <a:p>
            <a:r>
              <a:rPr lang="en-US" sz="1600" dirty="0" smtClean="0"/>
              <a:t> </a:t>
            </a:r>
            <a:r>
              <a:rPr lang="en-US" sz="1600" dirty="0"/>
              <a:t>A standard formula for the distribution of the SABG primary prevention set-aside funding was adopted by DAODAS in July 2013 and went into effect with state Fiscal Year 2014 (FY14). </a:t>
            </a:r>
            <a:endParaRPr lang="en-US" sz="1600" dirty="0" smtClean="0"/>
          </a:p>
          <a:p>
            <a:r>
              <a:rPr lang="en-US" sz="1600" dirty="0" smtClean="0"/>
              <a:t>The </a:t>
            </a:r>
            <a:r>
              <a:rPr lang="en-US" sz="1600" dirty="0"/>
              <a:t>adopted allocation method was developed by DAODAS to achieve a base funding amount for each county, along with a population-adjusted figure to ensure that prevention services are provided equitably across the state. </a:t>
            </a:r>
            <a:endParaRPr lang="en-US" sz="1600" dirty="0" smtClean="0"/>
          </a:p>
          <a:p>
            <a:r>
              <a:rPr lang="en-US" sz="1600" dirty="0" smtClean="0"/>
              <a:t>This </a:t>
            </a:r>
            <a:r>
              <a:rPr lang="en-US" sz="1600" dirty="0"/>
              <a:t>fiscal year, due to an increase in the SABG primary prevention set-aside – and the re-allocation of the HIV set-aside (since South Carolina is no longer a designated state and not required to fulfill that set-aside) – DAODAS has re-evaluated the current formula with updated figures </a:t>
            </a:r>
          </a:p>
          <a:p>
            <a:r>
              <a:rPr lang="en-US" sz="1600" dirty="0"/>
              <a:t> </a:t>
            </a:r>
            <a:r>
              <a:rPr lang="en-US" sz="1600" b="1" dirty="0">
                <a:solidFill>
                  <a:srgbClr val="FF0000"/>
                </a:solidFill>
              </a:rPr>
              <a:t>The state will provide SABG primary prevention set-aside dollars solely based on the funding formula that can be replicated and articulated across all county authorities. </a:t>
            </a: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20</a:t>
            </a:fld>
            <a:endParaRPr lang="en-US"/>
          </a:p>
        </p:txBody>
      </p:sp>
    </p:spTree>
    <p:extLst>
      <p:ext uri="{BB962C8B-B14F-4D97-AF65-F5344CB8AC3E}">
        <p14:creationId xmlns:p14="http://schemas.microsoft.com/office/powerpoint/2010/main" val="140384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025" y="810322"/>
            <a:ext cx="8541834" cy="5478966"/>
          </a:xfrm>
        </p:spPr>
        <p:txBody>
          <a:bodyPr/>
          <a:lstStyle/>
          <a:p>
            <a:pPr algn="ctr"/>
            <a:r>
              <a:rPr lang="en-US" b="1" dirty="0"/>
              <a:t>New SAPT BG Primary Prevention Set Aside Formula</a:t>
            </a:r>
          </a:p>
          <a:p>
            <a:r>
              <a:rPr lang="en-US" sz="1600" b="1" dirty="0" smtClean="0"/>
              <a:t>FY14 </a:t>
            </a:r>
            <a:r>
              <a:rPr lang="en-US" sz="1600" b="1" dirty="0"/>
              <a:t>Formula </a:t>
            </a:r>
            <a:endParaRPr lang="en-US" sz="1600" dirty="0"/>
          </a:p>
          <a:p>
            <a:r>
              <a:rPr lang="en-US" sz="1600" dirty="0"/>
              <a:t>1. The “floor” was $40,000 for each county authority. </a:t>
            </a:r>
          </a:p>
          <a:p>
            <a:r>
              <a:rPr lang="en-US" sz="1600" dirty="0"/>
              <a:t>2. County authorities that serve more than one county receive a “bump” of $10,000 per county. </a:t>
            </a:r>
          </a:p>
          <a:p>
            <a:r>
              <a:rPr lang="en-US" sz="1600" dirty="0"/>
              <a:t>3. Population adjustments range from $4,856 to $158,039. </a:t>
            </a:r>
          </a:p>
          <a:p>
            <a:r>
              <a:rPr lang="en-US" sz="1600" dirty="0"/>
              <a:t>4. Additional funds – which will be used for performance bonuses in future years –were allocated proportionally in FY14 to minimize the impact to agencies that lost 10% or more of county prevention funding. </a:t>
            </a:r>
          </a:p>
          <a:p>
            <a:r>
              <a:rPr lang="en-US" sz="1600" b="1" dirty="0" smtClean="0"/>
              <a:t>FY20 </a:t>
            </a:r>
            <a:r>
              <a:rPr lang="en-US" sz="1600" b="1" dirty="0"/>
              <a:t>Formula </a:t>
            </a:r>
            <a:endParaRPr lang="en-US" sz="1600" dirty="0"/>
          </a:p>
          <a:p>
            <a:r>
              <a:rPr lang="en-US" sz="1600" dirty="0"/>
              <a:t>1. The “floor” (base) will be </a:t>
            </a:r>
            <a:r>
              <a:rPr lang="en-US" sz="1600" b="1" dirty="0">
                <a:solidFill>
                  <a:srgbClr val="FF0000"/>
                </a:solidFill>
              </a:rPr>
              <a:t>$60,000 </a:t>
            </a:r>
            <a:r>
              <a:rPr lang="en-US" sz="1600" dirty="0"/>
              <a:t>for each county authority. </a:t>
            </a:r>
          </a:p>
          <a:p>
            <a:r>
              <a:rPr lang="en-US" sz="1600" dirty="0"/>
              <a:t>2. County authorities that serve more than one county receive an additional </a:t>
            </a:r>
            <a:r>
              <a:rPr lang="en-US" sz="1600" b="1" dirty="0">
                <a:solidFill>
                  <a:srgbClr val="FF0000"/>
                </a:solidFill>
              </a:rPr>
              <a:t>$15,000 per county</a:t>
            </a:r>
            <a:r>
              <a:rPr lang="en-US" sz="1600" dirty="0"/>
              <a:t>. </a:t>
            </a:r>
          </a:p>
          <a:p>
            <a:r>
              <a:rPr lang="en-US" sz="1600" dirty="0"/>
              <a:t>3. Revised population-based estimates for July 1, 2018, were set by the U.S. Census Bureau on April 18, 2019. The percentages did not change from Fiscal Year 2013. These range from 0.42% to 13.98%. The funding range changed from </a:t>
            </a:r>
            <a:r>
              <a:rPr lang="en-US" sz="1600" b="1" dirty="0">
                <a:solidFill>
                  <a:srgbClr val="FF0000"/>
                </a:solidFill>
              </a:rPr>
              <a:t>$6,300 to $209,700 </a:t>
            </a:r>
            <a:r>
              <a:rPr lang="en-US" sz="1600" dirty="0"/>
              <a:t>due to an increase in the funding allotted to this part of the funding formula and the population estimates. (</a:t>
            </a:r>
            <a:r>
              <a:rPr lang="en-US" sz="1600" u="sng" dirty="0"/>
              <a:t>https://www.census.gov/quickfacts/fact/table/US/PST045218</a:t>
            </a:r>
            <a:r>
              <a:rPr lang="en-US" sz="1600" dirty="0"/>
              <a:t>) </a:t>
            </a:r>
            <a:r>
              <a:rPr lang="en-US" sz="1600" b="1" dirty="0">
                <a:solidFill>
                  <a:srgbClr val="FF0000"/>
                </a:solidFill>
              </a:rPr>
              <a:t>At a minimum, population adjustments will be revised every five years. </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21</a:t>
            </a:fld>
            <a:endParaRPr lang="en-US"/>
          </a:p>
        </p:txBody>
      </p:sp>
    </p:spTree>
    <p:extLst>
      <p:ext uri="{BB962C8B-B14F-4D97-AF65-F5344CB8AC3E}">
        <p14:creationId xmlns:p14="http://schemas.microsoft.com/office/powerpoint/2010/main" val="37237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629" y="884663"/>
            <a:ext cx="8422888" cy="5300547"/>
          </a:xfrm>
        </p:spPr>
        <p:txBody>
          <a:bodyPr/>
          <a:lstStyle/>
          <a:p>
            <a:pPr algn="ctr"/>
            <a:r>
              <a:rPr lang="en-US" b="1" dirty="0"/>
              <a:t>New SAPT BG Primary Prevention Set Aside Formula</a:t>
            </a:r>
          </a:p>
          <a:p>
            <a:r>
              <a:rPr lang="en-US" sz="1600" b="1" dirty="0"/>
              <a:t>Central Tenets </a:t>
            </a:r>
            <a:endParaRPr lang="en-US" sz="1600" dirty="0"/>
          </a:p>
          <a:p>
            <a:r>
              <a:rPr lang="en-US" sz="1600" dirty="0"/>
              <a:t>Certain statewide or state-level commitments are funded “off the top.” This did not change from the previous formula. These include: </a:t>
            </a:r>
          </a:p>
          <a:p>
            <a:r>
              <a:rPr lang="en-US" sz="1600" dirty="0"/>
              <a:t>1. Alcohol Enforcement Teams, which are funded at $35,000, $40,000, or $50,000, based on the population of the judicial circuit (divided into three tiers); and </a:t>
            </a:r>
          </a:p>
          <a:p>
            <a:r>
              <a:rPr lang="en-US" sz="1600" dirty="0"/>
              <a:t>2. DAODAS prevention-related contracts, operations, provision of prevention materials statewide (such as PREP materials), and personnel. </a:t>
            </a:r>
          </a:p>
          <a:p>
            <a:r>
              <a:rPr lang="en-US" sz="1600" b="1" dirty="0" smtClean="0">
                <a:solidFill>
                  <a:srgbClr val="FF0000"/>
                </a:solidFill>
              </a:rPr>
              <a:t>In </a:t>
            </a:r>
            <a:r>
              <a:rPr lang="en-US" sz="1600" b="1" dirty="0">
                <a:solidFill>
                  <a:srgbClr val="FF0000"/>
                </a:solidFill>
              </a:rPr>
              <a:t>addition, state base prevention funding has been reallocated, and each county authority will receive $1,500 </a:t>
            </a:r>
            <a:r>
              <a:rPr lang="en-US" sz="1600" b="1" dirty="0" smtClean="0">
                <a:solidFill>
                  <a:srgbClr val="FF0000"/>
                </a:solidFill>
              </a:rPr>
              <a:t>per </a:t>
            </a:r>
            <a:r>
              <a:rPr lang="en-US" sz="1600" b="1" dirty="0">
                <a:solidFill>
                  <a:srgbClr val="FF0000"/>
                </a:solidFill>
              </a:rPr>
              <a:t>county in base funding. </a:t>
            </a:r>
            <a:endParaRPr lang="en-US" sz="1600" b="1" dirty="0" smtClean="0">
              <a:solidFill>
                <a:srgbClr val="FF0000"/>
              </a:solidFill>
            </a:endParaRPr>
          </a:p>
          <a:p>
            <a:r>
              <a:rPr lang="en-US" sz="1600" dirty="0"/>
              <a:t>In future years, county authorities </a:t>
            </a:r>
            <a:r>
              <a:rPr lang="en-US" sz="1600" b="1" dirty="0">
                <a:solidFill>
                  <a:srgbClr val="FF0000"/>
                </a:solidFill>
              </a:rPr>
              <a:t>may request supply/material and training costs </a:t>
            </a:r>
            <a:r>
              <a:rPr lang="en-US" sz="1600" dirty="0"/>
              <a:t>in their submitted County Plans, and DAODAS will consider </a:t>
            </a:r>
            <a:r>
              <a:rPr lang="en-US" sz="1600" b="1" dirty="0">
                <a:solidFill>
                  <a:srgbClr val="FF0000"/>
                </a:solidFill>
              </a:rPr>
              <a:t>one-time funding for these items</a:t>
            </a:r>
            <a:r>
              <a:rPr lang="en-US" sz="1600" dirty="0"/>
              <a:t> if funds are available to allocate and spend from a previous SABG award. Funding requests related to personnel will not be considered unless new federal or state resources are made available to DAODAS. If there are increases to the federal SABG award in the future, </a:t>
            </a:r>
            <a:r>
              <a:rPr lang="en-US" sz="1600" b="1" dirty="0" smtClean="0">
                <a:solidFill>
                  <a:srgbClr val="FF0000"/>
                </a:solidFill>
              </a:rPr>
              <a:t>DAODAS will make adjustments to allocated amounts based on the elements set forth in the funding formula</a:t>
            </a:r>
            <a:r>
              <a:rPr lang="en-US" sz="1600" b="1" dirty="0">
                <a:solidFill>
                  <a:srgbClr val="FF0000"/>
                </a:solidFill>
              </a:rPr>
              <a:t>. </a:t>
            </a: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22</a:t>
            </a:fld>
            <a:endParaRPr lang="en-US"/>
          </a:p>
        </p:txBody>
      </p:sp>
    </p:spTree>
    <p:extLst>
      <p:ext uri="{BB962C8B-B14F-4D97-AF65-F5344CB8AC3E}">
        <p14:creationId xmlns:p14="http://schemas.microsoft.com/office/powerpoint/2010/main" val="396700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9" y="851770"/>
            <a:ext cx="8442542" cy="5017324"/>
          </a:xfrm>
        </p:spPr>
        <p:txBody>
          <a:bodyPr/>
          <a:lstStyle/>
          <a:p>
            <a:pPr algn="ctr"/>
            <a:r>
              <a:rPr lang="en-US" b="1" dirty="0"/>
              <a:t>IMPACT Closeout for FY19 and Set-Up for FY20</a:t>
            </a:r>
          </a:p>
          <a:p>
            <a:r>
              <a:rPr lang="en-US" dirty="0" smtClean="0"/>
              <a:t>Instructions were sent out via email on July 10</a:t>
            </a:r>
            <a:r>
              <a:rPr lang="en-US" baseline="30000" dirty="0" smtClean="0"/>
              <a:t>th</a:t>
            </a:r>
            <a:endParaRPr lang="en-US" dirty="0" smtClean="0"/>
          </a:p>
          <a:p>
            <a:r>
              <a:rPr lang="en-US" dirty="0" smtClean="0"/>
              <a:t>Reminders:</a:t>
            </a:r>
          </a:p>
          <a:p>
            <a:r>
              <a:rPr lang="en-US" dirty="0" smtClean="0"/>
              <a:t>Run reports on a regular basis to verify data entry</a:t>
            </a:r>
          </a:p>
          <a:p>
            <a:r>
              <a:rPr lang="en-US" dirty="0"/>
              <a:t>Review Excel File to ensure the data string lines up and all entries have been entered </a:t>
            </a:r>
            <a:r>
              <a:rPr lang="en-US" dirty="0" smtClean="0"/>
              <a:t>correctly </a:t>
            </a:r>
            <a:r>
              <a:rPr lang="en-US" dirty="0"/>
              <a:t>and no information or time is </a:t>
            </a:r>
            <a:r>
              <a:rPr lang="en-US" dirty="0" smtClean="0"/>
              <a:t>missing</a:t>
            </a:r>
          </a:p>
          <a:p>
            <a:r>
              <a:rPr lang="en-US" dirty="0" smtClean="0"/>
              <a:t>Review all guidance documents and ask for technical assistance as needed</a:t>
            </a:r>
          </a:p>
          <a:p>
            <a:r>
              <a:rPr lang="en-US" dirty="0" smtClean="0"/>
              <a:t>Ensure time is entered in the correct categories (direct, indirect and administrative)</a:t>
            </a:r>
          </a:p>
          <a:p>
            <a:r>
              <a:rPr lang="en-US" dirty="0" smtClean="0"/>
              <a:t>Ensure volunteer/coalition members are registered in the coalition module</a:t>
            </a:r>
          </a:p>
          <a:p>
            <a:r>
              <a:rPr lang="en-US" dirty="0" smtClean="0"/>
              <a:t>Remember multi-session education programs must be entered as recurring services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23</a:t>
            </a:fld>
            <a:endParaRPr lang="en-US"/>
          </a:p>
        </p:txBody>
      </p:sp>
    </p:spTree>
    <p:extLst>
      <p:ext uri="{BB962C8B-B14F-4D97-AF65-F5344CB8AC3E}">
        <p14:creationId xmlns:p14="http://schemas.microsoft.com/office/powerpoint/2010/main" val="1982304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901874"/>
            <a:ext cx="8551508" cy="5409716"/>
          </a:xfrm>
        </p:spPr>
        <p:txBody>
          <a:bodyPr/>
          <a:lstStyle/>
          <a:p>
            <a:pPr algn="ctr"/>
            <a:r>
              <a:rPr lang="en-US" b="1" dirty="0"/>
              <a:t>SOR One-Time Prevention </a:t>
            </a:r>
            <a:r>
              <a:rPr lang="en-US" b="1" dirty="0" smtClean="0"/>
              <a:t>Funding</a:t>
            </a:r>
          </a:p>
          <a:p>
            <a:r>
              <a:rPr lang="en-US" dirty="0"/>
              <a:t>Memo sent out by </a:t>
            </a:r>
            <a:r>
              <a:rPr lang="en-US" dirty="0" smtClean="0"/>
              <a:t>Michelle </a:t>
            </a:r>
            <a:r>
              <a:rPr lang="en-US" dirty="0" err="1" smtClean="0"/>
              <a:t>Nienhius</a:t>
            </a:r>
            <a:r>
              <a:rPr lang="en-US" dirty="0" smtClean="0"/>
              <a:t> </a:t>
            </a:r>
            <a:r>
              <a:rPr lang="en-US" dirty="0"/>
              <a:t>on July </a:t>
            </a:r>
            <a:r>
              <a:rPr lang="en-US" dirty="0" smtClean="0"/>
              <a:t>31</a:t>
            </a:r>
            <a:r>
              <a:rPr lang="en-US" baseline="30000" dirty="0" smtClean="0"/>
              <a:t>st</a:t>
            </a:r>
            <a:r>
              <a:rPr lang="en-US" baseline="30000" dirty="0"/>
              <a:t> </a:t>
            </a:r>
            <a:r>
              <a:rPr lang="en-US" dirty="0" smtClean="0"/>
              <a:t> </a:t>
            </a:r>
            <a:r>
              <a:rPr lang="en-US" dirty="0"/>
              <a:t>to County Directors</a:t>
            </a:r>
          </a:p>
          <a:p>
            <a:r>
              <a:rPr lang="en-US" sz="1600" dirty="0" smtClean="0"/>
              <a:t>A </a:t>
            </a:r>
            <a:r>
              <a:rPr lang="en-US" sz="1600" dirty="0"/>
              <a:t>sub-grant </a:t>
            </a:r>
            <a:r>
              <a:rPr lang="en-US" sz="1600" b="1" i="1" dirty="0"/>
              <a:t>(up to $25,000.00 per county),</a:t>
            </a:r>
            <a:r>
              <a:rPr lang="en-US" sz="1600" dirty="0"/>
              <a:t> on a reimbursement basis, to use the Strategic Prevention Framework (SPF) model to implement a </a:t>
            </a:r>
            <a:r>
              <a:rPr lang="en-US" sz="1600" b="1" dirty="0">
                <a:solidFill>
                  <a:srgbClr val="FF0000"/>
                </a:solidFill>
              </a:rPr>
              <a:t>minimum of two pre-approved evidence-based and promising opioid prevention strategies in partnership with a local government leaders and entity(s), such as:</a:t>
            </a:r>
          </a:p>
          <a:p>
            <a:r>
              <a:rPr lang="en-US" sz="1600" dirty="0" smtClean="0"/>
              <a:t>•</a:t>
            </a:r>
            <a:r>
              <a:rPr lang="en-US" sz="1600" dirty="0"/>
              <a:t>	County or </a:t>
            </a:r>
            <a:r>
              <a:rPr lang="en-US" sz="1600" dirty="0" smtClean="0"/>
              <a:t>Town			School District</a:t>
            </a:r>
            <a:endParaRPr lang="en-US" sz="1600" dirty="0"/>
          </a:p>
          <a:p>
            <a:r>
              <a:rPr lang="en-US" sz="1600" dirty="0"/>
              <a:t>•	County or Town </a:t>
            </a:r>
            <a:r>
              <a:rPr lang="en-US" sz="1600" dirty="0" smtClean="0"/>
              <a:t>Manager		School District Superintendent</a:t>
            </a:r>
            <a:endParaRPr lang="en-US" sz="1600" dirty="0"/>
          </a:p>
          <a:p>
            <a:r>
              <a:rPr lang="en-US" sz="1600" dirty="0"/>
              <a:t>•	County or Town </a:t>
            </a:r>
            <a:r>
              <a:rPr lang="en-US" sz="1600" dirty="0" smtClean="0"/>
              <a:t>Council		Sheriff</a:t>
            </a:r>
            <a:endParaRPr lang="en-US" sz="1600" dirty="0"/>
          </a:p>
          <a:p>
            <a:r>
              <a:rPr lang="en-US" sz="1600" dirty="0"/>
              <a:t>•	County or Town Council </a:t>
            </a:r>
            <a:r>
              <a:rPr lang="en-US" sz="1600" dirty="0" smtClean="0"/>
              <a:t>Chairperson	Town Police Department</a:t>
            </a:r>
            <a:endParaRPr lang="en-US" sz="1600" dirty="0"/>
          </a:p>
          <a:p>
            <a:r>
              <a:rPr lang="en-US" sz="1600" dirty="0"/>
              <a:t>•	</a:t>
            </a:r>
            <a:r>
              <a:rPr lang="en-US" sz="1600" dirty="0" smtClean="0"/>
              <a:t>Mayor				Chief of Police</a:t>
            </a:r>
            <a:endParaRPr lang="en-US" sz="1600" dirty="0"/>
          </a:p>
          <a:p>
            <a:pPr marL="0" indent="0">
              <a:buNone/>
            </a:pPr>
            <a:r>
              <a:rPr lang="en-US" sz="1600" dirty="0"/>
              <a:t>The grantee (county authority), should use the Strategic Prevention Framework (SPF) to ensure that </a:t>
            </a:r>
            <a:r>
              <a:rPr lang="en-US" sz="1600" b="1" i="1" dirty="0">
                <a:solidFill>
                  <a:srgbClr val="FF0000"/>
                </a:solidFill>
              </a:rPr>
              <a:t>opioid prevention programs, polices, and practices are visibly implemented in collaboration and partnership with a local government official(s) and organization(s).</a:t>
            </a:r>
            <a:r>
              <a:rPr lang="en-US" sz="1600" dirty="0">
                <a:solidFill>
                  <a:srgbClr val="FF0000"/>
                </a:solidFill>
              </a:rPr>
              <a:t> </a:t>
            </a:r>
            <a:r>
              <a:rPr lang="en-US" sz="1600" dirty="0"/>
              <a:t>The partnership(s) should be highly visible to residents within the area that is selected for implementation. The primary focus of the sub-grants is the general </a:t>
            </a:r>
            <a:r>
              <a:rPr lang="en-US" sz="1600" dirty="0" smtClean="0"/>
              <a:t>population.</a:t>
            </a:r>
            <a:endParaRPr lang="en-US" sz="1600"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24</a:t>
            </a:fld>
            <a:endParaRPr lang="en-US"/>
          </a:p>
        </p:txBody>
      </p:sp>
    </p:spTree>
    <p:extLst>
      <p:ext uri="{BB962C8B-B14F-4D97-AF65-F5344CB8AC3E}">
        <p14:creationId xmlns:p14="http://schemas.microsoft.com/office/powerpoint/2010/main" val="268365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043" y="809834"/>
            <a:ext cx="8460059" cy="5649952"/>
          </a:xfrm>
        </p:spPr>
        <p:txBody>
          <a:bodyPr/>
          <a:lstStyle/>
          <a:p>
            <a:pPr algn="ctr"/>
            <a:r>
              <a:rPr lang="en-US" b="1" dirty="0"/>
              <a:t>SOR One-Time Prevention </a:t>
            </a:r>
            <a:r>
              <a:rPr lang="en-US" b="1" dirty="0" smtClean="0"/>
              <a:t>Funding</a:t>
            </a:r>
          </a:p>
          <a:p>
            <a:r>
              <a:rPr lang="en-US" dirty="0"/>
              <a:t>DAODAS will conduct quarterly reviews of budget spending. If budget is not spent in a timely manner, funds could be reduced up to 10%. </a:t>
            </a:r>
            <a:endParaRPr lang="en-US" dirty="0" smtClean="0"/>
          </a:p>
          <a:p>
            <a:r>
              <a:rPr lang="en-US" dirty="0" smtClean="0"/>
              <a:t>The one-time sub-grant award period is July 1, 2019-June 30, 2020</a:t>
            </a:r>
          </a:p>
          <a:p>
            <a:r>
              <a:rPr lang="en-US" dirty="0" smtClean="0"/>
              <a:t>Develop </a:t>
            </a:r>
            <a:r>
              <a:rPr lang="en-US" dirty="0"/>
              <a:t>a Memorandum of Agreement/Understanding (MOA/MOU) with the identified local government partner(s). If you serve a multi-county agency, a MOA/MOU must be developed for each county in your service area</a:t>
            </a:r>
            <a:r>
              <a:rPr lang="en-US" dirty="0" smtClean="0"/>
              <a:t>. </a:t>
            </a:r>
            <a:r>
              <a:rPr lang="en-US" b="1" dirty="0">
                <a:solidFill>
                  <a:srgbClr val="FF0000"/>
                </a:solidFill>
              </a:rPr>
              <a:t>Submit Memorandum of Agreement/Understanding (MOA/MOU) with the identified local government partner(s), budget and implementation plan for each county to DAODAS by September </a:t>
            </a:r>
            <a:r>
              <a:rPr lang="en-US" b="1" dirty="0" smtClean="0">
                <a:solidFill>
                  <a:srgbClr val="FF0000"/>
                </a:solidFill>
              </a:rPr>
              <a:t>30, </a:t>
            </a:r>
            <a:r>
              <a:rPr lang="en-US" b="1" dirty="0">
                <a:solidFill>
                  <a:srgbClr val="FF0000"/>
                </a:solidFill>
              </a:rPr>
              <a:t>2019. This will be submitted in Box Enterprise.</a:t>
            </a:r>
          </a:p>
          <a:p>
            <a:pPr lvl="0"/>
            <a:r>
              <a:rPr lang="en-US" dirty="0"/>
              <a:t>Implement a minimum of two pre-approved opioid prevention strategies in each </a:t>
            </a:r>
            <a:r>
              <a:rPr lang="en-US" dirty="0" smtClean="0"/>
              <a:t>county. </a:t>
            </a:r>
            <a:r>
              <a:rPr lang="en-US" dirty="0"/>
              <a:t>In addition, funds can also be utilized to build capacity of agency staff and local government partners. </a:t>
            </a:r>
            <a:endParaRPr lang="en-US" dirty="0" smtClean="0"/>
          </a:p>
          <a:p>
            <a:r>
              <a:rPr lang="en-US" dirty="0"/>
              <a:t>Complete the Quarterly Implementation &amp; Finance Report for each county </a:t>
            </a:r>
            <a:r>
              <a:rPr lang="en-US" i="1" dirty="0"/>
              <a:t>(submit in Box Enterprise)</a:t>
            </a:r>
            <a:r>
              <a:rPr lang="en-US" dirty="0"/>
              <a:t>. Due dates are: October 31, 2019; January 31, 2020; April 30, 2020; and July 31, 2020.</a:t>
            </a:r>
          </a:p>
          <a:p>
            <a:pPr lvl="0"/>
            <a:endParaRPr lang="en-US" dirty="0"/>
          </a:p>
          <a:p>
            <a:endParaRPr lang="en-US" b="1" dirty="0"/>
          </a:p>
          <a:p>
            <a:pPr algn="ct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25</a:t>
            </a:fld>
            <a:endParaRPr lang="en-US"/>
          </a:p>
        </p:txBody>
      </p:sp>
    </p:spTree>
    <p:extLst>
      <p:ext uri="{BB962C8B-B14F-4D97-AF65-F5344CB8AC3E}">
        <p14:creationId xmlns:p14="http://schemas.microsoft.com/office/powerpoint/2010/main" val="3929191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855" y="892098"/>
            <a:ext cx="8616174" cy="4976996"/>
          </a:xfrm>
        </p:spPr>
        <p:txBody>
          <a:bodyPr/>
          <a:lstStyle/>
          <a:p>
            <a:pPr algn="ctr"/>
            <a:r>
              <a:rPr lang="en-US" b="1" dirty="0"/>
              <a:t>SOR One-Time Prevention Funding</a:t>
            </a:r>
          </a:p>
          <a:p>
            <a:r>
              <a:rPr lang="en-US" dirty="0"/>
              <a:t>ECHO SOR One-Time funds cannot be used to supplant existing funds.  </a:t>
            </a:r>
            <a:r>
              <a:rPr lang="en-US" b="1" u="sng" dirty="0">
                <a:solidFill>
                  <a:srgbClr val="FF0000"/>
                </a:solidFill>
              </a:rPr>
              <a:t>Monies disbursed under ECHO SOR One Time funding must be used to fund new projects, or expand or enhance existing projects. </a:t>
            </a:r>
            <a:endParaRPr lang="en-US" dirty="0">
              <a:solidFill>
                <a:srgbClr val="FF0000"/>
              </a:solidFill>
            </a:endParaRPr>
          </a:p>
          <a:p>
            <a:r>
              <a:rPr lang="en-US" u="sng" dirty="0"/>
              <a:t>Defining "Supplant" and "Supplement": </a:t>
            </a:r>
            <a:r>
              <a:rPr lang="en-US" dirty="0"/>
              <a:t>“Supplement” means to “build upon” or “add to”; “supplant” means to “replace” or “take the place of.” Federal law prohibits recipients of federal funds from replacing state, local, or agency funds with federal funds. Existing funds for a project and its activities </a:t>
            </a:r>
            <a:r>
              <a:rPr lang="en-US" i="1" dirty="0"/>
              <a:t>may not</a:t>
            </a:r>
            <a:r>
              <a:rPr lang="en-US" dirty="0"/>
              <a:t> be displaced by federal funds and reallocated for other organizational expenses. This is illegal. On the other hand, federal agencies encourage supplementing—that is, adding federal funds to what is available in state, local, or agency funds.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26</a:t>
            </a:fld>
            <a:endParaRPr lang="en-US"/>
          </a:p>
        </p:txBody>
      </p:sp>
    </p:spTree>
    <p:extLst>
      <p:ext uri="{BB962C8B-B14F-4D97-AF65-F5344CB8AC3E}">
        <p14:creationId xmlns:p14="http://schemas.microsoft.com/office/powerpoint/2010/main" val="226082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1914393"/>
              </p:ext>
            </p:extLst>
          </p:nvPr>
        </p:nvGraphicFramePr>
        <p:xfrm>
          <a:off x="1500733" y="3252751"/>
          <a:ext cx="5723725" cy="939661"/>
        </p:xfrm>
        <a:graphic>
          <a:graphicData uri="http://schemas.openxmlformats.org/drawingml/2006/table">
            <a:tbl>
              <a:tblPr firstRow="1" firstCol="1" bandRow="1">
                <a:tableStyleId>{5C22544A-7EE6-4342-B048-85BDC9FD1C3A}</a:tableStyleId>
              </a:tblPr>
              <a:tblGrid>
                <a:gridCol w="1467247"/>
                <a:gridCol w="2611104"/>
                <a:gridCol w="1645374"/>
              </a:tblGrid>
              <a:tr h="939661">
                <a:tc>
                  <a:txBody>
                    <a:bodyPr/>
                    <a:lstStyle/>
                    <a:p>
                      <a:pPr marL="0" marR="0">
                        <a:lnSpc>
                          <a:spcPct val="107000"/>
                        </a:lnSpc>
                        <a:spcBef>
                          <a:spcPts val="0"/>
                        </a:spcBef>
                        <a:spcAft>
                          <a:spcPts val="0"/>
                        </a:spcAft>
                      </a:pPr>
                      <a:r>
                        <a:rPr lang="en-US" sz="1100" dirty="0">
                          <a:effectLst/>
                        </a:rPr>
                        <a:t>Information Dissemination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Town Hall meeting/community Forums-funds could be used for promotion of the event, supplies/materials to host event, room rental, speaker fees,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General 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4892663"/>
              </p:ext>
            </p:extLst>
          </p:nvPr>
        </p:nvGraphicFramePr>
        <p:xfrm>
          <a:off x="1486773" y="4188092"/>
          <a:ext cx="5723725" cy="1201011"/>
        </p:xfrm>
        <a:graphic>
          <a:graphicData uri="http://schemas.openxmlformats.org/drawingml/2006/table">
            <a:tbl>
              <a:tblPr firstRow="1" firstCol="1" bandRow="1">
                <a:tableStyleId>{5C22544A-7EE6-4342-B048-85BDC9FD1C3A}</a:tableStyleId>
              </a:tblPr>
              <a:tblGrid>
                <a:gridCol w="1475556"/>
                <a:gridCol w="2625892"/>
                <a:gridCol w="1622277"/>
              </a:tblGrid>
              <a:tr h="1201011">
                <a:tc>
                  <a:txBody>
                    <a:bodyPr/>
                    <a:lstStyle/>
                    <a:p>
                      <a:pPr marL="0" marR="0">
                        <a:lnSpc>
                          <a:spcPct val="107000"/>
                        </a:lnSpc>
                        <a:spcBef>
                          <a:spcPts val="0"/>
                        </a:spcBef>
                        <a:spcAft>
                          <a:spcPts val="0"/>
                        </a:spcAft>
                      </a:pPr>
                      <a:r>
                        <a:rPr lang="en-US" sz="1100" dirty="0">
                          <a:effectLst/>
                        </a:rPr>
                        <a:t>Information Dissemination- Promote Safe use of medication, proper storage, disposal,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Public Awareness campaign-local branding of Statewide “Just Plain Killers” campaign-placing ads on local cable channels, radio PSAs, local billboards in high need areas, information packets for dentists/doctors/pharmacists,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General 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9901360"/>
              </p:ext>
            </p:extLst>
          </p:nvPr>
        </p:nvGraphicFramePr>
        <p:xfrm>
          <a:off x="1512075" y="1274694"/>
          <a:ext cx="5715000" cy="1991044"/>
        </p:xfrm>
        <a:graphic>
          <a:graphicData uri="http://schemas.openxmlformats.org/drawingml/2006/table">
            <a:tbl>
              <a:tblPr firstRow="1" firstCol="1" bandRow="1">
                <a:tableStyleId>{5C22544A-7EE6-4342-B048-85BDC9FD1C3A}</a:tableStyleId>
              </a:tblPr>
              <a:tblGrid>
                <a:gridCol w="1475105"/>
                <a:gridCol w="2625090"/>
                <a:gridCol w="1614805"/>
              </a:tblGrid>
              <a:tr h="376555">
                <a:tc>
                  <a:txBody>
                    <a:bodyPr/>
                    <a:lstStyle/>
                    <a:p>
                      <a:pPr marL="0" marR="0">
                        <a:lnSpc>
                          <a:spcPct val="107000"/>
                        </a:lnSpc>
                        <a:spcBef>
                          <a:spcPts val="0"/>
                        </a:spcBef>
                        <a:spcAft>
                          <a:spcPts val="0"/>
                        </a:spcAft>
                      </a:pPr>
                      <a:r>
                        <a:rPr lang="en-US" sz="1100" dirty="0">
                          <a:effectLst/>
                        </a:rPr>
                        <a:t>CSAP Strategy 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Strategy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Intended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Environmental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Drug Take Back Events (Funds can be used to advertise/promote the event, provide overtime for law enforcement officers,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General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Environmental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Provision of drug deactivation bags/buckets (</a:t>
                      </a:r>
                      <a:r>
                        <a:rPr lang="en-US" sz="1100" dirty="0" err="1">
                          <a:effectLst/>
                        </a:rPr>
                        <a:t>Deterra</a:t>
                      </a:r>
                      <a:r>
                        <a:rPr lang="en-US" sz="1100" dirty="0">
                          <a:effectLst/>
                        </a:rPr>
                        <a:t>, </a:t>
                      </a:r>
                      <a:r>
                        <a:rPr lang="en-US" sz="1100" dirty="0" err="1">
                          <a:effectLst/>
                        </a:rPr>
                        <a:t>DiposeRx</a:t>
                      </a:r>
                      <a:r>
                        <a:rPr lang="en-US" sz="1100" dirty="0">
                          <a:effectLst/>
                        </a:rPr>
                        <a:t>,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Law Enforcement, Coroners, General 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Environmental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Prescription Drug Drop Boxes- provision of boxes and/or promotion of current locations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General 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7"/>
          <p:cNvSpPr/>
          <p:nvPr/>
        </p:nvSpPr>
        <p:spPr>
          <a:xfrm>
            <a:off x="167524" y="732916"/>
            <a:ext cx="8543707" cy="407035"/>
          </a:xfrm>
          <a:prstGeom prst="rect">
            <a:avLst/>
          </a:prstGeom>
        </p:spPr>
        <p:txBody>
          <a:bodyPr wrap="square">
            <a:spAutoFit/>
          </a:bodyPr>
          <a:lstStyle/>
          <a:p>
            <a:pPr algn="ctr">
              <a:lnSpc>
                <a:spcPct val="107000"/>
              </a:lnSpc>
              <a:spcAft>
                <a:spcPts val="800"/>
              </a:spcAft>
            </a:pPr>
            <a:r>
              <a:rPr lang="en-US" sz="2000" b="1" dirty="0"/>
              <a:t>SOR One-Time Prevention </a:t>
            </a:r>
            <a:r>
              <a:rPr lang="en-US" sz="2000" b="1" dirty="0" smtClean="0"/>
              <a:t>Funding: </a:t>
            </a:r>
            <a:r>
              <a:rPr lang="en-US" sz="2000" b="1" dirty="0" smtClean="0">
                <a:latin typeface="Calibri" panose="020F0502020204030204" pitchFamily="34" charset="0"/>
                <a:ea typeface="Calibri" panose="020F0502020204030204" pitchFamily="34" charset="0"/>
                <a:cs typeface="Times New Roman" panose="02020603050405020304" pitchFamily="18" charset="0"/>
              </a:rPr>
              <a:t>Pre-Approved </a:t>
            </a:r>
            <a:r>
              <a:rPr lang="en-US" sz="2000" b="1" dirty="0">
                <a:latin typeface="Calibri" panose="020F0502020204030204" pitchFamily="34" charset="0"/>
                <a:ea typeface="Calibri" panose="020F0502020204030204" pitchFamily="34" charset="0"/>
                <a:cs typeface="Times New Roman" panose="02020603050405020304" pitchFamily="18" charset="0"/>
              </a:rPr>
              <a:t>Strategies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725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285" y="837618"/>
            <a:ext cx="8376184" cy="5031476"/>
          </a:xfrm>
        </p:spPr>
        <p:txBody>
          <a:bodyPr/>
          <a:lstStyle/>
          <a:p>
            <a:pPr algn="ctr"/>
            <a:r>
              <a:rPr lang="en-US" b="1" dirty="0"/>
              <a:t>SOR One-Time Prevention Funding: </a:t>
            </a:r>
            <a:r>
              <a:rPr lang="en-US" b="1" dirty="0">
                <a:latin typeface="Calibri" panose="020F0502020204030204" pitchFamily="34" charset="0"/>
                <a:ea typeface="Calibri" panose="020F0502020204030204" pitchFamily="34" charset="0"/>
                <a:cs typeface="Times New Roman" panose="02020603050405020304" pitchFamily="18" charset="0"/>
              </a:rPr>
              <a:t>Pre-Approved Strategies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5235665"/>
              </p:ext>
            </p:extLst>
          </p:nvPr>
        </p:nvGraphicFramePr>
        <p:xfrm>
          <a:off x="1503557" y="1584495"/>
          <a:ext cx="5921787" cy="3524013"/>
        </p:xfrm>
        <a:graphic>
          <a:graphicData uri="http://schemas.openxmlformats.org/drawingml/2006/table">
            <a:tbl>
              <a:tblPr firstRow="1" firstCol="1" bandRow="1">
                <a:tableStyleId>{5C22544A-7EE6-4342-B048-85BDC9FD1C3A}</a:tableStyleId>
              </a:tblPr>
              <a:tblGrid>
                <a:gridCol w="1528479"/>
                <a:gridCol w="2720074"/>
                <a:gridCol w="1673234"/>
              </a:tblGrid>
              <a:tr h="2268639">
                <a:tc>
                  <a:txBody>
                    <a:bodyPr/>
                    <a:lstStyle/>
                    <a:p>
                      <a:pPr marL="0" marR="0">
                        <a:lnSpc>
                          <a:spcPct val="107000"/>
                        </a:lnSpc>
                        <a:spcBef>
                          <a:spcPts val="0"/>
                        </a:spcBef>
                        <a:spcAft>
                          <a:spcPts val="0"/>
                        </a:spcAft>
                      </a:pPr>
                      <a:r>
                        <a:rPr lang="en-US" sz="1100">
                          <a:effectLst/>
                        </a:rPr>
                        <a:t>Community-Based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Professional Education for Health Professionals; Law Enforcement, school personnel, etc. such as Drug Impairment Training for Educational Professionals (DITEP), Advanced Roadside Impaired Driving Enforcement (ARIDE), Safe prescribing practices, use of the SC SCRIPTS system,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Health-related professionals (i.e. prescribers and dispensers), School Resource Officers, School Nurses, Guidance Counselors, Teachers, Law Enforcement Officers,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5374">
                <a:tc>
                  <a:txBody>
                    <a:bodyPr/>
                    <a:lstStyle/>
                    <a:p>
                      <a:pPr marL="0" marR="0">
                        <a:lnSpc>
                          <a:spcPct val="107000"/>
                        </a:lnSpc>
                        <a:spcBef>
                          <a:spcPts val="0"/>
                        </a:spcBef>
                        <a:spcAft>
                          <a:spcPts val="0"/>
                        </a:spcAft>
                      </a:pPr>
                      <a:r>
                        <a:rPr lang="en-US" sz="1100">
                          <a:effectLst/>
                        </a:rPr>
                        <a:t>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Curriculum-based programs that have a focus on prescription drugs such as the Operation Prevention (DEA Prescription Drug Program), Botvin’s Life Skills and Strengthening Families.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Youth and 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77897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327" y="951571"/>
            <a:ext cx="8378283" cy="4917523"/>
          </a:xfrm>
        </p:spPr>
        <p:txBody>
          <a:bodyPr/>
          <a:lstStyle/>
          <a:p>
            <a:pPr algn="ctr"/>
            <a:r>
              <a:rPr lang="en-US" b="1" dirty="0"/>
              <a:t>SOR One-Time Prevention Funding</a:t>
            </a:r>
          </a:p>
          <a:p>
            <a:r>
              <a:rPr lang="en-US" u="sng" dirty="0" smtClean="0"/>
              <a:t>Capacity</a:t>
            </a:r>
            <a:r>
              <a:rPr lang="en-US" u="sng" dirty="0"/>
              <a:t>: </a:t>
            </a:r>
            <a:r>
              <a:rPr lang="en-US" dirty="0"/>
              <a:t>Funds can be utilized to </a:t>
            </a:r>
            <a:r>
              <a:rPr lang="en-US" b="1" dirty="0">
                <a:solidFill>
                  <a:srgbClr val="FF0000"/>
                </a:solidFill>
              </a:rPr>
              <a:t>build capacity of agency staff and local government partners</a:t>
            </a:r>
            <a:r>
              <a:rPr lang="en-US" dirty="0"/>
              <a:t>. Funds can be budgeted to cover travel to attend state and national conferences (listed below). </a:t>
            </a:r>
          </a:p>
          <a:p>
            <a:pPr lvl="1"/>
            <a:r>
              <a:rPr lang="en-US" dirty="0"/>
              <a:t>National Association of Drug Diversion Investigators Conference (November 13-15, 2019) </a:t>
            </a:r>
            <a:r>
              <a:rPr lang="en-US" u="sng" dirty="0">
                <a:hlinkClick r:id="rId2"/>
              </a:rPr>
              <a:t>https://www.naddi.org/events/2019-naddi-30th-anniversary-conference/</a:t>
            </a:r>
            <a:endParaRPr lang="en-US" dirty="0"/>
          </a:p>
          <a:p>
            <a:pPr lvl="1"/>
            <a:r>
              <a:rPr lang="en-US" dirty="0"/>
              <a:t>CADCA Leadership Forum (February 3-6, 2020) </a:t>
            </a:r>
          </a:p>
          <a:p>
            <a:pPr lvl="1"/>
            <a:r>
              <a:rPr lang="en-US" dirty="0"/>
              <a:t>National Rx Drug Abuse and Heroin Summit (April 13-16, 2020) </a:t>
            </a:r>
            <a:r>
              <a:rPr lang="en-US" u="sng" dirty="0">
                <a:hlinkClick r:id="rId3"/>
              </a:rPr>
              <a:t>https://www.rx-summit.com/</a:t>
            </a:r>
            <a:endParaRPr lang="en-US" dirty="0"/>
          </a:p>
          <a:p>
            <a:pPr lvl="1"/>
            <a:r>
              <a:rPr lang="en-US" dirty="0"/>
              <a:t>CADCA Mid-Year Training Institute (July 26-30, 2020)</a:t>
            </a:r>
          </a:p>
          <a:p>
            <a:pPr lvl="1"/>
            <a:r>
              <a:rPr lang="en-US" dirty="0"/>
              <a:t>South Carolina Governor’s Opioid Summit (September, 2020)</a:t>
            </a:r>
          </a:p>
          <a:p>
            <a:pPr lvl="0"/>
            <a:r>
              <a:rPr lang="en-US" dirty="0"/>
              <a:t>Interest in attending a conference not listed above requires approval from DAODAS.</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29</a:t>
            </a:fld>
            <a:endParaRPr lang="en-US"/>
          </a:p>
        </p:txBody>
      </p:sp>
    </p:spTree>
    <p:extLst>
      <p:ext uri="{BB962C8B-B14F-4D97-AF65-F5344CB8AC3E}">
        <p14:creationId xmlns:p14="http://schemas.microsoft.com/office/powerpoint/2010/main" val="253764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197" y="1402915"/>
            <a:ext cx="7790563" cy="4466179"/>
          </a:xfrm>
        </p:spPr>
        <p:txBody>
          <a:bodyPr/>
          <a:lstStyle/>
          <a:p>
            <a:pPr marL="0" indent="0">
              <a:buNone/>
            </a:pPr>
            <a:r>
              <a:rPr lang="en-US" sz="3200" b="1" dirty="0" smtClean="0"/>
              <a:t>What we will cover:</a:t>
            </a:r>
          </a:p>
          <a:p>
            <a:pPr marL="0" indent="0">
              <a:buNone/>
            </a:pPr>
            <a:r>
              <a:rPr lang="en-US" dirty="0" smtClean="0"/>
              <a:t>DAODAS </a:t>
            </a:r>
            <a:r>
              <a:rPr lang="en-US" dirty="0"/>
              <a:t>Standard Survey</a:t>
            </a:r>
          </a:p>
          <a:p>
            <a:pPr marL="0" indent="0">
              <a:buNone/>
            </a:pPr>
            <a:r>
              <a:rPr lang="en-US" dirty="0"/>
              <a:t>Evaluation Handbook</a:t>
            </a:r>
          </a:p>
          <a:p>
            <a:pPr marL="0" indent="0">
              <a:buNone/>
            </a:pPr>
            <a:r>
              <a:rPr lang="en-US" dirty="0"/>
              <a:t>New Employee Handbook</a:t>
            </a:r>
          </a:p>
          <a:p>
            <a:pPr marL="0" indent="0">
              <a:buNone/>
            </a:pPr>
            <a:r>
              <a:rPr lang="en-US" dirty="0"/>
              <a:t>PREP </a:t>
            </a:r>
          </a:p>
          <a:p>
            <a:pPr marL="0" indent="0">
              <a:buNone/>
            </a:pPr>
            <a:r>
              <a:rPr lang="en-US" dirty="0" err="1" smtClean="0"/>
              <a:t>Synar</a:t>
            </a:r>
            <a:r>
              <a:rPr lang="en-US" dirty="0" smtClean="0"/>
              <a:t>/STEP</a:t>
            </a:r>
            <a:endParaRPr lang="en-US" dirty="0"/>
          </a:p>
          <a:p>
            <a:pPr marL="0" indent="0">
              <a:buNone/>
            </a:pPr>
            <a:r>
              <a:rPr lang="en-US" dirty="0"/>
              <a:t>TEP </a:t>
            </a:r>
            <a:endParaRPr lang="en-US" dirty="0" smtClean="0"/>
          </a:p>
          <a:p>
            <a:pPr marL="0" indent="0">
              <a:buNone/>
            </a:pPr>
            <a:r>
              <a:rPr lang="en-US" dirty="0" smtClean="0"/>
              <a:t>CBD/Hemp/</a:t>
            </a:r>
            <a:r>
              <a:rPr lang="en-US" dirty="0" err="1" smtClean="0"/>
              <a:t>Kratom</a:t>
            </a:r>
            <a:endParaRPr lang="en-US" dirty="0"/>
          </a:p>
          <a:p>
            <a:pPr marL="0" indent="0">
              <a:buNone/>
            </a:pPr>
            <a:r>
              <a:rPr lang="en-US" dirty="0" smtClean="0"/>
              <a:t>Training</a:t>
            </a: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a:t>
            </a:fld>
            <a:endParaRPr lang="en-US"/>
          </a:p>
        </p:txBody>
      </p:sp>
    </p:spTree>
    <p:extLst>
      <p:ext uri="{BB962C8B-B14F-4D97-AF65-F5344CB8AC3E}">
        <p14:creationId xmlns:p14="http://schemas.microsoft.com/office/powerpoint/2010/main" val="2845749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939452"/>
            <a:ext cx="8417490" cy="4929642"/>
          </a:xfrm>
        </p:spPr>
        <p:txBody>
          <a:bodyPr/>
          <a:lstStyle/>
          <a:p>
            <a:pPr algn="ctr"/>
            <a:r>
              <a:rPr lang="en-US" b="1" dirty="0"/>
              <a:t>DEA Operation Prevention Curriculum and </a:t>
            </a:r>
            <a:r>
              <a:rPr lang="en-US" b="1" dirty="0" smtClean="0"/>
              <a:t>training</a:t>
            </a:r>
          </a:p>
          <a:p>
            <a:r>
              <a:rPr lang="en-US" dirty="0"/>
              <a:t>The DEA and Discovery Education have joined forces to combat a growing epidemic of prescription opioid misuse and heroin use nationwide. Operation Prevention's mission is to educate students about the true impacts of opioids and kick-start lifesaving conversations in the home and classroom.</a:t>
            </a:r>
            <a:endParaRPr lang="en-US" b="1" dirty="0"/>
          </a:p>
          <a:p>
            <a:r>
              <a:rPr lang="en-US" dirty="0"/>
              <a:t>DEA and Discovery Education are grateful to the National Institute on Drug Abuse (NIDA) and the Substance and Abuse and Mental Health Services Administration's (SAMHSA) Center for Substance Abuse Prevention for their contributions to the development of Operation Prevention</a:t>
            </a:r>
            <a:r>
              <a:rPr lang="en-US" dirty="0" smtClean="0"/>
              <a:t>.</a:t>
            </a:r>
            <a:endParaRPr lang="en-US" dirty="0"/>
          </a:p>
          <a:p>
            <a:r>
              <a:rPr lang="en-US" dirty="0"/>
              <a:t>To help educators better prepare for conversations with students about the opioid epidemic, this webinar walks through Operation Prevention's vital resources and provides strategies to empower students and kick-start lifesaving conversations in the classroom.</a:t>
            </a:r>
            <a:endParaRPr lang="en-US" dirty="0" smtClean="0">
              <a:hlinkClick r:id="rId2"/>
            </a:endParaRPr>
          </a:p>
          <a:p>
            <a:r>
              <a:rPr lang="en-US" dirty="0" smtClean="0">
                <a:hlinkClick r:id="rId2"/>
              </a:rPr>
              <a:t>https</a:t>
            </a:r>
            <a:r>
              <a:rPr lang="en-US" dirty="0">
                <a:hlinkClick r:id="rId2"/>
              </a:rPr>
              <a:t>://</a:t>
            </a:r>
            <a:r>
              <a:rPr lang="en-US" dirty="0" smtClean="0">
                <a:hlinkClick r:id="rId2"/>
              </a:rPr>
              <a:t>www.operationprevention.com/classroom</a:t>
            </a:r>
            <a:endParaRPr lang="en-US" dirty="0" smtClean="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30</a:t>
            </a:fld>
            <a:endParaRPr lang="en-US"/>
          </a:p>
        </p:txBody>
      </p:sp>
    </p:spTree>
    <p:extLst>
      <p:ext uri="{BB962C8B-B14F-4D97-AF65-F5344CB8AC3E}">
        <p14:creationId xmlns:p14="http://schemas.microsoft.com/office/powerpoint/2010/main" val="894056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9" y="876822"/>
            <a:ext cx="8492646" cy="4992272"/>
          </a:xfrm>
        </p:spPr>
        <p:txBody>
          <a:bodyPr/>
          <a:lstStyle/>
          <a:p>
            <a:pPr algn="ctr"/>
            <a:r>
              <a:rPr lang="en-US" b="1" dirty="0"/>
              <a:t>Just Plain Killers Campaign-Year </a:t>
            </a:r>
            <a:r>
              <a:rPr lang="en-US" b="1" dirty="0" smtClean="0"/>
              <a:t>Three</a:t>
            </a:r>
          </a:p>
          <a:p>
            <a:r>
              <a:rPr lang="en-US" dirty="0" smtClean="0"/>
              <a:t>New commercial was filmed last week</a:t>
            </a:r>
          </a:p>
          <a:p>
            <a:r>
              <a:rPr lang="en-US" dirty="0" smtClean="0"/>
              <a:t>Working with </a:t>
            </a:r>
            <a:r>
              <a:rPr lang="en-US" dirty="0" err="1" smtClean="0"/>
              <a:t>Chernoff</a:t>
            </a:r>
            <a:r>
              <a:rPr lang="en-US" dirty="0" smtClean="0"/>
              <a:t> Newman on new ideas that will be unveiled at the Governor’s Opioid Summit in September</a:t>
            </a:r>
          </a:p>
          <a:p>
            <a:r>
              <a:rPr lang="en-US" dirty="0" smtClean="0"/>
              <a:t>Evaluation data from year two will be shared in upcoming months as well</a:t>
            </a:r>
          </a:p>
          <a:p>
            <a:r>
              <a:rPr lang="en-US" dirty="0" smtClean="0"/>
              <a:t>Review county drop box locations so additions/corrections can be made on the JPK website</a:t>
            </a:r>
          </a:p>
          <a:p>
            <a:r>
              <a:rPr lang="en-US" dirty="0" smtClean="0"/>
              <a:t>2018 data will be updated in next month (anticipate this will be completed before the Governor’s Summit)</a:t>
            </a:r>
          </a:p>
          <a:p>
            <a:r>
              <a:rPr lang="en-US" dirty="0" smtClean="0"/>
              <a:t>DAODAS will have a booth at the SC State Fair- October 9-20</a:t>
            </a:r>
            <a:r>
              <a:rPr lang="en-US" baseline="30000" dirty="0" smtClean="0"/>
              <a:t>th</a:t>
            </a:r>
            <a:r>
              <a:rPr lang="en-US" dirty="0" smtClean="0"/>
              <a:t> </a:t>
            </a:r>
          </a:p>
          <a:p>
            <a:r>
              <a:rPr lang="en-US" dirty="0" smtClean="0">
                <a:solidFill>
                  <a:srgbClr val="00B0F0"/>
                </a:solidFill>
              </a:rPr>
              <a:t>Additional support needed for FY20?</a:t>
            </a:r>
            <a:endParaRPr lang="en-US" dirty="0">
              <a:solidFill>
                <a:srgbClr val="00B0F0"/>
              </a:solidFill>
            </a:endParaRP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31</a:t>
            </a:fld>
            <a:endParaRPr lang="en-US"/>
          </a:p>
        </p:txBody>
      </p:sp>
    </p:spTree>
    <p:extLst>
      <p:ext uri="{BB962C8B-B14F-4D97-AF65-F5344CB8AC3E}">
        <p14:creationId xmlns:p14="http://schemas.microsoft.com/office/powerpoint/2010/main" val="958218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9" y="876822"/>
            <a:ext cx="8517698" cy="4992272"/>
          </a:xfrm>
        </p:spPr>
        <p:txBody>
          <a:bodyPr/>
          <a:lstStyle/>
          <a:p>
            <a:pPr marL="0" indent="0" algn="ctr">
              <a:buNone/>
            </a:pPr>
            <a:r>
              <a:rPr lang="en-US" b="1" dirty="0"/>
              <a:t>DAODAS Standard </a:t>
            </a:r>
            <a:r>
              <a:rPr lang="en-US" b="1" dirty="0" smtClean="0"/>
              <a:t>Survey and Evaluation </a:t>
            </a:r>
            <a:r>
              <a:rPr lang="en-US" b="1" dirty="0"/>
              <a:t>Handbook</a:t>
            </a:r>
          </a:p>
          <a:p>
            <a:r>
              <a:rPr lang="en-US" dirty="0" smtClean="0"/>
              <a:t>PIRE Contract update</a:t>
            </a:r>
          </a:p>
          <a:p>
            <a:r>
              <a:rPr lang="en-US" dirty="0" smtClean="0"/>
              <a:t>DAODAS Standard survey for FY20 will be new survey that was piloted and tested well in York County with 400 students</a:t>
            </a:r>
          </a:p>
          <a:p>
            <a:r>
              <a:rPr lang="en-US" dirty="0" smtClean="0"/>
              <a:t>There will be two versions of the survey- one for middle school students and one for high school students</a:t>
            </a:r>
          </a:p>
          <a:p>
            <a:r>
              <a:rPr lang="en-US" dirty="0" smtClean="0"/>
              <a:t>PIRE will be scheduling a webinar in September to review changes (if a county is implementing prior to webinar, contact DAODAS for technical assistance)</a:t>
            </a:r>
          </a:p>
          <a:p>
            <a:r>
              <a:rPr lang="en-US" dirty="0" smtClean="0"/>
              <a:t>Technical assistance can be provided by PIRE team throughout the year</a:t>
            </a:r>
          </a:p>
          <a:p>
            <a:r>
              <a:rPr lang="en-US" dirty="0" smtClean="0"/>
              <a:t>Revised Evaluation Handbook will be available after webinar on SC Documents website</a:t>
            </a: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32</a:t>
            </a:fld>
            <a:endParaRPr lang="en-US"/>
          </a:p>
        </p:txBody>
      </p:sp>
    </p:spTree>
    <p:extLst>
      <p:ext uri="{BB962C8B-B14F-4D97-AF65-F5344CB8AC3E}">
        <p14:creationId xmlns:p14="http://schemas.microsoft.com/office/powerpoint/2010/main" val="258145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5" y="944137"/>
            <a:ext cx="8430016" cy="4954694"/>
          </a:xfrm>
        </p:spPr>
        <p:txBody>
          <a:bodyPr/>
          <a:lstStyle/>
          <a:p>
            <a:pPr marL="0" indent="0" algn="ctr">
              <a:buNone/>
            </a:pPr>
            <a:r>
              <a:rPr lang="en-US" b="1" dirty="0"/>
              <a:t>New Employee </a:t>
            </a:r>
            <a:r>
              <a:rPr lang="en-US" b="1" dirty="0" smtClean="0"/>
              <a:t>Handbook</a:t>
            </a:r>
          </a:p>
          <a:p>
            <a:pPr marL="0" indent="0">
              <a:buNone/>
            </a:pPr>
            <a:r>
              <a:rPr lang="en-US" sz="1600" dirty="0" smtClean="0"/>
              <a:t>Developed by regional capacity coaches</a:t>
            </a:r>
          </a:p>
          <a:p>
            <a:pPr marL="0" indent="0">
              <a:buNone/>
            </a:pPr>
            <a:r>
              <a:rPr lang="en-US" sz="1600" dirty="0" smtClean="0"/>
              <a:t>Reviewed by DAODAS and the field. Feedback that was given has been incorporated.</a:t>
            </a:r>
          </a:p>
          <a:p>
            <a:pPr marL="0" indent="0">
              <a:buNone/>
            </a:pPr>
            <a:r>
              <a:rPr lang="en-US" sz="1600" dirty="0" smtClean="0"/>
              <a:t>In final stages of review by DAODAS and will be placed on SC Documents site in upcoming month</a:t>
            </a:r>
          </a:p>
          <a:p>
            <a:pPr marL="0" indent="0">
              <a:buNone/>
            </a:pPr>
            <a:r>
              <a:rPr lang="en-US" sz="1600" dirty="0" smtClean="0">
                <a:solidFill>
                  <a:srgbClr val="00B0F0"/>
                </a:solidFill>
              </a:rPr>
              <a:t>How can this tool be used?</a:t>
            </a:r>
          </a:p>
          <a:p>
            <a:pPr marL="0" indent="0">
              <a:buNone/>
            </a:pPr>
            <a:r>
              <a:rPr lang="en-US" sz="1600" dirty="0" smtClean="0">
                <a:solidFill>
                  <a:srgbClr val="00B0F0"/>
                </a:solidFill>
              </a:rPr>
              <a:t>Other resources needed?</a:t>
            </a:r>
          </a:p>
          <a:p>
            <a:pPr marL="0" indent="0">
              <a:buNone/>
            </a:pPr>
            <a:r>
              <a:rPr lang="en-US" sz="1600" dirty="0" smtClean="0">
                <a:solidFill>
                  <a:srgbClr val="00B0F0"/>
                </a:solidFill>
              </a:rPr>
              <a:t>Training or webinar when completed?</a:t>
            </a:r>
            <a:endParaRPr lang="en-US" sz="1600" dirty="0">
              <a:solidFill>
                <a:srgbClr val="00B0F0"/>
              </a:solidFill>
            </a:endParaRP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33</a:t>
            </a:fld>
            <a:endParaRPr lang="en-US"/>
          </a:p>
        </p:txBody>
      </p:sp>
    </p:spTree>
    <p:extLst>
      <p:ext uri="{BB962C8B-B14F-4D97-AF65-F5344CB8AC3E}">
        <p14:creationId xmlns:p14="http://schemas.microsoft.com/office/powerpoint/2010/main" val="3428541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574" y="814192"/>
            <a:ext cx="8429390" cy="5092480"/>
          </a:xfrm>
        </p:spPr>
        <p:txBody>
          <a:bodyPr/>
          <a:lstStyle/>
          <a:p>
            <a:pPr marL="0" indent="0" algn="ctr">
              <a:buNone/>
            </a:pPr>
            <a:r>
              <a:rPr lang="en-US" b="1" dirty="0" smtClean="0"/>
              <a:t>PREP</a:t>
            </a:r>
          </a:p>
          <a:p>
            <a:pPr marL="0" indent="0">
              <a:buNone/>
            </a:pPr>
            <a:r>
              <a:rPr lang="en-US" sz="1600" dirty="0" smtClean="0"/>
              <a:t>PREP  Committee is reviewing curriculum and materials to ensure it meets the requirements of the “Responsible Alcohol Server Training Act” (S342)</a:t>
            </a:r>
          </a:p>
          <a:p>
            <a:pPr marL="0" indent="0">
              <a:buNone/>
            </a:pPr>
            <a:r>
              <a:rPr lang="en-US" sz="1600" dirty="0" smtClean="0"/>
              <a:t>Timeline- Complete update and training for field by November Prevention Quarterly meeting</a:t>
            </a:r>
          </a:p>
          <a:p>
            <a:pPr marL="0" indent="0">
              <a:buNone/>
            </a:pPr>
            <a:r>
              <a:rPr lang="en-US" sz="1600" dirty="0" smtClean="0"/>
              <a:t>Materials that have been ordered for County agencies:</a:t>
            </a:r>
          </a:p>
          <a:p>
            <a:pPr marL="0" indent="0">
              <a:buNone/>
            </a:pPr>
            <a:r>
              <a:rPr lang="en-US" sz="1600" dirty="0"/>
              <a:t>The SUM-IT-CUP® (Standard Unit of Measure) Complete is an alcohol educational tool designed to allow adults, 21 years of age and older, to pour and measure a volume of liquid and determine the number of standard drink units represented by the liquid for various types of popular alcohol beverages.</a:t>
            </a:r>
            <a:endParaRPr lang="en-US" sz="1600" dirty="0" smtClean="0"/>
          </a:p>
          <a:p>
            <a:pPr marL="0" indent="0">
              <a:buNone/>
            </a:pPr>
            <a:r>
              <a:rPr lang="en-US" sz="1600" dirty="0">
                <a:hlinkClick r:id="rId3"/>
              </a:rPr>
              <a:t>https://www.fatalvision.com/product/sum-it-cup-complete-with-master-bartender/</a:t>
            </a:r>
            <a:endParaRPr lang="en-US" sz="1600" dirty="0"/>
          </a:p>
          <a:p>
            <a:r>
              <a:rPr lang="en-US" sz="1600" dirty="0" smtClean="0"/>
              <a:t>Retractable </a:t>
            </a:r>
            <a:r>
              <a:rPr lang="en-US" sz="1600" dirty="0"/>
              <a:t>“You Call The Shots” tabletop banner is 32″ wide x 40″ high and comes standard with a protective carrying bag.</a:t>
            </a:r>
            <a:endParaRPr lang="en-US" sz="1600" dirty="0" smtClean="0">
              <a:hlinkClick r:id="rId4"/>
            </a:endParaRPr>
          </a:p>
          <a:p>
            <a:r>
              <a:rPr lang="en-US" sz="1600" dirty="0" smtClean="0">
                <a:hlinkClick r:id="rId4"/>
              </a:rPr>
              <a:t>https</a:t>
            </a:r>
            <a:r>
              <a:rPr lang="en-US" sz="1600" dirty="0">
                <a:hlinkClick r:id="rId4"/>
              </a:rPr>
              <a:t>://</a:t>
            </a:r>
            <a:r>
              <a:rPr lang="en-US" sz="1600" dirty="0" smtClean="0">
                <a:hlinkClick r:id="rId4"/>
              </a:rPr>
              <a:t>www.fatalvision.com/product/you-call-the-shots-tabletop-banner/</a:t>
            </a:r>
            <a:endParaRPr lang="en-US" sz="1600" dirty="0" smtClean="0"/>
          </a:p>
          <a:p>
            <a:r>
              <a:rPr lang="en-US" sz="1600" dirty="0" smtClean="0">
                <a:solidFill>
                  <a:srgbClr val="00B0F0"/>
                </a:solidFill>
              </a:rPr>
              <a:t>Other materials or information to consider as curriculum is updated?</a:t>
            </a:r>
            <a:endParaRPr lang="en-US" sz="1600" dirty="0">
              <a:solidFill>
                <a:srgbClr val="00B0F0"/>
              </a:solidFill>
            </a:endParaRP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34</a:t>
            </a:fld>
            <a:endParaRPr lang="en-US"/>
          </a:p>
        </p:txBody>
      </p:sp>
    </p:spTree>
    <p:extLst>
      <p:ext uri="{BB962C8B-B14F-4D97-AF65-F5344CB8AC3E}">
        <p14:creationId xmlns:p14="http://schemas.microsoft.com/office/powerpoint/2010/main" val="360940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What led to the changes to the Synar Study?</a:t>
            </a:r>
            <a:endParaRPr lang="en-US" sz="3000" b="1" dirty="0">
              <a:solidFill>
                <a:srgbClr val="00838B"/>
              </a:solidFill>
            </a:endParaRPr>
          </a:p>
        </p:txBody>
      </p:sp>
      <p:sp>
        <p:nvSpPr>
          <p:cNvPr id="5" name="Content Placeholder 4"/>
          <p:cNvSpPr>
            <a:spLocks noGrp="1"/>
          </p:cNvSpPr>
          <p:nvPr>
            <p:ph idx="1"/>
          </p:nvPr>
        </p:nvSpPr>
        <p:spPr>
          <a:xfrm>
            <a:off x="379378" y="1388962"/>
            <a:ext cx="8589523" cy="4815068"/>
          </a:xfrm>
        </p:spPr>
        <p:txBody>
          <a:bodyPr/>
          <a:lstStyle/>
          <a:p>
            <a:pPr lvl="0"/>
            <a:r>
              <a:rPr lang="en-US" sz="2400" dirty="0" smtClean="0"/>
              <a:t>The </a:t>
            </a:r>
            <a:r>
              <a:rPr lang="en-US" sz="2400" dirty="0"/>
              <a:t>SABG guidelines </a:t>
            </a:r>
            <a:r>
              <a:rPr lang="en-US" sz="2400" dirty="0" smtClean="0"/>
              <a:t>mandates: </a:t>
            </a:r>
          </a:p>
          <a:p>
            <a:pPr lvl="0"/>
            <a:r>
              <a:rPr lang="en-US" sz="2400" dirty="0" smtClean="0"/>
              <a:t>States fulfill </a:t>
            </a:r>
            <a:r>
              <a:rPr lang="en-US" sz="2400" dirty="0"/>
              <a:t>the following five key requirements: </a:t>
            </a:r>
            <a:endParaRPr lang="en-US" sz="2400" dirty="0" smtClean="0"/>
          </a:p>
          <a:p>
            <a:pPr lvl="1"/>
            <a:r>
              <a:rPr lang="en-US" sz="2000" dirty="0" smtClean="0"/>
              <a:t>1) Have </a:t>
            </a:r>
            <a:r>
              <a:rPr lang="en-US" sz="2000" dirty="0"/>
              <a:t>in effect laws prohibiting any manufacturer, retailer, or distributor of tobacco products from selling or distributing such products to any individual younger than age 18</a:t>
            </a:r>
            <a:r>
              <a:rPr lang="en-US" sz="2000" dirty="0" smtClean="0"/>
              <a:t>; </a:t>
            </a:r>
          </a:p>
          <a:p>
            <a:pPr lvl="1"/>
            <a:r>
              <a:rPr lang="en-US" sz="2000" dirty="0" smtClean="0"/>
              <a:t>2</a:t>
            </a:r>
            <a:r>
              <a:rPr lang="en-US" sz="2000" dirty="0"/>
              <a:t>) </a:t>
            </a:r>
            <a:r>
              <a:rPr lang="en-US" sz="2000" dirty="0" smtClean="0"/>
              <a:t>enforce </a:t>
            </a:r>
            <a:r>
              <a:rPr lang="en-US" sz="2000" dirty="0"/>
              <a:t>their laws</a:t>
            </a:r>
            <a:r>
              <a:rPr lang="en-US" sz="2000" dirty="0" smtClean="0"/>
              <a:t>; </a:t>
            </a:r>
          </a:p>
          <a:p>
            <a:pPr lvl="1"/>
            <a:r>
              <a:rPr lang="en-US" sz="2000" dirty="0" smtClean="0"/>
              <a:t>3</a:t>
            </a:r>
            <a:r>
              <a:rPr lang="en-US" sz="2000" dirty="0"/>
              <a:t>) </a:t>
            </a:r>
            <a:r>
              <a:rPr lang="en-US" sz="2000" b="1" dirty="0" smtClean="0"/>
              <a:t>conduct </a:t>
            </a:r>
            <a:r>
              <a:rPr lang="en-US" sz="2000" b="1" dirty="0"/>
              <a:t>annual random, unannounced inspections in a way that provides a valid probability sample of outlets accessible to minors</a:t>
            </a:r>
            <a:r>
              <a:rPr lang="en-US" sz="2000" dirty="0" smtClean="0"/>
              <a:t>; </a:t>
            </a:r>
          </a:p>
          <a:p>
            <a:pPr lvl="1"/>
            <a:r>
              <a:rPr lang="en-US" sz="2000" dirty="0" smtClean="0"/>
              <a:t>4</a:t>
            </a:r>
            <a:r>
              <a:rPr lang="en-US" sz="2000" dirty="0"/>
              <a:t>) </a:t>
            </a:r>
            <a:r>
              <a:rPr lang="en-US" sz="2000" dirty="0" smtClean="0"/>
              <a:t>negotiate </a:t>
            </a:r>
            <a:r>
              <a:rPr lang="en-US" sz="2000" dirty="0"/>
              <a:t>interim targets and a date to achieve a noncompliance rate of no more than 20 percent</a:t>
            </a:r>
            <a:r>
              <a:rPr lang="en-US" sz="2000" dirty="0" smtClean="0"/>
              <a:t>; </a:t>
            </a:r>
            <a:r>
              <a:rPr lang="en-US" sz="2000" dirty="0"/>
              <a:t>and </a:t>
            </a:r>
            <a:endParaRPr lang="en-US" sz="2000" dirty="0" smtClean="0"/>
          </a:p>
          <a:p>
            <a:pPr lvl="1"/>
            <a:r>
              <a:rPr lang="en-US" sz="2000" dirty="0" smtClean="0"/>
              <a:t>5</a:t>
            </a:r>
            <a:r>
              <a:rPr lang="en-US" sz="2000" dirty="0"/>
              <a:t>) </a:t>
            </a:r>
            <a:r>
              <a:rPr lang="en-US" sz="2000" dirty="0" smtClean="0"/>
              <a:t>submit </a:t>
            </a:r>
            <a:r>
              <a:rPr lang="en-US" sz="2000" dirty="0"/>
              <a:t>an Annual Synar Report detailing State activities to enforce their </a:t>
            </a:r>
            <a:r>
              <a:rPr lang="en-US" sz="2000" dirty="0" smtClean="0"/>
              <a:t>laws </a:t>
            </a:r>
            <a:r>
              <a:rPr lang="en-US" sz="2000" dirty="0"/>
              <a:t>(“About Synar…,”2017).  </a:t>
            </a:r>
            <a:endParaRPr lang="en-US" sz="2000" dirty="0" smtClean="0"/>
          </a:p>
          <a:p>
            <a:pPr marL="201168" lvl="1" indent="0">
              <a:buNone/>
            </a:pPr>
            <a:r>
              <a:rPr lang="en-US" sz="2000" dirty="0"/>
              <a:t>*</a:t>
            </a:r>
            <a:r>
              <a:rPr lang="en-US" sz="2000" dirty="0" smtClean="0"/>
              <a:t>The </a:t>
            </a:r>
            <a:r>
              <a:rPr lang="en-US" sz="2000" dirty="0"/>
              <a:t>five SABG tobacco regulation requirements must be met in order for States to receive full SABG </a:t>
            </a:r>
            <a:r>
              <a:rPr lang="en-US" sz="2000" dirty="0" smtClean="0"/>
              <a:t>funding. </a:t>
            </a:r>
            <a:endParaRPr lang="en-US" sz="1600" dirty="0"/>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35</a:t>
            </a:fld>
            <a:endParaRPr lang="en-US"/>
          </a:p>
        </p:txBody>
      </p:sp>
    </p:spTree>
    <p:extLst>
      <p:ext uri="{BB962C8B-B14F-4D97-AF65-F5344CB8AC3E}">
        <p14:creationId xmlns:p14="http://schemas.microsoft.com/office/powerpoint/2010/main" val="294299874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What are the changes to the Synar Study?</a:t>
            </a:r>
            <a:endParaRPr lang="en-US" sz="3000" b="1" dirty="0">
              <a:solidFill>
                <a:srgbClr val="00838B"/>
              </a:solidFill>
            </a:endParaRPr>
          </a:p>
        </p:txBody>
      </p:sp>
      <p:sp>
        <p:nvSpPr>
          <p:cNvPr id="5" name="Content Placeholder 4"/>
          <p:cNvSpPr>
            <a:spLocks noGrp="1"/>
          </p:cNvSpPr>
          <p:nvPr>
            <p:ph idx="1"/>
          </p:nvPr>
        </p:nvSpPr>
        <p:spPr>
          <a:xfrm>
            <a:off x="800100" y="1388962"/>
            <a:ext cx="7543801" cy="4815068"/>
          </a:xfrm>
        </p:spPr>
        <p:txBody>
          <a:bodyPr/>
          <a:lstStyle/>
          <a:p>
            <a:pPr lvl="0"/>
            <a:r>
              <a:rPr lang="en-US" sz="2200" dirty="0"/>
              <a:t>The biggest change in the Annual Synar Study is the implementation timeframe.  This used to be January 1 – February 28.  But, the new study timeframe will take place between </a:t>
            </a:r>
            <a:r>
              <a:rPr lang="en-US" sz="2200" b="1" dirty="0"/>
              <a:t>November 1 – January 15 or March 1 – May 15</a:t>
            </a:r>
            <a:r>
              <a:rPr lang="en-US" sz="2200" dirty="0"/>
              <a:t>.  This is dependent upon which group you are randomized </a:t>
            </a:r>
            <a:r>
              <a:rPr lang="en-US" sz="2200" dirty="0" smtClean="0"/>
              <a:t>into (i.e., Group 1 or Group 2) each year. FY21 groups are below. </a:t>
            </a:r>
            <a:endParaRPr lang="en-US" sz="2200" dirty="0"/>
          </a:p>
          <a:p>
            <a:pPr lvl="1"/>
            <a:r>
              <a:rPr lang="en-US" sz="2000" dirty="0" smtClean="0"/>
              <a:t>Group 1: Region </a:t>
            </a:r>
            <a:r>
              <a:rPr lang="en-US" sz="2000" dirty="0"/>
              <a:t>4 and Region 1 are November 1 – January 15.</a:t>
            </a:r>
          </a:p>
          <a:p>
            <a:pPr lvl="2"/>
            <a:r>
              <a:rPr lang="en-US" sz="1600" dirty="0"/>
              <a:t>Paperwork must be mailed to DAODAS by February 1.</a:t>
            </a:r>
          </a:p>
          <a:p>
            <a:pPr lvl="1"/>
            <a:r>
              <a:rPr lang="en-US" sz="2000" dirty="0" smtClean="0"/>
              <a:t>Group 2: Region </a:t>
            </a:r>
            <a:r>
              <a:rPr lang="en-US" sz="2000" dirty="0"/>
              <a:t>2 and Region 3 are March 1 – May 15.</a:t>
            </a:r>
          </a:p>
          <a:p>
            <a:pPr lvl="2"/>
            <a:r>
              <a:rPr lang="en-US" sz="1600" dirty="0"/>
              <a:t>Paperwork must be mailed to DAODAS by June 1</a:t>
            </a:r>
            <a:r>
              <a:rPr lang="en-US" sz="1600" dirty="0" smtClean="0"/>
              <a:t>.</a:t>
            </a:r>
          </a:p>
          <a:p>
            <a:pPr lvl="1"/>
            <a:r>
              <a:rPr lang="en-US" sz="2000" b="1" dirty="0"/>
              <a:t>Additionally, this means that you will need to complete the Annual Synar Study training on Relias between Monday, September 16 and Thursday, October 16</a:t>
            </a:r>
            <a:r>
              <a:rPr lang="en-US" sz="2000" b="1" baseline="30000" dirty="0"/>
              <a:t>st</a:t>
            </a:r>
            <a:r>
              <a:rPr lang="en-US" sz="2000" b="1" dirty="0"/>
              <a:t>.  </a:t>
            </a:r>
            <a:endParaRPr lang="en-US" sz="2000" dirty="0"/>
          </a:p>
          <a:p>
            <a:pPr lvl="2"/>
            <a:r>
              <a:rPr lang="en-US" sz="1600" dirty="0"/>
              <a:t>If an outlet you have received exists, as far as you know, but it is not in your county, you must inform state Synar staff by </a:t>
            </a:r>
            <a:r>
              <a:rPr lang="en-US" sz="1600" b="1" dirty="0"/>
              <a:t>October 25, 2019</a:t>
            </a:r>
            <a:r>
              <a:rPr lang="en-US" sz="1600" dirty="0"/>
              <a:t>.  You can lose your bonus for not doing this.</a:t>
            </a:r>
          </a:p>
          <a:p>
            <a:pPr lvl="2"/>
            <a:endParaRPr lang="en-US" dirty="0"/>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36</a:t>
            </a:fld>
            <a:endParaRPr lang="en-US"/>
          </a:p>
        </p:txBody>
      </p:sp>
    </p:spTree>
    <p:extLst>
      <p:ext uri="{BB962C8B-B14F-4D97-AF65-F5344CB8AC3E}">
        <p14:creationId xmlns:p14="http://schemas.microsoft.com/office/powerpoint/2010/main" val="408260746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What is Synar Tobacco Enforcement </a:t>
            </a:r>
            <a:br>
              <a:rPr lang="en-US" sz="3000" b="1" dirty="0" smtClean="0">
                <a:solidFill>
                  <a:srgbClr val="00838B"/>
                </a:solidFill>
              </a:rPr>
            </a:br>
            <a:r>
              <a:rPr lang="en-US" sz="3000" b="1" dirty="0" smtClean="0">
                <a:solidFill>
                  <a:srgbClr val="00838B"/>
                </a:solidFill>
              </a:rPr>
              <a:t>Partnerships (STEP)?</a:t>
            </a:r>
            <a:endParaRPr lang="en-US" sz="3000" b="1" dirty="0">
              <a:solidFill>
                <a:srgbClr val="00838B"/>
              </a:solidFill>
            </a:endParaRP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37</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02" y="1669691"/>
            <a:ext cx="3531583" cy="4661689"/>
          </a:xfrm>
          <a:prstGeom prst="rect">
            <a:avLst/>
          </a:prstGeom>
        </p:spPr>
      </p:pic>
      <p:sp>
        <p:nvSpPr>
          <p:cNvPr id="9" name="Content Placeholder 3"/>
          <p:cNvSpPr>
            <a:spLocks noGrp="1"/>
          </p:cNvSpPr>
          <p:nvPr>
            <p:ph idx="1"/>
          </p:nvPr>
        </p:nvSpPr>
        <p:spPr>
          <a:xfrm>
            <a:off x="4066161" y="1747512"/>
            <a:ext cx="4659549" cy="3923562"/>
          </a:xfrm>
        </p:spPr>
        <p:txBody>
          <a:bodyPr/>
          <a:lstStyle/>
          <a:p>
            <a:r>
              <a:rPr lang="en-US" sz="2400" dirty="0" smtClean="0"/>
              <a:t>STEP aims to reduce youth access to tobacco products and enforce state and federal access laws through tobacco prevention best practices. </a:t>
            </a:r>
          </a:p>
          <a:p>
            <a:r>
              <a:rPr lang="en-US" sz="2400" dirty="0" smtClean="0"/>
              <a:t>STEP is an incentive program that financially rewards the local alcohol and drug abuse authority prevention staff for their efforts.</a:t>
            </a:r>
          </a:p>
          <a:p>
            <a:r>
              <a:rPr lang="en-US" sz="2400" b="1" dirty="0" smtClean="0"/>
              <a:t>STEP has been revamped for </a:t>
            </a:r>
            <a:r>
              <a:rPr lang="en-US" sz="2400" b="1" dirty="0" smtClean="0"/>
              <a:t>FY20!</a:t>
            </a:r>
            <a:endParaRPr lang="en-US" sz="2400" b="1" dirty="0" smtClean="0"/>
          </a:p>
        </p:txBody>
      </p:sp>
    </p:spTree>
    <p:extLst>
      <p:ext uri="{BB962C8B-B14F-4D97-AF65-F5344CB8AC3E}">
        <p14:creationId xmlns:p14="http://schemas.microsoft.com/office/powerpoint/2010/main" val="350807715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Synar Tobacco Enforcement Partnerships </a:t>
            </a:r>
            <a:br>
              <a:rPr lang="en-US" sz="3000" b="1" dirty="0" smtClean="0">
                <a:solidFill>
                  <a:srgbClr val="00838B"/>
                </a:solidFill>
              </a:rPr>
            </a:br>
            <a:r>
              <a:rPr lang="en-US" sz="3000" b="1" dirty="0" smtClean="0">
                <a:solidFill>
                  <a:srgbClr val="00838B"/>
                </a:solidFill>
              </a:rPr>
              <a:t>(STEP) Update</a:t>
            </a:r>
            <a:endParaRPr lang="en-US" sz="3000" b="1" dirty="0">
              <a:solidFill>
                <a:srgbClr val="00838B"/>
              </a:solidFill>
            </a:endParaRP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38</a:t>
            </a:fld>
            <a:endParaRPr lang="en-US"/>
          </a:p>
        </p:txBody>
      </p:sp>
      <p:sp>
        <p:nvSpPr>
          <p:cNvPr id="4" name="Content Placeholder 3"/>
          <p:cNvSpPr>
            <a:spLocks noGrp="1"/>
          </p:cNvSpPr>
          <p:nvPr>
            <p:ph idx="1"/>
          </p:nvPr>
        </p:nvSpPr>
        <p:spPr>
          <a:xfrm>
            <a:off x="544749" y="1845734"/>
            <a:ext cx="8180962" cy="4023360"/>
          </a:xfrm>
        </p:spPr>
        <p:txBody>
          <a:bodyPr/>
          <a:lstStyle/>
          <a:p>
            <a:r>
              <a:rPr lang="en-US" dirty="0" smtClean="0"/>
              <a:t>Based on feedback from the STEP Improvement Survey, the field gave us the following recommendations:</a:t>
            </a:r>
          </a:p>
          <a:p>
            <a:pPr lvl="2"/>
            <a:r>
              <a:rPr lang="en-US" sz="1800" dirty="0" smtClean="0"/>
              <a:t>**DAODAS </a:t>
            </a:r>
            <a:r>
              <a:rPr lang="en-US" sz="1800" dirty="0"/>
              <a:t>may want to consider adding in ENDs, chewing tobacco, and other emerging tobacco products into the STEP incentive system.</a:t>
            </a:r>
          </a:p>
          <a:p>
            <a:pPr lvl="2"/>
            <a:r>
              <a:rPr lang="en-US" sz="1800" dirty="0" smtClean="0"/>
              <a:t>**DAODAS </a:t>
            </a:r>
            <a:r>
              <a:rPr lang="en-US" sz="1800" dirty="0"/>
              <a:t>may want to consider allocating more points for outlets that sell traditional and nontraditional nicotine products.</a:t>
            </a:r>
          </a:p>
          <a:p>
            <a:pPr lvl="2"/>
            <a:r>
              <a:rPr lang="en-US" sz="1800" dirty="0" smtClean="0"/>
              <a:t>**DAODAS </a:t>
            </a:r>
            <a:r>
              <a:rPr lang="en-US" sz="1800" dirty="0"/>
              <a:t>may want to consider new approaches to educate the prevention field on what the STEP program is and why it is important for tobacco enforcement.</a:t>
            </a:r>
          </a:p>
          <a:p>
            <a:pPr lvl="2"/>
            <a:r>
              <a:rPr lang="en-US" sz="1800" dirty="0" smtClean="0"/>
              <a:t>**DAODAS </a:t>
            </a:r>
            <a:r>
              <a:rPr lang="en-US" sz="1800" dirty="0"/>
              <a:t>may want to consider restructuring the points system and examine what items receive the most points.</a:t>
            </a:r>
          </a:p>
          <a:p>
            <a:pPr lvl="2"/>
            <a:r>
              <a:rPr lang="en-US" sz="1800" dirty="0"/>
              <a:t>DAODAS may want to specify how local behavioral health agencies can spend STEP financial allocations.  Furthermore, the finance departments must advise the prevention staff how much money they received from DAODAS and give full discretion to the prevention departments on how to spend this reimbursement. </a:t>
            </a:r>
          </a:p>
          <a:p>
            <a:pPr lvl="2"/>
            <a:endParaRPr lang="en-US" sz="1600" dirty="0"/>
          </a:p>
        </p:txBody>
      </p:sp>
    </p:spTree>
    <p:extLst>
      <p:ext uri="{BB962C8B-B14F-4D97-AF65-F5344CB8AC3E}">
        <p14:creationId xmlns:p14="http://schemas.microsoft.com/office/powerpoint/2010/main" val="140782805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0553" y="1005452"/>
            <a:ext cx="2311404" cy="608735"/>
          </a:xfrm>
          <a:prstGeom prst="rect">
            <a:avLst/>
          </a:prstGeom>
        </p:spPr>
        <p:txBody>
          <a:bodyPr>
            <a:noAutofit/>
          </a:bodyPr>
          <a:lstStyle/>
          <a:p>
            <a:pPr algn="ctr">
              <a:lnSpc>
                <a:spcPct val="150000"/>
              </a:lnSpc>
            </a:pPr>
            <a:r>
              <a:rPr lang="en-US" sz="4400" b="1" dirty="0" smtClean="0">
                <a:solidFill>
                  <a:srgbClr val="00838B"/>
                </a:solidFill>
              </a:rPr>
              <a:t>New STEP Point System</a:t>
            </a:r>
            <a:br>
              <a:rPr lang="en-US" sz="4400" b="1" dirty="0" smtClean="0">
                <a:solidFill>
                  <a:srgbClr val="00838B"/>
                </a:solidFill>
              </a:rPr>
            </a:br>
            <a:r>
              <a:rPr lang="en-US" sz="4000" b="1" dirty="0" smtClean="0">
                <a:solidFill>
                  <a:srgbClr val="00838B"/>
                </a:solidFill>
              </a:rPr>
              <a:t/>
            </a:r>
            <a:br>
              <a:rPr lang="en-US" sz="4000" b="1" dirty="0" smtClean="0">
                <a:solidFill>
                  <a:srgbClr val="00838B"/>
                </a:solidFill>
              </a:rPr>
            </a:br>
            <a:endParaRPr lang="en-US" sz="4400" b="1" dirty="0">
              <a:solidFill>
                <a:srgbClr val="00838B"/>
              </a:solidFill>
            </a:endParaRP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39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479846894"/>
              </p:ext>
            </p:extLst>
          </p:nvPr>
        </p:nvGraphicFramePr>
        <p:xfrm>
          <a:off x="2768604" y="810490"/>
          <a:ext cx="5856081" cy="6055846"/>
        </p:xfrm>
        <a:graphic>
          <a:graphicData uri="http://schemas.openxmlformats.org/drawingml/2006/table">
            <a:tbl>
              <a:tblPr firstRow="1" firstCol="1" bandRow="1">
                <a:tableStyleId>{5C22544A-7EE6-4342-B048-85BDC9FD1C3A}</a:tableStyleId>
              </a:tblPr>
              <a:tblGrid>
                <a:gridCol w="1223379"/>
                <a:gridCol w="774987"/>
                <a:gridCol w="943437"/>
                <a:gridCol w="200914"/>
                <a:gridCol w="747720"/>
                <a:gridCol w="990092"/>
                <a:gridCol w="975552"/>
              </a:tblGrid>
              <a:tr h="654555">
                <a:tc>
                  <a:txBody>
                    <a:bodyPr/>
                    <a:lstStyle/>
                    <a:p>
                      <a:pPr marL="0" marR="0" algn="ctr">
                        <a:lnSpc>
                          <a:spcPct val="107000"/>
                        </a:lnSpc>
                        <a:spcBef>
                          <a:spcPts val="0"/>
                        </a:spcBef>
                        <a:spcAft>
                          <a:spcPts val="0"/>
                        </a:spcAft>
                      </a:pPr>
                      <a:r>
                        <a:rPr lang="en-US" sz="1000" dirty="0">
                          <a:effectLst/>
                        </a:rPr>
                        <a:t>STEP Component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gn="ctr">
                        <a:lnSpc>
                          <a:spcPct val="107000"/>
                        </a:lnSpc>
                        <a:spcBef>
                          <a:spcPts val="0"/>
                        </a:spcBef>
                        <a:spcAft>
                          <a:spcPts val="0"/>
                        </a:spcAft>
                      </a:pPr>
                      <a:r>
                        <a:rPr lang="en-US" sz="1000" dirty="0">
                          <a:effectLst/>
                        </a:rPr>
                        <a:t>Small County Points Per Occurrence</a:t>
                      </a:r>
                    </a:p>
                    <a:p>
                      <a:pPr marL="0" marR="0" algn="ctr">
                        <a:lnSpc>
                          <a:spcPct val="107000"/>
                        </a:lnSpc>
                        <a:spcBef>
                          <a:spcPts val="0"/>
                        </a:spcBef>
                        <a:spcAft>
                          <a:spcPts val="0"/>
                        </a:spcAft>
                      </a:pPr>
                      <a:r>
                        <a:rPr lang="en-US" sz="1000" dirty="0">
                          <a:effectLst/>
                        </a:rPr>
                        <a:t>(county has &lt;100 tobacco retailers)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gn="ctr">
                        <a:lnSpc>
                          <a:spcPct val="107000"/>
                        </a:lnSpc>
                        <a:spcBef>
                          <a:spcPts val="0"/>
                        </a:spcBef>
                        <a:spcAft>
                          <a:spcPts val="0"/>
                        </a:spcAft>
                      </a:pPr>
                      <a:r>
                        <a:rPr lang="en-US" sz="1000" dirty="0">
                          <a:effectLst/>
                        </a:rPr>
                        <a:t>Large County Points Per Occurrence</a:t>
                      </a:r>
                    </a:p>
                    <a:p>
                      <a:pPr marL="0" marR="0" algn="ctr">
                        <a:lnSpc>
                          <a:spcPct val="107000"/>
                        </a:lnSpc>
                        <a:spcBef>
                          <a:spcPts val="0"/>
                        </a:spcBef>
                        <a:spcAft>
                          <a:spcPts val="0"/>
                        </a:spcAft>
                      </a:pPr>
                      <a:r>
                        <a:rPr lang="en-US" sz="1000" dirty="0">
                          <a:effectLst/>
                        </a:rPr>
                        <a:t>(county has ≥100 tobacco retailers)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Maximum Points  Per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508534">
                <a:tc>
                  <a:txBody>
                    <a:bodyPr/>
                    <a:lstStyle/>
                    <a:p>
                      <a:pPr marL="0" marR="0">
                        <a:lnSpc>
                          <a:spcPct val="107000"/>
                        </a:lnSpc>
                        <a:spcBef>
                          <a:spcPts val="0"/>
                        </a:spcBef>
                        <a:spcAft>
                          <a:spcPts val="0"/>
                        </a:spcAft>
                      </a:pPr>
                      <a:r>
                        <a:rPr lang="en-US" sz="1000" dirty="0">
                          <a:effectLst/>
                        </a:rPr>
                        <a:t>Tobacco Compliance Checks (CCs)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4 pts / for 10% of CC = to 10% of tobacco outlets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a:effectLst/>
                        </a:rPr>
                        <a:t>4 pts / set of 10 CC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16 pts/year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1495819">
                <a:tc>
                  <a:txBody>
                    <a:bodyPr/>
                    <a:lstStyle/>
                    <a:p>
                      <a:pPr marL="0" marR="0">
                        <a:lnSpc>
                          <a:spcPct val="107000"/>
                        </a:lnSpc>
                        <a:spcBef>
                          <a:spcPts val="0"/>
                        </a:spcBef>
                        <a:spcAft>
                          <a:spcPts val="0"/>
                        </a:spcAft>
                      </a:pPr>
                      <a:r>
                        <a:rPr lang="en-US" sz="1000" dirty="0">
                          <a:effectLst/>
                        </a:rPr>
                        <a:t>SCS - List Cleaning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a:txBody>
                    <a:bodyPr/>
                    <a:lstStyle/>
                    <a:p>
                      <a:pPr marL="0" marR="0">
                        <a:lnSpc>
                          <a:spcPct val="107000"/>
                        </a:lnSpc>
                        <a:spcBef>
                          <a:spcPts val="0"/>
                        </a:spcBef>
                        <a:spcAft>
                          <a:spcPts val="0"/>
                        </a:spcAft>
                      </a:pPr>
                      <a:r>
                        <a:rPr lang="en-US" sz="900">
                          <a:effectLst/>
                        </a:rPr>
                        <a:t>1 pt for every new tobacco outlet reported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a:txBody>
                    <a:bodyPr/>
                    <a:lstStyle/>
                    <a:p>
                      <a:pPr marL="0" marR="0">
                        <a:lnSpc>
                          <a:spcPct val="107000"/>
                        </a:lnSpc>
                        <a:spcBef>
                          <a:spcPts val="0"/>
                        </a:spcBef>
                        <a:spcAft>
                          <a:spcPts val="0"/>
                        </a:spcAft>
                      </a:pPr>
                      <a:r>
                        <a:rPr lang="en-US" sz="900">
                          <a:effectLst/>
                        </a:rPr>
                        <a:t>3.5 pts for cleaning the list (i.e., identifying if TRs are open, closed, sell OTC/VM, and verify what products are sold)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a:txBody>
                    <a:bodyPr/>
                    <a:lstStyle/>
                    <a:p>
                      <a:pPr marL="0" marR="0">
                        <a:lnSpc>
                          <a:spcPct val="107000"/>
                        </a:lnSpc>
                        <a:spcBef>
                          <a:spcPts val="0"/>
                        </a:spcBef>
                        <a:spcAft>
                          <a:spcPts val="0"/>
                        </a:spcAft>
                      </a:pPr>
                      <a:r>
                        <a:rPr lang="en-US" sz="900">
                          <a:effectLst/>
                        </a:rPr>
                        <a:t>1 pt for every new tobacco outlet reported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a:txBody>
                    <a:bodyPr/>
                    <a:lstStyle/>
                    <a:p>
                      <a:pPr marL="0" marR="0">
                        <a:lnSpc>
                          <a:spcPct val="107000"/>
                        </a:lnSpc>
                        <a:spcBef>
                          <a:spcPts val="0"/>
                        </a:spcBef>
                        <a:spcAft>
                          <a:spcPts val="0"/>
                        </a:spcAft>
                      </a:pPr>
                      <a:r>
                        <a:rPr lang="en-US" sz="900">
                          <a:effectLst/>
                        </a:rPr>
                        <a:t>5 pts for cleaning the list (i.e., identifying if TRs are open, closed, sell OTC/VM, and verify what products are sold)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a:txBody>
                    <a:bodyPr/>
                    <a:lstStyle/>
                    <a:p>
                      <a:pPr marL="0" marR="0" algn="ctr">
                        <a:lnSpc>
                          <a:spcPct val="107000"/>
                        </a:lnSpc>
                        <a:spcBef>
                          <a:spcPts val="0"/>
                        </a:spcBef>
                        <a:spcAft>
                          <a:spcPts val="0"/>
                        </a:spcAft>
                      </a:pPr>
                      <a:r>
                        <a:rPr lang="en-US" sz="900" dirty="0">
                          <a:effectLst/>
                        </a:rPr>
                        <a:t>12 pts/year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336477">
                <a:tc>
                  <a:txBody>
                    <a:bodyPr/>
                    <a:lstStyle/>
                    <a:p>
                      <a:pPr marL="0" marR="0">
                        <a:lnSpc>
                          <a:spcPct val="107000"/>
                        </a:lnSpc>
                        <a:spcBef>
                          <a:spcPts val="0"/>
                        </a:spcBef>
                        <a:spcAft>
                          <a:spcPts val="0"/>
                        </a:spcAft>
                      </a:pPr>
                      <a:r>
                        <a:rPr lang="en-US" sz="1000" dirty="0">
                          <a:effectLst/>
                        </a:rPr>
                        <a:t>Tobacco Education Program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0.5 pt for every TEP class taught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a:effectLst/>
                        </a:rPr>
                        <a:t>0.25 pt for every TEP class taught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3 pts/year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767358">
                <a:tc>
                  <a:txBody>
                    <a:bodyPr/>
                    <a:lstStyle/>
                    <a:p>
                      <a:pPr marL="0" marR="0">
                        <a:lnSpc>
                          <a:spcPct val="107000"/>
                        </a:lnSpc>
                        <a:spcBef>
                          <a:spcPts val="0"/>
                        </a:spcBef>
                        <a:spcAft>
                          <a:spcPts val="0"/>
                        </a:spcAft>
                      </a:pPr>
                      <a:r>
                        <a:rPr lang="en-US" sz="1000" dirty="0">
                          <a:effectLst/>
                        </a:rPr>
                        <a:t>POS Taskforce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2 pts if the county provides documentation of a POS policy goal, charge, list of members, and any meeting agendas/draft reports.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a:effectLst/>
                        </a:rPr>
                        <a:t>2 pts if the county provides documentation of a POS policy goal, charge, list of members, and any meeting agendas/draft reports.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2 pts/year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165475">
                <a:tc>
                  <a:txBody>
                    <a:bodyPr/>
                    <a:lstStyle/>
                    <a:p>
                      <a:pPr marL="0" marR="0">
                        <a:lnSpc>
                          <a:spcPct val="107000"/>
                        </a:lnSpc>
                        <a:spcBef>
                          <a:spcPts val="0"/>
                        </a:spcBef>
                        <a:spcAft>
                          <a:spcPts val="0"/>
                        </a:spcAft>
                      </a:pPr>
                      <a:r>
                        <a:rPr lang="en-US" sz="1000" dirty="0">
                          <a:effectLst/>
                        </a:rPr>
                        <a:t>Merchant Pledge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0.1 pt for each pledge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a:effectLst/>
                        </a:rPr>
                        <a:t>0.1 pt for each pledge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2 pts/year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336477">
                <a:tc>
                  <a:txBody>
                    <a:bodyPr/>
                    <a:lstStyle/>
                    <a:p>
                      <a:pPr marL="0" marR="0">
                        <a:lnSpc>
                          <a:spcPct val="107000"/>
                        </a:lnSpc>
                        <a:spcBef>
                          <a:spcPts val="0"/>
                        </a:spcBef>
                        <a:spcAft>
                          <a:spcPts val="0"/>
                        </a:spcAft>
                      </a:pPr>
                      <a:r>
                        <a:rPr lang="en-US" sz="1000" dirty="0">
                          <a:effectLst/>
                        </a:rPr>
                        <a:t>Merchant 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1 pt for every 5 merchants taught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dirty="0">
                          <a:effectLst/>
                        </a:rPr>
                        <a:t>1 </a:t>
                      </a:r>
                      <a:r>
                        <a:rPr lang="en-US" sz="900" dirty="0" err="1">
                          <a:effectLst/>
                        </a:rPr>
                        <a:t>pt</a:t>
                      </a:r>
                      <a:r>
                        <a:rPr lang="en-US" sz="900" dirty="0">
                          <a:effectLst/>
                        </a:rPr>
                        <a:t> / every 10 merchants taught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8 pts/year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1641568">
                <a:tc>
                  <a:txBody>
                    <a:bodyPr/>
                    <a:lstStyle/>
                    <a:p>
                      <a:pPr marL="0" marR="0">
                        <a:lnSpc>
                          <a:spcPct val="107000"/>
                        </a:lnSpc>
                        <a:spcBef>
                          <a:spcPts val="0"/>
                        </a:spcBef>
                        <a:spcAft>
                          <a:spcPts val="0"/>
                        </a:spcAft>
                      </a:pPr>
                      <a:r>
                        <a:rPr lang="en-US" sz="1000" dirty="0">
                          <a:effectLst/>
                        </a:rPr>
                        <a:t>Multi-jurisdictional Agreements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900">
                          <a:effectLst/>
                        </a:rPr>
                        <a:t>7 pts if the county provides a time stamped copy of the MJ agreement that includes specific tobacco enforcement.</a:t>
                      </a:r>
                    </a:p>
                    <a:p>
                      <a:pPr marL="0" marR="0">
                        <a:lnSpc>
                          <a:spcPct val="107000"/>
                        </a:lnSpc>
                        <a:spcBef>
                          <a:spcPts val="0"/>
                        </a:spcBef>
                        <a:spcAft>
                          <a:spcPts val="0"/>
                        </a:spcAft>
                      </a:pPr>
                      <a:r>
                        <a:rPr lang="en-US" sz="900">
                          <a:effectLst/>
                        </a:rPr>
                        <a:t>*The agreement must be renewed every two years. Beginning in calendar year 2020, agreement(s) must be refiled for credit.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solidFill>
                      <a:schemeClr val="bg1">
                        <a:lumMod val="65000"/>
                      </a:schemeClr>
                    </a:solidFill>
                  </a:tcPr>
                </a:tc>
                <a:tc gridSpan="2">
                  <a:txBody>
                    <a:bodyPr/>
                    <a:lstStyle/>
                    <a:p>
                      <a:pPr marL="0" marR="0">
                        <a:lnSpc>
                          <a:spcPct val="107000"/>
                        </a:lnSpc>
                        <a:spcBef>
                          <a:spcPts val="0"/>
                        </a:spcBef>
                        <a:spcAft>
                          <a:spcPts val="0"/>
                        </a:spcAft>
                      </a:pPr>
                      <a:r>
                        <a:rPr lang="en-US" sz="900" dirty="0">
                          <a:effectLst/>
                        </a:rPr>
                        <a:t>7 pts if the county provides an dated copy of the MJ agreement that includes specific tobacco enforcement.</a:t>
                      </a:r>
                    </a:p>
                    <a:p>
                      <a:pPr marL="0" marR="0">
                        <a:lnSpc>
                          <a:spcPct val="107000"/>
                        </a:lnSpc>
                        <a:spcBef>
                          <a:spcPts val="0"/>
                        </a:spcBef>
                        <a:spcAft>
                          <a:spcPts val="0"/>
                        </a:spcAft>
                      </a:pPr>
                      <a:r>
                        <a:rPr lang="en-US" sz="900" dirty="0">
                          <a:effectLst/>
                        </a:rPr>
                        <a:t>*The agreement must be renewed every two years. Beginning in calendar year 2020, agreement(s) must be refiled for credit.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900" dirty="0">
                          <a:effectLst/>
                        </a:rPr>
                        <a:t>7 pts/year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r h="149583">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gridSpan="2">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c hMerge="1">
                  <a:txBody>
                    <a:bodyPr/>
                    <a:lstStyle/>
                    <a:p>
                      <a:endParaRPr lang="en-US"/>
                    </a:p>
                  </a:txBody>
                  <a:tcP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633" marR="54633" marT="0" marB="0"/>
                </a:tc>
              </a:tr>
            </a:tbl>
          </a:graphicData>
        </a:graphic>
      </p:graphicFrame>
    </p:spTree>
    <p:extLst>
      <p:ext uri="{BB962C8B-B14F-4D97-AF65-F5344CB8AC3E}">
        <p14:creationId xmlns:p14="http://schemas.microsoft.com/office/powerpoint/2010/main" val="11500141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047" y="801666"/>
            <a:ext cx="8505172" cy="5235879"/>
          </a:xfrm>
        </p:spPr>
        <p:txBody>
          <a:bodyPr/>
          <a:lstStyle/>
          <a:p>
            <a:pPr algn="ctr"/>
            <a:r>
              <a:rPr lang="en-US" b="1" dirty="0" smtClean="0"/>
              <a:t>FY20 Funding and Compliance Contract</a:t>
            </a:r>
          </a:p>
          <a:p>
            <a:pPr marL="0" indent="0">
              <a:buNone/>
            </a:pPr>
            <a:r>
              <a:rPr lang="en-US" b="1" dirty="0" smtClean="0"/>
              <a:t>Staff: (page 2)</a:t>
            </a:r>
          </a:p>
          <a:p>
            <a:r>
              <a:rPr lang="en-US" dirty="0" err="1"/>
              <a:t>Subgrantee</a:t>
            </a:r>
            <a:r>
              <a:rPr lang="en-US" dirty="0"/>
              <a:t> shall secure all staff required in performing the services under the terms of this Contract.  All of the services specified in this Contract and all personnel engaged in the work shall be fully qualified and authorized under state law to perform such services.</a:t>
            </a:r>
          </a:p>
          <a:p>
            <a:r>
              <a:rPr lang="en-US" dirty="0" err="1"/>
              <a:t>Subgrantee</a:t>
            </a:r>
            <a:r>
              <a:rPr lang="en-US" dirty="0"/>
              <a:t> shall further have in existence personnel standards and a personnel compensation and classification system.</a:t>
            </a:r>
          </a:p>
          <a:p>
            <a:r>
              <a:rPr lang="en-US" dirty="0" err="1"/>
              <a:t>Subgrantee</a:t>
            </a:r>
            <a:r>
              <a:rPr lang="en-US" dirty="0"/>
              <a:t> shall make reasonable efforts to ensure that employees working in any program component funded wholly or in part by SABG funds be afforded opportunities for continuing education per 45 CFR § 96.132 (b).  These opportunities should be designed to meet the staff certification and licensing requirements to provide services under any grant.  Records of such continuing education shall be maintained by </a:t>
            </a:r>
            <a:r>
              <a:rPr lang="en-US" dirty="0" err="1"/>
              <a:t>Subgrantee</a:t>
            </a:r>
            <a:r>
              <a:rPr lang="en-US" dirty="0"/>
              <a:t>.</a:t>
            </a:r>
          </a:p>
          <a:p>
            <a:pPr marL="0" indent="0">
              <a:buNone/>
            </a:pPr>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4</a:t>
            </a:fld>
            <a:endParaRPr lang="en-US"/>
          </a:p>
        </p:txBody>
      </p:sp>
    </p:spTree>
    <p:extLst>
      <p:ext uri="{BB962C8B-B14F-4D97-AF65-F5344CB8AC3E}">
        <p14:creationId xmlns:p14="http://schemas.microsoft.com/office/powerpoint/2010/main" val="1205972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40</a:t>
            </a:fld>
            <a:endParaRPr lang="en-US"/>
          </a:p>
        </p:txBody>
      </p:sp>
      <p:sp>
        <p:nvSpPr>
          <p:cNvPr id="7" name="Title 1"/>
          <p:cNvSpPr txBox="1">
            <a:spLocks/>
          </p:cNvSpPr>
          <p:nvPr/>
        </p:nvSpPr>
        <p:spPr>
          <a:xfrm>
            <a:off x="457200" y="2687806"/>
            <a:ext cx="8229600"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mtClean="0">
                <a:solidFill>
                  <a:srgbClr val="00838B"/>
                </a:solidFill>
              </a:rPr>
              <a:t>2019 Tobacco Education Program Review</a:t>
            </a:r>
            <a:endParaRPr lang="en-US" sz="4000" b="1" dirty="0">
              <a:solidFill>
                <a:srgbClr val="00838B"/>
              </a:solidFill>
            </a:endParaRPr>
          </a:p>
        </p:txBody>
      </p:sp>
      <p:cxnSp>
        <p:nvCxnSpPr>
          <p:cNvPr id="8" name="Straight Connector 7"/>
          <p:cNvCxnSpPr/>
          <p:nvPr/>
        </p:nvCxnSpPr>
        <p:spPr>
          <a:xfrm>
            <a:off x="457200" y="2552654"/>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102562"/>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25986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What is the Tobacco Education Program (TEP)?</a:t>
            </a:r>
            <a:endParaRPr lang="en-US" sz="3000" b="1" dirty="0">
              <a:solidFill>
                <a:srgbClr val="00838B"/>
              </a:solidFill>
            </a:endParaRPr>
          </a:p>
        </p:txBody>
      </p:sp>
      <p:sp>
        <p:nvSpPr>
          <p:cNvPr id="5" name="Content Placeholder 4"/>
          <p:cNvSpPr>
            <a:spLocks noGrp="1"/>
          </p:cNvSpPr>
          <p:nvPr>
            <p:ph idx="1"/>
          </p:nvPr>
        </p:nvSpPr>
        <p:spPr>
          <a:xfrm>
            <a:off x="800100" y="1637384"/>
            <a:ext cx="7543801" cy="4566646"/>
          </a:xfrm>
        </p:spPr>
        <p:txBody>
          <a:bodyPr/>
          <a:lstStyle/>
          <a:p>
            <a:r>
              <a:rPr lang="en-US" dirty="0"/>
              <a:t>The South Carolina Tobacco Education Program (SC TEP) is offered as an alternative to students who face suspension for violation of a school tobacco-use policy or who break the </a:t>
            </a:r>
            <a:r>
              <a:rPr lang="en-US" dirty="0" smtClean="0"/>
              <a:t>law </a:t>
            </a:r>
            <a:r>
              <a:rPr lang="en-US" dirty="0"/>
              <a:t>(It is unlawful for a minor under the age of 18 to purchase, possess, or attempt to possess tobacco products and/or to present false proof of age in order to purchase a tobacco </a:t>
            </a:r>
            <a:r>
              <a:rPr lang="en-US" dirty="0" smtClean="0"/>
              <a:t>product). </a:t>
            </a:r>
          </a:p>
          <a:p>
            <a:r>
              <a:rPr lang="en-US" dirty="0" smtClean="0"/>
              <a:t>SC </a:t>
            </a:r>
            <a:r>
              <a:rPr lang="en-US" dirty="0"/>
              <a:t>TEP was developed by the South Carolina Department of Alcohol and Other Drug Abuse Services (DAODAS) and prevention professionals from </a:t>
            </a:r>
            <a:r>
              <a:rPr lang="en-US" dirty="0" smtClean="0"/>
              <a:t>across </a:t>
            </a:r>
            <a:r>
              <a:rPr lang="en-US" dirty="0"/>
              <a:t>the state. </a:t>
            </a:r>
            <a:endParaRPr lang="en-US" dirty="0">
              <a:solidFill>
                <a:schemeClr val="tx1"/>
              </a:solidFill>
            </a:endParaRP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003" y="4600020"/>
            <a:ext cx="2631994" cy="1604010"/>
          </a:xfrm>
          <a:prstGeom prst="rect">
            <a:avLst/>
          </a:prstGeom>
        </p:spPr>
      </p:pic>
    </p:spTree>
    <p:extLst>
      <p:ext uri="{BB962C8B-B14F-4D97-AF65-F5344CB8AC3E}">
        <p14:creationId xmlns:p14="http://schemas.microsoft.com/office/powerpoint/2010/main" val="108649661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TEP Objectives:</a:t>
            </a:r>
            <a:endParaRPr lang="en-US" sz="3000" b="1" dirty="0">
              <a:solidFill>
                <a:srgbClr val="00838B"/>
              </a:solidFill>
            </a:endParaRPr>
          </a:p>
        </p:txBody>
      </p:sp>
      <p:sp>
        <p:nvSpPr>
          <p:cNvPr id="5" name="Content Placeholder 4"/>
          <p:cNvSpPr>
            <a:spLocks noGrp="1"/>
          </p:cNvSpPr>
          <p:nvPr>
            <p:ph idx="1"/>
          </p:nvPr>
        </p:nvSpPr>
        <p:spPr>
          <a:xfrm>
            <a:off x="800100" y="1637384"/>
            <a:ext cx="7543801" cy="4566646"/>
          </a:xfrm>
        </p:spPr>
        <p:txBody>
          <a:bodyPr/>
          <a:lstStyle/>
          <a:p>
            <a:r>
              <a:rPr lang="en-US" dirty="0"/>
              <a:t>The </a:t>
            </a:r>
            <a:r>
              <a:rPr lang="en-US" dirty="0" smtClean="0"/>
              <a:t>SC 2019 </a:t>
            </a:r>
            <a:r>
              <a:rPr lang="en-US" dirty="0"/>
              <a:t>TEP curriculum has three objectives: </a:t>
            </a:r>
          </a:p>
          <a:p>
            <a:r>
              <a:rPr lang="en-US" dirty="0"/>
              <a:t>1) To educate youth on the dangers of tobacco use, alternative nicotine products, and/or electronic nicotine delivery system use </a:t>
            </a:r>
          </a:p>
          <a:p>
            <a:r>
              <a:rPr lang="en-US" dirty="0"/>
              <a:t>2) To address possible motivations for considering quitting using any nicotine-containing products </a:t>
            </a:r>
          </a:p>
          <a:p>
            <a:r>
              <a:rPr lang="en-US" dirty="0"/>
              <a:t>3) To introduce participants to cessation resources </a:t>
            </a: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87" y="4430553"/>
            <a:ext cx="1934916" cy="1390924"/>
          </a:xfrm>
          <a:prstGeom prst="rect">
            <a:avLst/>
          </a:prstGeom>
          <a:effectLst>
            <a:softEdge rad="381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628" y="4451100"/>
            <a:ext cx="2024743" cy="1349828"/>
          </a:xfrm>
          <a:prstGeom prst="rect">
            <a:avLst/>
          </a:prstGeom>
          <a:effectLst>
            <a:softEdge rad="38100"/>
          </a:effectLst>
        </p:spPr>
      </p:pic>
      <p:pic>
        <p:nvPicPr>
          <p:cNvPr id="9" name="Picture 8"/>
          <p:cNvPicPr>
            <a:picLocks noChangeAspect="1"/>
          </p:cNvPicPr>
          <p:nvPr/>
        </p:nvPicPr>
        <p:blipFill>
          <a:blip r:embed="rId5"/>
          <a:stretch>
            <a:fillRect/>
          </a:stretch>
        </p:blipFill>
        <p:spPr>
          <a:xfrm>
            <a:off x="6113259" y="4672773"/>
            <a:ext cx="2492829" cy="906483"/>
          </a:xfrm>
          <a:prstGeom prst="rect">
            <a:avLst/>
          </a:prstGeom>
          <a:effectLst>
            <a:softEdge rad="38100"/>
          </a:effectLst>
        </p:spPr>
      </p:pic>
    </p:spTree>
    <p:extLst>
      <p:ext uri="{BB962C8B-B14F-4D97-AF65-F5344CB8AC3E}">
        <p14:creationId xmlns:p14="http://schemas.microsoft.com/office/powerpoint/2010/main" val="123519025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What units of the Stanford Tobacco Prevention Toolkit are included in the TEP curriculum?</a:t>
            </a:r>
            <a:endParaRPr lang="en-US" sz="3000" b="1" dirty="0">
              <a:solidFill>
                <a:srgbClr val="00838B"/>
              </a:solidFill>
            </a:endParaRPr>
          </a:p>
        </p:txBody>
      </p:sp>
      <p:sp>
        <p:nvSpPr>
          <p:cNvPr id="5" name="Content Placeholder 4"/>
          <p:cNvSpPr>
            <a:spLocks noGrp="1"/>
          </p:cNvSpPr>
          <p:nvPr>
            <p:ph idx="1"/>
          </p:nvPr>
        </p:nvSpPr>
        <p:spPr>
          <a:xfrm>
            <a:off x="800100" y="1637384"/>
            <a:ext cx="7543801" cy="4566646"/>
          </a:xfrm>
        </p:spPr>
        <p:txBody>
          <a:bodyPr/>
          <a:lstStyle/>
          <a:p>
            <a:pPr marL="0" indent="0">
              <a:buNone/>
            </a:pPr>
            <a:r>
              <a:rPr lang="en-US" dirty="0" smtClean="0"/>
              <a:t>The </a:t>
            </a:r>
            <a:r>
              <a:rPr lang="en-US" dirty="0"/>
              <a:t>program </a:t>
            </a:r>
            <a:r>
              <a:rPr lang="en-US" dirty="0" smtClean="0"/>
              <a:t>utilizes:</a:t>
            </a:r>
          </a:p>
          <a:p>
            <a:pPr marL="457200" indent="-457200">
              <a:buFont typeface="+mj-lt"/>
              <a:buAutoNum type="arabicPeriod"/>
            </a:pPr>
            <a:r>
              <a:rPr lang="en-US" dirty="0"/>
              <a:t>T</a:t>
            </a:r>
            <a:r>
              <a:rPr lang="en-US" dirty="0" smtClean="0"/>
              <a:t>wo </a:t>
            </a:r>
            <a:r>
              <a:rPr lang="en-US" dirty="0"/>
              <a:t>Truths and a </a:t>
            </a:r>
            <a:r>
              <a:rPr lang="en-US" dirty="0" smtClean="0"/>
              <a:t>Myth</a:t>
            </a:r>
          </a:p>
          <a:p>
            <a:pPr marL="457200" indent="-457200">
              <a:buFont typeface="+mj-lt"/>
              <a:buAutoNum type="arabicPeriod"/>
            </a:pPr>
            <a:r>
              <a:rPr lang="en-US" dirty="0" smtClean="0"/>
              <a:t>A </a:t>
            </a:r>
            <a:r>
              <a:rPr lang="en-US" dirty="0"/>
              <a:t>Little History to Set the </a:t>
            </a:r>
            <a:r>
              <a:rPr lang="en-US" dirty="0" smtClean="0"/>
              <a:t>Stage</a:t>
            </a:r>
          </a:p>
          <a:p>
            <a:pPr marL="457200" indent="-457200">
              <a:buFont typeface="+mj-lt"/>
              <a:buAutoNum type="arabicPeriod"/>
            </a:pPr>
            <a:r>
              <a:rPr lang="en-US" dirty="0" smtClean="0"/>
              <a:t>E-Cigarette </a:t>
            </a:r>
            <a:r>
              <a:rPr lang="en-US" dirty="0"/>
              <a:t>and Vape Pens </a:t>
            </a:r>
            <a:r>
              <a:rPr lang="en-US" dirty="0" smtClean="0"/>
              <a:t>101</a:t>
            </a:r>
          </a:p>
          <a:p>
            <a:pPr marL="457200" indent="-457200">
              <a:buFont typeface="+mj-lt"/>
              <a:buAutoNum type="arabicPeriod"/>
            </a:pPr>
            <a:r>
              <a:rPr lang="en-US" dirty="0" smtClean="0"/>
              <a:t>What’s </a:t>
            </a:r>
            <a:r>
              <a:rPr lang="en-US" dirty="0"/>
              <a:t>in E-Cigarettes and Vape </a:t>
            </a:r>
            <a:r>
              <a:rPr lang="en-US" dirty="0" smtClean="0"/>
              <a:t>Pens</a:t>
            </a:r>
          </a:p>
          <a:p>
            <a:pPr marL="457200" indent="-457200">
              <a:buFont typeface="+mj-lt"/>
              <a:buAutoNum type="arabicPeriod"/>
            </a:pPr>
            <a:r>
              <a:rPr lang="en-US" dirty="0" smtClean="0"/>
              <a:t>Pod-Based Systems</a:t>
            </a:r>
          </a:p>
          <a:p>
            <a:pPr marL="457200" indent="-457200">
              <a:buFont typeface="+mj-lt"/>
              <a:buAutoNum type="arabicPeriod"/>
            </a:pPr>
            <a:r>
              <a:rPr lang="en-US" dirty="0" smtClean="0"/>
              <a:t>Unit-1-Brain-101</a:t>
            </a:r>
          </a:p>
          <a:p>
            <a:pPr marL="0" indent="0">
              <a:buNone/>
            </a:pPr>
            <a:r>
              <a:rPr lang="en-US" dirty="0" smtClean="0"/>
              <a:t>The </a:t>
            </a:r>
            <a:r>
              <a:rPr lang="en-US" dirty="0"/>
              <a:t>Stanford Tobacco Prevention Toolkit includes </a:t>
            </a:r>
            <a:r>
              <a:rPr lang="en-US" dirty="0" smtClean="0"/>
              <a:t>lessons (with talking points), </a:t>
            </a:r>
            <a:r>
              <a:rPr lang="en-US" dirty="0"/>
              <a:t>PowerPoints, worksheets, and activities which cover an array of topics from a history of tobacco products to the emerging public health threat of young electronic cigarettes users. </a:t>
            </a: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43</a:t>
            </a:fld>
            <a:endParaRPr lang="en-US"/>
          </a:p>
        </p:txBody>
      </p:sp>
    </p:spTree>
    <p:extLst>
      <p:ext uri="{BB962C8B-B14F-4D97-AF65-F5344CB8AC3E}">
        <p14:creationId xmlns:p14="http://schemas.microsoft.com/office/powerpoint/2010/main" val="288635691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How can you utilize TEP and/or the Stanford Tobacco Prevention Toolkit?</a:t>
            </a:r>
            <a:endParaRPr lang="en-US" sz="3000" b="1" dirty="0">
              <a:solidFill>
                <a:srgbClr val="00838B"/>
              </a:solidFill>
            </a:endParaRPr>
          </a:p>
        </p:txBody>
      </p:sp>
      <p:sp>
        <p:nvSpPr>
          <p:cNvPr id="5" name="Content Placeholder 4"/>
          <p:cNvSpPr>
            <a:spLocks noGrp="1"/>
          </p:cNvSpPr>
          <p:nvPr>
            <p:ph idx="1"/>
          </p:nvPr>
        </p:nvSpPr>
        <p:spPr>
          <a:xfrm>
            <a:off x="258792" y="1704108"/>
            <a:ext cx="8635042" cy="4499921"/>
          </a:xfrm>
        </p:spPr>
        <p:txBody>
          <a:bodyPr/>
          <a:lstStyle/>
          <a:p>
            <a:r>
              <a:rPr lang="en-US" u="sng" dirty="0"/>
              <a:t>Use of Stanford Tobacco Prevention Toolkit</a:t>
            </a:r>
            <a:endParaRPr lang="en-US" dirty="0"/>
          </a:p>
          <a:p>
            <a:r>
              <a:rPr lang="en-US" dirty="0"/>
              <a:t>If you attended the Stanford Tobacco Prevention Toolkit (STPT) Training, then you are free to share the STPT materials and do TOTs with parents, teachers, law enforcement, etc. for the STPT. That is part of what the STPT Training is intended for.</a:t>
            </a:r>
          </a:p>
          <a:p>
            <a:r>
              <a:rPr lang="en-US" dirty="0"/>
              <a:t> </a:t>
            </a:r>
            <a:r>
              <a:rPr lang="en-US" u="sng" dirty="0" smtClean="0"/>
              <a:t>TEP </a:t>
            </a:r>
            <a:r>
              <a:rPr lang="en-US" u="sng" dirty="0"/>
              <a:t>Facilitation or Aspiring TEP Trainer-of-Trainers</a:t>
            </a:r>
            <a:endParaRPr lang="en-US" dirty="0"/>
          </a:p>
          <a:p>
            <a:r>
              <a:rPr lang="en-US" dirty="0" smtClean="0"/>
              <a:t>If you need more TEP training </a:t>
            </a:r>
            <a:r>
              <a:rPr lang="en-US" dirty="0"/>
              <a:t>after reading the manual, reviewing the curriculum, and attending the </a:t>
            </a:r>
            <a:r>
              <a:rPr lang="en-US" dirty="0" smtClean="0"/>
              <a:t>STPT training, the </a:t>
            </a:r>
            <a:r>
              <a:rPr lang="en-US" dirty="0"/>
              <a:t>TEP Committee will continue </a:t>
            </a:r>
            <a:r>
              <a:rPr lang="en-US" dirty="0" smtClean="0"/>
              <a:t>to provide more in-depth technical assistance. Therefore</a:t>
            </a:r>
            <a:r>
              <a:rPr lang="en-US" dirty="0"/>
              <a:t>, DAODAS strongly encourages TEP facilitators to reach out to their Regional TEP Committee member(s) to ensure that they are teaching the curriculum with fidelity. </a:t>
            </a:r>
            <a:r>
              <a:rPr lang="en-US" dirty="0" smtClean="0"/>
              <a:t>DAODAS </a:t>
            </a:r>
            <a:r>
              <a:rPr lang="en-US" dirty="0"/>
              <a:t>recommends the TEP facilitator to schedule a TOT with their Regional TEP Committee member to become a TEP TOT.   </a:t>
            </a:r>
          </a:p>
          <a:p>
            <a:r>
              <a:rPr lang="en-US" dirty="0"/>
              <a:t> </a:t>
            </a: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44</a:t>
            </a:fld>
            <a:endParaRPr lang="en-US"/>
          </a:p>
        </p:txBody>
      </p:sp>
    </p:spTree>
    <p:extLst>
      <p:ext uri="{BB962C8B-B14F-4D97-AF65-F5344CB8AC3E}">
        <p14:creationId xmlns:p14="http://schemas.microsoft.com/office/powerpoint/2010/main" val="1743961703"/>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*REMINDER*</a:t>
            </a:r>
            <a:endParaRPr lang="en-US" sz="3000" b="1" dirty="0">
              <a:solidFill>
                <a:srgbClr val="00838B"/>
              </a:solidFill>
            </a:endParaRPr>
          </a:p>
        </p:txBody>
      </p:sp>
      <p:sp>
        <p:nvSpPr>
          <p:cNvPr id="5" name="Content Placeholder 4"/>
          <p:cNvSpPr>
            <a:spLocks noGrp="1"/>
          </p:cNvSpPr>
          <p:nvPr>
            <p:ph idx="1"/>
          </p:nvPr>
        </p:nvSpPr>
        <p:spPr>
          <a:xfrm>
            <a:off x="258792" y="1704108"/>
            <a:ext cx="8635042" cy="4499921"/>
          </a:xfrm>
        </p:spPr>
        <p:txBody>
          <a:bodyPr/>
          <a:lstStyle/>
          <a:p>
            <a:r>
              <a:rPr lang="en-US" dirty="0"/>
              <a:t> </a:t>
            </a:r>
          </a:p>
          <a:p>
            <a:r>
              <a:rPr lang="en-US" dirty="0"/>
              <a:t> </a:t>
            </a: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45</a:t>
            </a:fld>
            <a:endParaRPr lang="en-US"/>
          </a:p>
        </p:txBody>
      </p:sp>
      <p:sp>
        <p:nvSpPr>
          <p:cNvPr id="7" name="Content Placeholder 4"/>
          <p:cNvSpPr txBox="1">
            <a:spLocks/>
          </p:cNvSpPr>
          <p:nvPr/>
        </p:nvSpPr>
        <p:spPr>
          <a:xfrm>
            <a:off x="473178" y="1434540"/>
            <a:ext cx="8197643" cy="449992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If you didn't attend the STPT Training, then it is </a:t>
            </a:r>
            <a:r>
              <a:rPr lang="en-US" b="1" dirty="0"/>
              <a:t>mandatory for you to contact the TEP Committee to receive the necessary training as well as receive your agency’s TEP binder and TEP flash </a:t>
            </a:r>
            <a:r>
              <a:rPr lang="en-US" b="1" dirty="0" smtClean="0"/>
              <a:t>drive.</a:t>
            </a:r>
            <a:r>
              <a:rPr lang="en-US" dirty="0"/>
              <a:t> DAODAS encourages their Regional Capacity Coaches help TEP Committee members provide additional TEP training or TEP TOT training. </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4615261" y="3954068"/>
            <a:ext cx="2997011" cy="1996009"/>
          </a:xfrm>
          <a:prstGeom prst="rect">
            <a:avLst/>
          </a:prstGeom>
          <a:effectLst>
            <a:softEdge rad="127000"/>
          </a:effectLst>
        </p:spPr>
      </p:pic>
      <p:pic>
        <p:nvPicPr>
          <p:cNvPr id="8" name="Picture 7"/>
          <p:cNvPicPr>
            <a:picLocks noChangeAspect="1"/>
          </p:cNvPicPr>
          <p:nvPr/>
        </p:nvPicPr>
        <p:blipFill>
          <a:blip r:embed="rId4"/>
          <a:stretch>
            <a:fillRect/>
          </a:stretch>
        </p:blipFill>
        <p:spPr>
          <a:xfrm>
            <a:off x="2609524" y="4868901"/>
            <a:ext cx="2005737" cy="1504303"/>
          </a:xfrm>
          <a:prstGeom prst="rect">
            <a:avLst/>
          </a:prstGeom>
          <a:effectLst>
            <a:softEdge rad="127000"/>
          </a:effectLst>
        </p:spPr>
      </p:pic>
      <p:pic>
        <p:nvPicPr>
          <p:cNvPr id="9" name="Picture 8"/>
          <p:cNvPicPr>
            <a:picLocks noChangeAspect="1"/>
          </p:cNvPicPr>
          <p:nvPr/>
        </p:nvPicPr>
        <p:blipFill>
          <a:blip r:embed="rId5"/>
          <a:stretch>
            <a:fillRect/>
          </a:stretch>
        </p:blipFill>
        <p:spPr>
          <a:xfrm>
            <a:off x="1876240" y="3039235"/>
            <a:ext cx="2739021" cy="1829666"/>
          </a:xfrm>
          <a:prstGeom prst="rect">
            <a:avLst/>
          </a:prstGeom>
          <a:effectLst>
            <a:softEdge rad="63500"/>
          </a:effectLst>
        </p:spPr>
      </p:pic>
    </p:spTree>
    <p:extLst>
      <p:ext uri="{BB962C8B-B14F-4D97-AF65-F5344CB8AC3E}">
        <p14:creationId xmlns:p14="http://schemas.microsoft.com/office/powerpoint/2010/main" val="265117941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780227"/>
            <a:ext cx="7543800" cy="608735"/>
          </a:xfrm>
          <a:prstGeom prst="rect">
            <a:avLst/>
          </a:prstGeom>
        </p:spPr>
        <p:txBody>
          <a:bodyPr>
            <a:noAutofit/>
          </a:bodyPr>
          <a:lstStyle/>
          <a:p>
            <a:r>
              <a:rPr lang="en-US" sz="3000" b="1" dirty="0" smtClean="0">
                <a:solidFill>
                  <a:srgbClr val="00838B"/>
                </a:solidFill>
              </a:rPr>
              <a:t>Who are my regional TEP Committee members?</a:t>
            </a:r>
            <a:endParaRPr lang="en-US" sz="3000" b="1" dirty="0">
              <a:solidFill>
                <a:srgbClr val="00838B"/>
              </a:solidFill>
            </a:endParaRPr>
          </a:p>
        </p:txBody>
      </p:sp>
      <p:sp>
        <p:nvSpPr>
          <p:cNvPr id="5" name="Content Placeholder 4"/>
          <p:cNvSpPr>
            <a:spLocks noGrp="1"/>
          </p:cNvSpPr>
          <p:nvPr>
            <p:ph idx="1"/>
          </p:nvPr>
        </p:nvSpPr>
        <p:spPr>
          <a:xfrm>
            <a:off x="258792" y="1704108"/>
            <a:ext cx="8635042" cy="4499921"/>
          </a:xfrm>
        </p:spPr>
        <p:txBody>
          <a:bodyPr/>
          <a:lstStyle/>
          <a:p>
            <a:r>
              <a:rPr lang="en-US" dirty="0" smtClean="0"/>
              <a:t>Current TEP </a:t>
            </a:r>
            <a:r>
              <a:rPr lang="en-US" dirty="0"/>
              <a:t>Committee </a:t>
            </a:r>
            <a:r>
              <a:rPr lang="en-US" dirty="0" smtClean="0"/>
              <a:t>members: </a:t>
            </a:r>
          </a:p>
          <a:p>
            <a:pPr>
              <a:buFont typeface="Wingdings" panose="05000000000000000000" pitchFamily="2" charset="2"/>
              <a:buChar char="q"/>
            </a:pPr>
            <a:r>
              <a:rPr lang="en-US" dirty="0"/>
              <a:t> </a:t>
            </a:r>
            <a:r>
              <a:rPr lang="en-US" dirty="0" smtClean="0"/>
              <a:t> Ashley </a:t>
            </a:r>
            <a:r>
              <a:rPr lang="en-US" dirty="0"/>
              <a:t>Bodiford &lt;abodiford@lradac.org&gt;</a:t>
            </a:r>
            <a:endParaRPr lang="en-US" dirty="0" smtClean="0"/>
          </a:p>
          <a:p>
            <a:pPr>
              <a:buFont typeface="Wingdings" panose="05000000000000000000" pitchFamily="2" charset="2"/>
              <a:buChar char="q"/>
            </a:pPr>
            <a:r>
              <a:rPr lang="en-US" dirty="0"/>
              <a:t>  McAninch, Jeff &lt;jmcaninch@phoenixcenter.org&gt;</a:t>
            </a:r>
            <a:endParaRPr lang="en-US" dirty="0" smtClean="0"/>
          </a:p>
          <a:p>
            <a:pPr>
              <a:buFont typeface="Wingdings" panose="05000000000000000000" pitchFamily="2" charset="2"/>
              <a:buChar char="q"/>
            </a:pPr>
            <a:r>
              <a:rPr lang="en-US" dirty="0"/>
              <a:t>  Bertsch, Amanda &lt;ABertsch@phoenixcenter.org&gt;</a:t>
            </a:r>
            <a:endParaRPr lang="en-US" dirty="0" smtClean="0"/>
          </a:p>
          <a:p>
            <a:pPr>
              <a:buFont typeface="Wingdings" panose="05000000000000000000" pitchFamily="2" charset="2"/>
              <a:buChar char="q"/>
            </a:pPr>
            <a:r>
              <a:rPr lang="en-US" dirty="0"/>
              <a:t>  'Veronica Dadzie-Edmonds' &lt;vedmonds@fairfieldbhs.org&gt;</a:t>
            </a:r>
            <a:endParaRPr lang="en-US" dirty="0" smtClean="0"/>
          </a:p>
          <a:p>
            <a:pPr>
              <a:buFont typeface="Wingdings" panose="05000000000000000000" pitchFamily="2" charset="2"/>
              <a:buChar char="q"/>
            </a:pPr>
            <a:r>
              <a:rPr lang="en-US" dirty="0"/>
              <a:t>  Joe Pinilla &lt;jpinilla@tfcbh.org&gt;</a:t>
            </a:r>
            <a:endParaRPr lang="en-US" dirty="0" smtClean="0"/>
          </a:p>
          <a:p>
            <a:pPr>
              <a:buFont typeface="Wingdings" panose="05000000000000000000" pitchFamily="2" charset="2"/>
              <a:buChar char="q"/>
            </a:pPr>
            <a:r>
              <a:rPr lang="en-US" dirty="0" smtClean="0"/>
              <a:t>  Region 3 Representative - TBD</a:t>
            </a:r>
          </a:p>
          <a:p>
            <a:pPr>
              <a:buFont typeface="Wingdings" panose="05000000000000000000" pitchFamily="2" charset="2"/>
              <a:buChar char="q"/>
            </a:pPr>
            <a:r>
              <a:rPr lang="en-US" dirty="0"/>
              <a:t> </a:t>
            </a:r>
            <a:r>
              <a:rPr lang="en-US" dirty="0" smtClean="0"/>
              <a:t> Region 4 Representative - TBD</a:t>
            </a:r>
          </a:p>
          <a:p>
            <a:endParaRPr lang="en-US" dirty="0"/>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46</a:t>
            </a:fld>
            <a:endParaRPr lang="en-US"/>
          </a:p>
        </p:txBody>
      </p:sp>
    </p:spTree>
    <p:extLst>
      <p:ext uri="{BB962C8B-B14F-4D97-AF65-F5344CB8AC3E}">
        <p14:creationId xmlns:p14="http://schemas.microsoft.com/office/powerpoint/2010/main" val="221210830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914400" y="6459786"/>
            <a:ext cx="1854203" cy="365125"/>
          </a:xfrm>
          <a:prstGeom prst="rect">
            <a:avLst/>
          </a:prstGeom>
        </p:spPr>
        <p:txBody>
          <a:bodyPr/>
          <a:lstStyle/>
          <a:p>
            <a:fld id="{E5A28681-5C46-4B71-A868-D52F11E46D5C}" type="datetime1">
              <a:rPr lang="en-US" smtClean="0"/>
              <a:t>8/1/2019</a:t>
            </a:fld>
            <a:endParaRPr lang="en-US"/>
          </a:p>
        </p:txBody>
      </p:sp>
      <p:sp>
        <p:nvSpPr>
          <p:cNvPr id="11" name="Slide Number Placeholder 10"/>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47</a:t>
            </a:fld>
            <a:endParaRPr lang="en-US"/>
          </a:p>
        </p:txBody>
      </p:sp>
      <p:sp>
        <p:nvSpPr>
          <p:cNvPr id="2" name="Title 1"/>
          <p:cNvSpPr>
            <a:spLocks noGrp="1"/>
          </p:cNvSpPr>
          <p:nvPr>
            <p:ph type="title" idx="4294967295"/>
          </p:nvPr>
        </p:nvSpPr>
        <p:spPr>
          <a:xfrm>
            <a:off x="667986" y="881063"/>
            <a:ext cx="7824355" cy="600075"/>
          </a:xfrm>
          <a:prstGeom prst="rect">
            <a:avLst/>
          </a:prstGeom>
        </p:spPr>
        <p:txBody>
          <a:bodyPr>
            <a:noAutofit/>
          </a:bodyPr>
          <a:lstStyle/>
          <a:p>
            <a:r>
              <a:rPr lang="en-US" sz="3600" b="1" dirty="0" smtClean="0">
                <a:solidFill>
                  <a:srgbClr val="00838B"/>
                </a:solidFill>
              </a:rPr>
              <a:t>How do I enter these activities into Impact?</a:t>
            </a:r>
            <a:endParaRPr lang="en-US" sz="3600" b="1" dirty="0">
              <a:solidFill>
                <a:srgbClr val="00838B"/>
              </a:solidFill>
            </a:endParaRPr>
          </a:p>
        </p:txBody>
      </p:sp>
      <p:cxnSp>
        <p:nvCxnSpPr>
          <p:cNvPr id="9" name="Straight Connector 8"/>
          <p:cNvCxnSpPr/>
          <p:nvPr/>
        </p:nvCxnSpPr>
        <p:spPr>
          <a:xfrm>
            <a:off x="800100" y="149602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527129678"/>
              </p:ext>
            </p:extLst>
          </p:nvPr>
        </p:nvGraphicFramePr>
        <p:xfrm>
          <a:off x="800100" y="1510919"/>
          <a:ext cx="7560129" cy="4766608"/>
        </p:xfrm>
        <a:graphic>
          <a:graphicData uri="http://schemas.openxmlformats.org/drawingml/2006/table">
            <a:tbl>
              <a:tblPr firstRow="1" firstCol="1" bandRow="1">
                <a:tableStyleId>{5C22544A-7EE6-4342-B048-85BDC9FD1C3A}</a:tableStyleId>
              </a:tblPr>
              <a:tblGrid>
                <a:gridCol w="1359404"/>
                <a:gridCol w="2194871"/>
                <a:gridCol w="920430"/>
                <a:gridCol w="1196558"/>
                <a:gridCol w="1888866"/>
              </a:tblGrid>
              <a:tr h="408620">
                <a:tc>
                  <a:txBody>
                    <a:bodyPr/>
                    <a:lstStyle/>
                    <a:p>
                      <a:pPr marL="0" marR="0" algn="ctr">
                        <a:spcBef>
                          <a:spcPts val="0"/>
                        </a:spcBef>
                        <a:spcAft>
                          <a:spcPts val="0"/>
                        </a:spcAft>
                      </a:pPr>
                      <a:r>
                        <a:rPr lang="en-US" sz="1300" dirty="0">
                          <a:effectLst/>
                        </a:rPr>
                        <a:t>Program Title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lgn="ctr">
                        <a:spcBef>
                          <a:spcPts val="0"/>
                        </a:spcBef>
                        <a:spcAft>
                          <a:spcPts val="0"/>
                        </a:spcAft>
                      </a:pPr>
                      <a:r>
                        <a:rPr lang="en-US" sz="1300">
                          <a:effectLst/>
                        </a:rPr>
                        <a:t>Program Description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lgn="ctr">
                        <a:spcBef>
                          <a:spcPts val="0"/>
                        </a:spcBef>
                        <a:spcAft>
                          <a:spcPts val="0"/>
                        </a:spcAft>
                      </a:pPr>
                      <a:r>
                        <a:rPr lang="en-US" sz="1300">
                          <a:effectLst/>
                        </a:rPr>
                        <a:t>Program Type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lgn="ctr">
                        <a:spcBef>
                          <a:spcPts val="0"/>
                        </a:spcBef>
                        <a:spcAft>
                          <a:spcPts val="0"/>
                        </a:spcAft>
                      </a:pPr>
                      <a:r>
                        <a:rPr lang="en-US" sz="1300">
                          <a:effectLst/>
                        </a:rPr>
                        <a:t>Primary Strategy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lgn="ctr">
                        <a:spcBef>
                          <a:spcPts val="0"/>
                        </a:spcBef>
                        <a:spcAft>
                          <a:spcPts val="0"/>
                        </a:spcAft>
                      </a:pPr>
                      <a:r>
                        <a:rPr lang="en-US" sz="1300">
                          <a:effectLst/>
                        </a:rPr>
                        <a:t>Note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r>
              <a:tr h="1584215">
                <a:tc>
                  <a:txBody>
                    <a:bodyPr/>
                    <a:lstStyle/>
                    <a:p>
                      <a:pPr marL="0" marR="0">
                        <a:spcBef>
                          <a:spcPts val="0"/>
                        </a:spcBef>
                        <a:spcAft>
                          <a:spcPts val="0"/>
                        </a:spcAft>
                      </a:pPr>
                      <a:r>
                        <a:rPr lang="en-US" sz="1300">
                          <a:effectLst/>
                        </a:rPr>
                        <a:t>Stanford Tobacco Prevention Toolkit Information /Education / Awareness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Media Campaigns; training for targeted populations; information dissemination for targeted population; and printed materials.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Local/ Innovative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Information Dissemination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If you choose to group information dissemination strategies into a single program, be sure to select all objectives that apply and enter all relevant program outcomes.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r>
              <a:tr h="1386188">
                <a:tc>
                  <a:txBody>
                    <a:bodyPr/>
                    <a:lstStyle/>
                    <a:p>
                      <a:pPr marL="0" marR="0">
                        <a:spcBef>
                          <a:spcPts val="0"/>
                        </a:spcBef>
                        <a:spcAft>
                          <a:spcPts val="0"/>
                        </a:spcAft>
                      </a:pPr>
                      <a:r>
                        <a:rPr lang="en-US" sz="1300">
                          <a:effectLst/>
                        </a:rPr>
                        <a:t>Stanford Tobacco Prevention Toolkit: Modules for tobacco and nicotine education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dirty="0">
                          <a:effectLst/>
                        </a:rPr>
                        <a:t>Multi-session evidence-based curriculum delivered consecutively to individuals within a population. Must use the DAODAS Standard Survey (Pre- and Post-Test)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Evidence-based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Education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Evidence-based curriculum titles are listed in the Evidence-Based drop down menu</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r>
              <a:tr h="1386188">
                <a:tc>
                  <a:txBody>
                    <a:bodyPr/>
                    <a:lstStyle/>
                    <a:p>
                      <a:pPr marL="0" marR="0">
                        <a:spcBef>
                          <a:spcPts val="0"/>
                        </a:spcBef>
                        <a:spcAft>
                          <a:spcPts val="0"/>
                        </a:spcAft>
                      </a:pPr>
                      <a:r>
                        <a:rPr lang="en-US" sz="1300">
                          <a:effectLst/>
                        </a:rPr>
                        <a:t>Tobacco Education Program (TEP)</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dirty="0">
                          <a:effectLst/>
                        </a:rPr>
                        <a:t>Problem ID &amp; Referral educational program for substance use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a:effectLst/>
                        </a:rPr>
                        <a:t>Local/ Innovative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dirty="0">
                          <a:effectLst/>
                        </a:rPr>
                        <a:t>Problem ID &amp; Referral</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c>
                  <a:txBody>
                    <a:bodyPr/>
                    <a:lstStyle/>
                    <a:p>
                      <a:pPr marL="0" marR="0">
                        <a:spcBef>
                          <a:spcPts val="0"/>
                        </a:spcBef>
                        <a:spcAft>
                          <a:spcPts val="0"/>
                        </a:spcAft>
                      </a:pPr>
                      <a:r>
                        <a:rPr lang="en-US" sz="1300" dirty="0">
                          <a:effectLst/>
                        </a:rPr>
                        <a:t>If you group problem ID and referral strategies into a single program, be sure to select all objectives that apply and enter all relevant program outcomes.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581" marR="83581" marT="0" marB="0"/>
                </a:tc>
              </a:tr>
            </a:tbl>
          </a:graphicData>
        </a:graphic>
      </p:graphicFrame>
    </p:spTree>
    <p:extLst>
      <p:ext uri="{BB962C8B-B14F-4D97-AF65-F5344CB8AC3E}">
        <p14:creationId xmlns:p14="http://schemas.microsoft.com/office/powerpoint/2010/main" val="76316873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89907549"/>
              </p:ext>
            </p:extLst>
          </p:nvPr>
        </p:nvGraphicFramePr>
        <p:xfrm>
          <a:off x="270163" y="695354"/>
          <a:ext cx="8489373" cy="5684665"/>
        </p:xfrm>
        <a:graphic>
          <a:graphicData uri="http://schemas.openxmlformats.org/drawingml/2006/table">
            <a:tbl>
              <a:tblPr firstRow="1" firstCol="1" bandRow="1">
                <a:tableStyleId>{5C22544A-7EE6-4342-B048-85BDC9FD1C3A}</a:tableStyleId>
              </a:tblPr>
              <a:tblGrid>
                <a:gridCol w="966355"/>
                <a:gridCol w="955964"/>
                <a:gridCol w="594031"/>
                <a:gridCol w="551392"/>
                <a:gridCol w="751897"/>
                <a:gridCol w="852151"/>
                <a:gridCol w="902277"/>
                <a:gridCol w="902277"/>
                <a:gridCol w="852151"/>
                <a:gridCol w="1160878"/>
              </a:tblGrid>
              <a:tr h="689220">
                <a:tc gridSpan="10">
                  <a:txBody>
                    <a:bodyPr/>
                    <a:lstStyle/>
                    <a:p>
                      <a:pPr marL="0" marR="0" algn="ctr">
                        <a:spcBef>
                          <a:spcPts val="0"/>
                        </a:spcBef>
                        <a:spcAft>
                          <a:spcPts val="0"/>
                        </a:spcAft>
                      </a:pPr>
                      <a:r>
                        <a:rPr lang="en-US" sz="1800" dirty="0">
                          <a:effectLst/>
                        </a:rPr>
                        <a:t>IMPACT Entry: Use of the Stanford Tobacco Prevention Toolkit for </a:t>
                      </a:r>
                      <a:endParaRPr lang="en-US" sz="1800" dirty="0" smtClean="0">
                        <a:effectLst/>
                      </a:endParaRPr>
                    </a:p>
                    <a:p>
                      <a:pPr marL="0" marR="0" algn="ctr">
                        <a:spcBef>
                          <a:spcPts val="0"/>
                        </a:spcBef>
                        <a:spcAft>
                          <a:spcPts val="0"/>
                        </a:spcAft>
                      </a:pPr>
                      <a:r>
                        <a:rPr lang="en-US" sz="1800" dirty="0" smtClean="0">
                          <a:effectLst/>
                        </a:rPr>
                        <a:t>Information </a:t>
                      </a:r>
                      <a:r>
                        <a:rPr lang="en-US" sz="1800" dirty="0">
                          <a:effectLst/>
                        </a:rPr>
                        <a:t>Dissemination Activities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45">
                <a:tc>
                  <a:txBody>
                    <a:bodyPr/>
                    <a:lstStyle/>
                    <a:p>
                      <a:pPr marL="0" marR="0" algn="ctr">
                        <a:spcBef>
                          <a:spcPts val="0"/>
                        </a:spcBef>
                        <a:spcAft>
                          <a:spcPts val="0"/>
                        </a:spcAft>
                      </a:pPr>
                      <a:r>
                        <a:rPr lang="en-US" sz="1050">
                          <a:effectLst/>
                        </a:rPr>
                        <a:t>Program Title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Single Service Title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Objective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Service Date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Single Service Duration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Service Type Code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Service Population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Demographic Service Information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Service Location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ctr">
                        <a:spcBef>
                          <a:spcPts val="0"/>
                        </a:spcBef>
                        <a:spcAft>
                          <a:spcPts val="0"/>
                        </a:spcAft>
                      </a:pPr>
                      <a:r>
                        <a:rPr lang="en-US" sz="1000">
                          <a:effectLst/>
                        </a:rPr>
                        <a:t>Staff/Volunteers Hours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r>
              <a:tr h="2028908">
                <a:tc>
                  <a:txBody>
                    <a:bodyPr/>
                    <a:lstStyle/>
                    <a:p>
                      <a:pPr marL="0" marR="0" algn="l">
                        <a:spcBef>
                          <a:spcPts val="0"/>
                        </a:spcBef>
                        <a:spcAft>
                          <a:spcPts val="0"/>
                        </a:spcAft>
                      </a:pPr>
                      <a:r>
                        <a:rPr lang="en-US" sz="1050">
                          <a:effectLst/>
                        </a:rPr>
                        <a:t>Choose Your County’s Community Awareness Plan (Information Dissemination)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dirty="0">
                          <a:effectLst/>
                        </a:rPr>
                        <a:t>Create title using location and activity. For example:</a:t>
                      </a:r>
                    </a:p>
                    <a:p>
                      <a:pPr marL="0" marR="0" algn="l">
                        <a:spcBef>
                          <a:spcPts val="0"/>
                        </a:spcBef>
                        <a:spcAft>
                          <a:spcPts val="0"/>
                        </a:spcAft>
                      </a:pPr>
                      <a:r>
                        <a:rPr lang="en-US" sz="1000" dirty="0">
                          <a:effectLst/>
                        </a:rPr>
                        <a:t>Speaking Engagement using Stanford Tobacco Prevention Toolkit for Sunny County School District 54 administrators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Choose objective that closely mirrors the service. For example: To increase knowledge of harmful effect of tobacco use.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Date service took place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Time spent in front of the audience delivering the information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STN17A-Speaking Engagements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Teachers/</a:t>
                      </a:r>
                    </a:p>
                    <a:p>
                      <a:pPr marL="0" marR="0" algn="l">
                        <a:spcBef>
                          <a:spcPts val="0"/>
                        </a:spcBef>
                        <a:spcAft>
                          <a:spcPts val="0"/>
                        </a:spcAft>
                      </a:pPr>
                      <a:r>
                        <a:rPr lang="en-US" sz="1000">
                          <a:effectLst/>
                        </a:rPr>
                        <a:t>Administrators</a:t>
                      </a:r>
                    </a:p>
                    <a:p>
                      <a:pPr marL="0" marR="0" algn="l">
                        <a:spcBef>
                          <a:spcPts val="0"/>
                        </a:spcBef>
                        <a:spcAft>
                          <a:spcPts val="0"/>
                        </a:spcAft>
                      </a:pPr>
                      <a:r>
                        <a:rPr lang="en-US" sz="1000">
                          <a:effectLst/>
                        </a:rPr>
                        <a:t>/Counselors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Count would be # of administrators receiving information and demographics would be reflective of the audience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Government Offices (For example if held at school district headquarters)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Direct time-time in front of audience delivering presentation.</a:t>
                      </a:r>
                    </a:p>
                    <a:p>
                      <a:pPr marL="0" marR="0" algn="l">
                        <a:spcBef>
                          <a:spcPts val="0"/>
                        </a:spcBef>
                        <a:spcAft>
                          <a:spcPts val="0"/>
                        </a:spcAft>
                      </a:pPr>
                      <a:r>
                        <a:rPr lang="en-US" sz="1000">
                          <a:effectLst/>
                        </a:rPr>
                        <a:t> </a:t>
                      </a:r>
                    </a:p>
                    <a:p>
                      <a:pPr marL="0" marR="0" algn="l">
                        <a:spcBef>
                          <a:spcPts val="0"/>
                        </a:spcBef>
                        <a:spcAft>
                          <a:spcPts val="0"/>
                        </a:spcAft>
                      </a:pPr>
                      <a:r>
                        <a:rPr lang="en-US" sz="1000">
                          <a:effectLst/>
                        </a:rPr>
                        <a:t>Indirect time- preparation for presentation, travel to and from location, etc.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r>
              <a:tr h="1749032">
                <a:tc>
                  <a:txBody>
                    <a:bodyPr/>
                    <a:lstStyle/>
                    <a:p>
                      <a:pPr marL="0" marR="0" algn="l">
                        <a:spcBef>
                          <a:spcPts val="0"/>
                        </a:spcBef>
                        <a:spcAft>
                          <a:spcPts val="0"/>
                        </a:spcAft>
                      </a:pPr>
                      <a:r>
                        <a:rPr lang="en-US" sz="1050" dirty="0">
                          <a:effectLst/>
                        </a:rPr>
                        <a:t>This is same for all types of information dissemination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would change based on type of dissemination and audience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could be same-based on how you have your objective written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is same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is same unless only doing planning for event- then the service duration is equal to your indirect 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would change based on type of information dissemination and/or if you are implementing or planning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would change based on audience you were providing information to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dirty="0">
                          <a:effectLst/>
                        </a:rPr>
                        <a:t>This would change based on audience you were providing information to. If planning only, there would be no demographic service information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a:effectLst/>
                        </a:rPr>
                        <a:t>This would change based on where you are providing service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c>
                  <a:txBody>
                    <a:bodyPr/>
                    <a:lstStyle/>
                    <a:p>
                      <a:pPr marL="0" marR="0" algn="l">
                        <a:spcBef>
                          <a:spcPts val="0"/>
                        </a:spcBef>
                        <a:spcAft>
                          <a:spcPts val="0"/>
                        </a:spcAft>
                      </a:pPr>
                      <a:r>
                        <a:rPr lang="en-US" sz="1000" dirty="0">
                          <a:effectLst/>
                        </a:rPr>
                        <a:t>This would remain same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86" marR="59286" marT="0" marB="0"/>
                </a:tc>
              </a:tr>
            </a:tbl>
          </a:graphicData>
        </a:graphic>
      </p:graphicFrame>
    </p:spTree>
    <p:extLst>
      <p:ext uri="{BB962C8B-B14F-4D97-AF65-F5344CB8AC3E}">
        <p14:creationId xmlns:p14="http://schemas.microsoft.com/office/powerpoint/2010/main" val="248754618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49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14492088"/>
              </p:ext>
            </p:extLst>
          </p:nvPr>
        </p:nvGraphicFramePr>
        <p:xfrm>
          <a:off x="204648" y="776178"/>
          <a:ext cx="8575669" cy="6059376"/>
        </p:xfrm>
        <a:graphic>
          <a:graphicData uri="http://schemas.openxmlformats.org/drawingml/2006/table">
            <a:tbl>
              <a:tblPr firstRow="1" firstCol="1" bandRow="1">
                <a:tableStyleId>{5C22544A-7EE6-4342-B048-85BDC9FD1C3A}</a:tableStyleId>
              </a:tblPr>
              <a:tblGrid>
                <a:gridCol w="973126"/>
                <a:gridCol w="861622"/>
                <a:gridCol w="709570"/>
                <a:gridCol w="658887"/>
                <a:gridCol w="658887"/>
                <a:gridCol w="861622"/>
                <a:gridCol w="912305"/>
                <a:gridCol w="912305"/>
                <a:gridCol w="861622"/>
                <a:gridCol w="1165723"/>
              </a:tblGrid>
              <a:tr h="1681441">
                <a:tc gridSpan="10">
                  <a:txBody>
                    <a:bodyPr/>
                    <a:lstStyle/>
                    <a:p>
                      <a:pPr marL="0" marR="0" algn="ctr">
                        <a:spcBef>
                          <a:spcPts val="0"/>
                        </a:spcBef>
                        <a:spcAft>
                          <a:spcPts val="0"/>
                        </a:spcAft>
                      </a:pPr>
                      <a:r>
                        <a:rPr lang="en-US" sz="1800" dirty="0">
                          <a:effectLst/>
                        </a:rPr>
                        <a:t>IMPACT Entry: Use of the Stanford Tobacco Prevention Toolkit for </a:t>
                      </a:r>
                      <a:endParaRPr lang="en-US" sz="1800" dirty="0" smtClean="0">
                        <a:effectLst/>
                      </a:endParaRPr>
                    </a:p>
                    <a:p>
                      <a:pPr marL="0" marR="0" algn="ctr">
                        <a:spcBef>
                          <a:spcPts val="0"/>
                        </a:spcBef>
                        <a:spcAft>
                          <a:spcPts val="0"/>
                        </a:spcAft>
                      </a:pPr>
                      <a:r>
                        <a:rPr lang="en-US" sz="1800" dirty="0" smtClean="0">
                          <a:effectLst/>
                        </a:rPr>
                        <a:t>Recurring </a:t>
                      </a:r>
                      <a:r>
                        <a:rPr lang="en-US" sz="1800" dirty="0">
                          <a:effectLst/>
                        </a:rPr>
                        <a:t>Educational Services</a:t>
                      </a:r>
                    </a:p>
                    <a:p>
                      <a:pPr marL="342900" marR="0" lvl="0" indent="-342900" algn="l">
                        <a:spcBef>
                          <a:spcPts val="0"/>
                        </a:spcBef>
                        <a:spcAft>
                          <a:spcPts val="0"/>
                        </a:spcAft>
                        <a:buFont typeface="Symbol" panose="05050102010706020507" pitchFamily="18" charset="2"/>
                        <a:buChar char=""/>
                      </a:pPr>
                      <a:r>
                        <a:rPr lang="en-US" sz="1200" dirty="0">
                          <a:effectLst/>
                        </a:rPr>
                        <a:t>Before adding recurring service time, you must add the program and activities related to this strategy. You may also need to modify your goals and objectives if this program will not fit under your current goals and objectives. DAODAS has added this as an evidence-informed program (listed as evidence-based in IMPACT) for you to select from the drop down menu. The start date would be 7/1/2019 and the end date would be 6/30/2020 to match up with the 5 year cycle. IOM category would be Universal Direct and the Primary Strategy would be Education. Service Codes would be STE06 and STE06P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300">
                <a:tc>
                  <a:txBody>
                    <a:bodyPr/>
                    <a:lstStyle/>
                    <a:p>
                      <a:pPr marL="0" marR="0" algn="ctr">
                        <a:spcBef>
                          <a:spcPts val="0"/>
                        </a:spcBef>
                        <a:spcAft>
                          <a:spcPts val="0"/>
                        </a:spcAft>
                      </a:pPr>
                      <a:r>
                        <a:rPr lang="en-US" sz="1000" dirty="0">
                          <a:effectLst/>
                        </a:rPr>
                        <a:t>Program Title</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dirty="0">
                          <a:effectLst/>
                        </a:rPr>
                        <a:t>Recurring Service Title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dirty="0">
                          <a:effectLst/>
                        </a:rPr>
                        <a:t>Group</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900" dirty="0">
                          <a:effectLst/>
                        </a:rPr>
                        <a:t>Recurring Service Status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50" dirty="0">
                          <a:effectLst/>
                        </a:rPr>
                        <a:t>Objective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dirty="0">
                          <a:effectLst/>
                        </a:rPr>
                        <a:t>Service Type Code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a:effectLst/>
                        </a:rPr>
                        <a:t>Service Population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a:effectLst/>
                        </a:rPr>
                        <a:t>Service Event Duration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a:effectLst/>
                        </a:rPr>
                        <a:t>Service Location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ctr">
                        <a:spcBef>
                          <a:spcPts val="0"/>
                        </a:spcBef>
                        <a:spcAft>
                          <a:spcPts val="0"/>
                        </a:spcAft>
                      </a:pPr>
                      <a:r>
                        <a:rPr lang="en-US" sz="1000" dirty="0">
                          <a:effectLst/>
                        </a:rPr>
                        <a:t>Staff/Volunteers Hours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r>
              <a:tr h="1127935">
                <a:tc>
                  <a:txBody>
                    <a:bodyPr/>
                    <a:lstStyle/>
                    <a:p>
                      <a:pPr marL="0" marR="0" algn="l">
                        <a:spcBef>
                          <a:spcPts val="0"/>
                        </a:spcBef>
                        <a:spcAft>
                          <a:spcPts val="0"/>
                        </a:spcAft>
                      </a:pPr>
                      <a:r>
                        <a:rPr lang="en-US" sz="1000" dirty="0">
                          <a:effectLst/>
                        </a:rPr>
                        <a:t>Stanford Tobacco Prevention Toolkit: Modules for Tobacco and Nicotine Education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800" dirty="0">
                          <a:effectLst/>
                        </a:rPr>
                        <a:t>Create title using program and session number. Mar want to include school and class name. For example:</a:t>
                      </a:r>
                    </a:p>
                    <a:p>
                      <a:pPr marL="0" marR="0" algn="l">
                        <a:spcBef>
                          <a:spcPts val="0"/>
                        </a:spcBef>
                        <a:spcAft>
                          <a:spcPts val="0"/>
                        </a:spcAft>
                      </a:pPr>
                      <a:r>
                        <a:rPr lang="en-US" sz="800" dirty="0">
                          <a:effectLst/>
                        </a:rPr>
                        <a:t>Tobacco the Basics, unit 1 using Stanford Tobacco Prevention Toolkit for Ms. Smith’s 6</a:t>
                      </a:r>
                      <a:r>
                        <a:rPr lang="en-US" sz="800" baseline="30000" dirty="0">
                          <a:effectLst/>
                        </a:rPr>
                        <a:t>th</a:t>
                      </a:r>
                      <a:r>
                        <a:rPr lang="en-US" sz="800" dirty="0">
                          <a:effectLst/>
                        </a:rPr>
                        <a:t> grade class at Sunny County Middle School</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a:effectLst/>
                        </a:rPr>
                        <a:t>Choose from drop down list accordingly</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Active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Choose objective that closely mirrors the program.</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STE06 or STE06P if planning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High School Students or Middle/Jr High School Students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Direct time implementing unit(s) in to participants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School Site- Middle School or School Site- High School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Direct time-time in front of audience delivering presentation.</a:t>
                      </a:r>
                    </a:p>
                    <a:p>
                      <a:pPr marL="0" marR="0" algn="l">
                        <a:spcBef>
                          <a:spcPts val="0"/>
                        </a:spcBef>
                        <a:spcAft>
                          <a:spcPts val="0"/>
                        </a:spcAft>
                      </a:pPr>
                      <a:r>
                        <a:rPr lang="en-US" sz="1000" dirty="0">
                          <a:effectLst/>
                        </a:rPr>
                        <a:t> </a:t>
                      </a:r>
                    </a:p>
                    <a:p>
                      <a:pPr marL="0" marR="0" algn="l">
                        <a:spcBef>
                          <a:spcPts val="0"/>
                        </a:spcBef>
                        <a:spcAft>
                          <a:spcPts val="0"/>
                        </a:spcAft>
                      </a:pPr>
                      <a:r>
                        <a:rPr lang="en-US" sz="1000" dirty="0">
                          <a:effectLst/>
                        </a:rPr>
                        <a:t>Indirect time- preparation for presentation, travel to and from location, etc.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r>
              <a:tr h="2137655">
                <a:tc>
                  <a:txBody>
                    <a:bodyPr/>
                    <a:lstStyle/>
                    <a:p>
                      <a:pPr marL="0" marR="0" algn="l">
                        <a:spcBef>
                          <a:spcPts val="0"/>
                        </a:spcBef>
                        <a:spcAft>
                          <a:spcPts val="0"/>
                        </a:spcAft>
                      </a:pPr>
                      <a:r>
                        <a:rPr lang="en-US" sz="9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800" dirty="0">
                          <a:effectLst/>
                        </a:rPr>
                        <a:t>Must implement the following:</a:t>
                      </a:r>
                    </a:p>
                    <a:p>
                      <a:pPr marL="0" marR="0" algn="l">
                        <a:spcBef>
                          <a:spcPts val="0"/>
                        </a:spcBef>
                        <a:spcAft>
                          <a:spcPts val="0"/>
                        </a:spcAft>
                      </a:pPr>
                      <a:r>
                        <a:rPr lang="en-US" sz="800" dirty="0">
                          <a:effectLst/>
                        </a:rPr>
                        <a:t>Tobacco: The Basics- Unit 1 and 2; E-Gigs/Vapes and Pod-Based Systems: Units 1-6; and Nicotine Addiction Units 1-3 for this to be used as an evidence-informed program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This is same unless only doing planning for event- then the service duration is equal to your indirect 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a:effectLst/>
                        </a:rPr>
                        <a:t>This would change based on type of information dissemination and/or if you are implementing or planning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This would change based on audience you were providing information to</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This would change based on where you are providing service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c>
                  <a:txBody>
                    <a:bodyPr/>
                    <a:lstStyle/>
                    <a:p>
                      <a:pPr marL="0" marR="0" algn="l">
                        <a:spcBef>
                          <a:spcPts val="0"/>
                        </a:spcBef>
                        <a:spcAft>
                          <a:spcPts val="0"/>
                        </a:spcAft>
                      </a:pPr>
                      <a:r>
                        <a:rPr lang="en-US" sz="1000" dirty="0">
                          <a:effectLst/>
                        </a:rPr>
                        <a:t>This would remain same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896" marR="37896" marT="0" marB="0"/>
                </a:tc>
              </a:tr>
            </a:tbl>
          </a:graphicData>
        </a:graphic>
      </p:graphicFrame>
    </p:spTree>
    <p:extLst>
      <p:ext uri="{BB962C8B-B14F-4D97-AF65-F5344CB8AC3E}">
        <p14:creationId xmlns:p14="http://schemas.microsoft.com/office/powerpoint/2010/main" val="204558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914400"/>
            <a:ext cx="8530224" cy="5311035"/>
          </a:xfrm>
        </p:spPr>
        <p:txBody>
          <a:bodyPr/>
          <a:lstStyle/>
          <a:p>
            <a:pPr marL="201168" lvl="1" indent="0" algn="ctr">
              <a:buNone/>
            </a:pPr>
            <a:r>
              <a:rPr lang="en-US" b="1" dirty="0" smtClean="0"/>
              <a:t>FY20 </a:t>
            </a:r>
            <a:r>
              <a:rPr lang="en-US" b="1" dirty="0"/>
              <a:t>Funding and Compliance Contract</a:t>
            </a:r>
          </a:p>
          <a:p>
            <a:pPr marL="0">
              <a:buNone/>
            </a:pPr>
            <a:r>
              <a:rPr lang="en-US" sz="1600" dirty="0" smtClean="0"/>
              <a:t>In </a:t>
            </a:r>
            <a:r>
              <a:rPr lang="en-US" sz="1600" dirty="0"/>
              <a:t>the event that </a:t>
            </a:r>
            <a:r>
              <a:rPr lang="en-US" sz="1600" dirty="0" err="1"/>
              <a:t>Subgrantee</a:t>
            </a:r>
            <a:r>
              <a:rPr lang="en-US" sz="1600" dirty="0"/>
              <a:t> discontinues a program or will not be able to provide services for an extended period, </a:t>
            </a:r>
            <a:r>
              <a:rPr lang="en-US" sz="1600" dirty="0" err="1"/>
              <a:t>Subgrantee</a:t>
            </a:r>
            <a:r>
              <a:rPr lang="en-US" sz="1600" dirty="0"/>
              <a:t> must notify DAODAS immediately.</a:t>
            </a:r>
          </a:p>
          <a:p>
            <a:pPr lvl="1"/>
            <a:r>
              <a:rPr lang="en-US" sz="1600" i="1" u="sng" dirty="0" smtClean="0"/>
              <a:t>Privileging </a:t>
            </a:r>
            <a:r>
              <a:rPr lang="en-US" sz="1600" i="1" u="sng" dirty="0"/>
              <a:t>and Certification</a:t>
            </a:r>
            <a:endParaRPr lang="en-US" sz="1600" dirty="0"/>
          </a:p>
          <a:p>
            <a:r>
              <a:rPr lang="en-US" sz="1600" dirty="0"/>
              <a:t>All personnel providing services funded by DAODAS shall be privileged by </a:t>
            </a:r>
            <a:r>
              <a:rPr lang="en-US" sz="1600" dirty="0" err="1"/>
              <a:t>Subgrantee</a:t>
            </a:r>
            <a:r>
              <a:rPr lang="en-US" sz="1600" dirty="0"/>
              <a:t> to provide each service and shall meet the applicable standards enumerated in this contract.  Privileging documentation shall be maintained in a separate file or a separate section of the personnel file</a:t>
            </a:r>
            <a:r>
              <a:rPr lang="en-US" sz="1600" dirty="0" smtClean="0"/>
              <a:t>.</a:t>
            </a:r>
          </a:p>
          <a:p>
            <a:pPr lvl="0"/>
            <a:r>
              <a:rPr lang="en-US" sz="1600" b="1" dirty="0"/>
              <a:t>Allowable </a:t>
            </a:r>
            <a:r>
              <a:rPr lang="en-US" sz="1600" b="1" dirty="0" smtClean="0"/>
              <a:t>Costs (page 8)</a:t>
            </a:r>
            <a:endParaRPr lang="en-US" sz="1600" dirty="0"/>
          </a:p>
          <a:p>
            <a:r>
              <a:rPr lang="en-US" sz="1600" dirty="0"/>
              <a:t>Allowable costs incurred under any DAODAS funded grant or contract shall be determined in accordance with the general principles and standards for selected cost items as set forth in the applicable OMB Circulars referenced under “Audit Standards” and “Applicable Laws and Regulations</a:t>
            </a:r>
            <a:r>
              <a:rPr lang="en-US" sz="1600" dirty="0" smtClean="0"/>
              <a:t>.”</a:t>
            </a:r>
          </a:p>
          <a:p>
            <a:pPr lvl="0"/>
            <a:r>
              <a:rPr lang="en-US" sz="1600" b="1" dirty="0"/>
              <a:t>Non-</a:t>
            </a:r>
            <a:r>
              <a:rPr lang="en-US" sz="1600" b="1" dirty="0" err="1"/>
              <a:t>Supplantation</a:t>
            </a:r>
            <a:r>
              <a:rPr lang="en-US" sz="1600" b="1" dirty="0"/>
              <a:t> of Existing Programs (page 8)</a:t>
            </a:r>
            <a:endParaRPr lang="en-US" sz="1600" dirty="0"/>
          </a:p>
          <a:p>
            <a:r>
              <a:rPr lang="en-US" sz="1600" dirty="0" err="1"/>
              <a:t>Subgrantee</a:t>
            </a:r>
            <a:r>
              <a:rPr lang="en-US" sz="1600" dirty="0"/>
              <a:t> agrees that funds made available by DAODAS will be used by </a:t>
            </a:r>
            <a:r>
              <a:rPr lang="en-US" sz="1600" dirty="0" err="1"/>
              <a:t>Subgrantee</a:t>
            </a:r>
            <a:r>
              <a:rPr lang="en-US" sz="1600" dirty="0"/>
              <a:t> to implement or increase the level of funding in the specified services only.  Funds received through a DAODAS-funded grant shall not supplant any other federally funded projects.</a:t>
            </a:r>
          </a:p>
          <a:p>
            <a:endParaRPr lang="en-US" sz="1600" dirty="0"/>
          </a:p>
          <a:p>
            <a:endParaRPr lang="en-US"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a:t>
            </a:fld>
            <a:endParaRPr lang="en-US"/>
          </a:p>
        </p:txBody>
      </p:sp>
    </p:spTree>
    <p:extLst>
      <p:ext uri="{BB962C8B-B14F-4D97-AF65-F5344CB8AC3E}">
        <p14:creationId xmlns:p14="http://schemas.microsoft.com/office/powerpoint/2010/main" val="4137473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77703428"/>
              </p:ext>
            </p:extLst>
          </p:nvPr>
        </p:nvGraphicFramePr>
        <p:xfrm>
          <a:off x="228599" y="798660"/>
          <a:ext cx="8515352" cy="5661126"/>
        </p:xfrm>
        <a:graphic>
          <a:graphicData uri="http://schemas.openxmlformats.org/drawingml/2006/table">
            <a:tbl>
              <a:tblPr firstRow="1" firstCol="1" bandRow="1">
                <a:tableStyleId>{5C22544A-7EE6-4342-B048-85BDC9FD1C3A}</a:tableStyleId>
              </a:tblPr>
              <a:tblGrid>
                <a:gridCol w="685801"/>
                <a:gridCol w="1007918"/>
                <a:gridCol w="832703"/>
                <a:gridCol w="553599"/>
                <a:gridCol w="754907"/>
                <a:gridCol w="855561"/>
                <a:gridCol w="905889"/>
                <a:gridCol w="905889"/>
                <a:gridCol w="855561"/>
                <a:gridCol w="1157524"/>
              </a:tblGrid>
              <a:tr h="1398142">
                <a:tc gridSpan="10">
                  <a:txBody>
                    <a:bodyPr/>
                    <a:lstStyle/>
                    <a:p>
                      <a:pPr marL="0" marR="0" algn="ctr">
                        <a:spcBef>
                          <a:spcPts val="0"/>
                        </a:spcBef>
                        <a:spcAft>
                          <a:spcPts val="0"/>
                        </a:spcAft>
                      </a:pPr>
                      <a:r>
                        <a:rPr lang="en-US" sz="1800" dirty="0">
                          <a:effectLst/>
                        </a:rPr>
                        <a:t>IMPACT Entry: Use of the Stanford Tobacco Prevention Toolkit for </a:t>
                      </a:r>
                      <a:endParaRPr lang="en-US" sz="1800" dirty="0" smtClean="0">
                        <a:effectLst/>
                      </a:endParaRPr>
                    </a:p>
                    <a:p>
                      <a:pPr marL="0" marR="0" algn="ctr">
                        <a:spcBef>
                          <a:spcPts val="0"/>
                        </a:spcBef>
                        <a:spcAft>
                          <a:spcPts val="0"/>
                        </a:spcAft>
                      </a:pPr>
                      <a:r>
                        <a:rPr lang="en-US" sz="1800" dirty="0" smtClean="0">
                          <a:effectLst/>
                        </a:rPr>
                        <a:t>Problem </a:t>
                      </a:r>
                      <a:r>
                        <a:rPr lang="en-US" sz="1800" dirty="0">
                          <a:effectLst/>
                        </a:rPr>
                        <a:t>Identification and Referral/TEP</a:t>
                      </a:r>
                    </a:p>
                    <a:p>
                      <a:pPr marL="342900" marR="0" lvl="0" indent="-342900" algn="ctr">
                        <a:spcBef>
                          <a:spcPts val="0"/>
                        </a:spcBef>
                        <a:spcAft>
                          <a:spcPts val="0"/>
                        </a:spcAft>
                        <a:buFont typeface="Symbol" panose="05050102010706020507" pitchFamily="18" charset="2"/>
                        <a:buChar char=""/>
                      </a:pPr>
                      <a:r>
                        <a:rPr lang="en-US" sz="1200" dirty="0">
                          <a:effectLst/>
                        </a:rPr>
                        <a:t>Edit your program page to reflect the following: Program Type: Local/Innovative, Program Title: Tobacco Education Program (TEP); Start Date: 7/1/2015 Target Completion Date: 6/30/2020 Program Objectives: Choose from your drop down list the one(s) associated with this program,  </a:t>
                      </a:r>
                    </a:p>
                    <a:p>
                      <a:pPr marL="457200" marR="0" algn="ctr">
                        <a:spcBef>
                          <a:spcPts val="0"/>
                        </a:spcBef>
                        <a:spcAft>
                          <a:spcPts val="0"/>
                        </a:spcAft>
                      </a:pPr>
                      <a:r>
                        <a:rPr lang="en-US" sz="1200" dirty="0">
                          <a:effectLst/>
                        </a:rPr>
                        <a:t>Program IOM: Indicated, Primary Strategy: Problem Identification and Referral, Service Codes: STP03 and STP03P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0122">
                <a:tc>
                  <a:txBody>
                    <a:bodyPr/>
                    <a:lstStyle/>
                    <a:p>
                      <a:pPr marL="0" marR="0" algn="ctr">
                        <a:spcBef>
                          <a:spcPts val="0"/>
                        </a:spcBef>
                        <a:spcAft>
                          <a:spcPts val="0"/>
                        </a:spcAft>
                      </a:pPr>
                      <a:r>
                        <a:rPr lang="en-US" sz="1050" dirty="0">
                          <a:effectLst/>
                        </a:rPr>
                        <a:t>Program Title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Single Service Title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Objective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Service Date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Single Service Duration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Service Type Code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Service Population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Demographic Service Information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dirty="0">
                          <a:effectLst/>
                        </a:rPr>
                        <a:t>Service Location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ctr">
                        <a:spcBef>
                          <a:spcPts val="0"/>
                        </a:spcBef>
                        <a:spcAft>
                          <a:spcPts val="0"/>
                        </a:spcAft>
                      </a:pPr>
                      <a:r>
                        <a:rPr lang="en-US" sz="1000">
                          <a:effectLst/>
                        </a:rPr>
                        <a:t>Staff/Volunteers Hours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r>
              <a:tr h="3322862">
                <a:tc>
                  <a:txBody>
                    <a:bodyPr/>
                    <a:lstStyle/>
                    <a:p>
                      <a:pPr marL="0" marR="0" algn="l">
                        <a:spcBef>
                          <a:spcPts val="0"/>
                        </a:spcBef>
                        <a:spcAft>
                          <a:spcPts val="0"/>
                        </a:spcAft>
                      </a:pPr>
                      <a:r>
                        <a:rPr lang="en-US" sz="1050" dirty="0">
                          <a:effectLst/>
                        </a:rPr>
                        <a:t>Tobacco Education Program</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dirty="0">
                          <a:effectLst/>
                        </a:rPr>
                        <a:t>Create title using location and activity. For example:</a:t>
                      </a:r>
                    </a:p>
                    <a:p>
                      <a:pPr marL="0" marR="0" algn="l">
                        <a:spcBef>
                          <a:spcPts val="0"/>
                        </a:spcBef>
                        <a:spcAft>
                          <a:spcPts val="0"/>
                        </a:spcAft>
                      </a:pPr>
                      <a:r>
                        <a:rPr lang="en-US" sz="1000" dirty="0">
                          <a:effectLst/>
                        </a:rPr>
                        <a:t>TEP class using the Stanford Tobacco Prevention Toolkit for referred youth from Sunny County High School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Choose objective(s) that are associated with the program</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Date service took place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Time spent in front of the audience delivering the information</a:t>
                      </a:r>
                    </a:p>
                    <a:p>
                      <a:pPr marL="0" marR="0" algn="l">
                        <a:spcBef>
                          <a:spcPts val="0"/>
                        </a:spcBef>
                        <a:spcAft>
                          <a:spcPts val="0"/>
                        </a:spcAft>
                      </a:pPr>
                      <a:r>
                        <a:rPr lang="en-US" sz="1000">
                          <a:effectLst/>
                        </a:rPr>
                        <a:t> </a:t>
                      </a:r>
                    </a:p>
                    <a:p>
                      <a:pPr marL="0" marR="0" algn="l">
                        <a:spcBef>
                          <a:spcPts val="0"/>
                        </a:spcBef>
                        <a:spcAft>
                          <a:spcPts val="0"/>
                        </a:spcAft>
                      </a:pPr>
                      <a:r>
                        <a:rPr lang="en-US" sz="1000">
                          <a:effectLst/>
                        </a:rPr>
                        <a:t>If planning, this is the total time spent planning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STP03 or STP03P if planning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High School Students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a:effectLst/>
                        </a:rPr>
                        <a:t>Count would be # of students receiving information and demographics would be reflective of the audience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dirty="0">
                          <a:effectLst/>
                        </a:rPr>
                        <a:t>School Site-High School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c>
                  <a:txBody>
                    <a:bodyPr/>
                    <a:lstStyle/>
                    <a:p>
                      <a:pPr marL="0" marR="0" algn="l">
                        <a:spcBef>
                          <a:spcPts val="0"/>
                        </a:spcBef>
                        <a:spcAft>
                          <a:spcPts val="0"/>
                        </a:spcAft>
                      </a:pPr>
                      <a:r>
                        <a:rPr lang="en-US" sz="1000" dirty="0">
                          <a:effectLst/>
                        </a:rPr>
                        <a:t>Direct time-time in front of audience delivering presentation.</a:t>
                      </a:r>
                    </a:p>
                    <a:p>
                      <a:pPr marL="0" marR="0" algn="l">
                        <a:spcBef>
                          <a:spcPts val="0"/>
                        </a:spcBef>
                        <a:spcAft>
                          <a:spcPts val="0"/>
                        </a:spcAft>
                      </a:pPr>
                      <a:r>
                        <a:rPr lang="en-US" sz="1000" dirty="0">
                          <a:effectLst/>
                        </a:rPr>
                        <a:t> </a:t>
                      </a:r>
                    </a:p>
                    <a:p>
                      <a:pPr marL="0" marR="0" algn="l">
                        <a:spcBef>
                          <a:spcPts val="0"/>
                        </a:spcBef>
                        <a:spcAft>
                          <a:spcPts val="0"/>
                        </a:spcAft>
                      </a:pPr>
                      <a:r>
                        <a:rPr lang="en-US" sz="1000" dirty="0">
                          <a:effectLst/>
                        </a:rPr>
                        <a:t>Indirect time- preparation for presentation, travel to and from location, etc.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34" marR="55934" marT="0" marB="0"/>
                </a:tc>
              </a:tr>
            </a:tbl>
          </a:graphicData>
        </a:graphic>
      </p:graphicFrame>
    </p:spTree>
    <p:extLst>
      <p:ext uri="{BB962C8B-B14F-4D97-AF65-F5344CB8AC3E}">
        <p14:creationId xmlns:p14="http://schemas.microsoft.com/office/powerpoint/2010/main" val="95671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2656" y="2490434"/>
            <a:ext cx="6945549" cy="1693803"/>
          </a:xfrm>
          <a:prstGeom prst="rect">
            <a:avLst/>
          </a:prstGeom>
        </p:spPr>
        <p:txBody>
          <a:bodyPr>
            <a:noAutofit/>
          </a:bodyPr>
          <a:lstStyle/>
          <a:p>
            <a:pPr algn="ctr"/>
            <a:r>
              <a:rPr lang="en-US" sz="3600" b="1" dirty="0" smtClean="0">
                <a:solidFill>
                  <a:srgbClr val="00838B"/>
                </a:solidFill>
              </a:rPr>
              <a:t>SC Code of Laws: </a:t>
            </a:r>
            <a:br>
              <a:rPr lang="en-US" sz="3600" b="1" dirty="0" smtClean="0">
                <a:solidFill>
                  <a:srgbClr val="00838B"/>
                </a:solidFill>
              </a:rPr>
            </a:br>
            <a:r>
              <a:rPr lang="en-US" sz="3600" b="1" dirty="0" smtClean="0">
                <a:solidFill>
                  <a:srgbClr val="00838B"/>
                </a:solidFill>
              </a:rPr>
              <a:t>Youth Access to Tobacco Prevention Act of 2006 (and amendments)</a:t>
            </a:r>
            <a:endParaRPr lang="en-US" sz="3600" b="1" dirty="0">
              <a:solidFill>
                <a:srgbClr val="00838B"/>
              </a:solidFill>
            </a:endParaRPr>
          </a:p>
        </p:txBody>
      </p:sp>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51</a:t>
            </a:fld>
            <a:endParaRPr lang="en-US"/>
          </a:p>
        </p:txBody>
      </p:sp>
      <p:cxnSp>
        <p:nvCxnSpPr>
          <p:cNvPr id="7" name="Straight Connector 6"/>
          <p:cNvCxnSpPr/>
          <p:nvPr/>
        </p:nvCxnSpPr>
        <p:spPr>
          <a:xfrm>
            <a:off x="390630" y="2280278"/>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8723" y="4355482"/>
            <a:ext cx="82296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94030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52</a:t>
            </a:fld>
            <a:endParaRPr lang="en-US"/>
          </a:p>
        </p:txBody>
      </p:sp>
      <p:sp>
        <p:nvSpPr>
          <p:cNvPr id="5" name="AutoShape 2"/>
          <p:cNvSpPr txBox="1">
            <a:spLocks noChangeArrowheads="1"/>
          </p:cNvSpPr>
          <p:nvPr/>
        </p:nvSpPr>
        <p:spPr>
          <a:xfrm>
            <a:off x="714914" y="969066"/>
            <a:ext cx="7867980" cy="914400"/>
          </a:xfrm>
          <a:prstGeom prst="rect">
            <a:avLst/>
          </a:prstGeom>
          <a:noFill/>
        </p:spPr>
        <p:txBody>
          <a:bodyPr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400" b="1" dirty="0" smtClean="0">
                <a:latin typeface="+mn-lt"/>
              </a:rPr>
              <a:t>Youth Access to Tobacco Prevention Act of 2006 amended effective April 26, 2019 to </a:t>
            </a:r>
            <a:r>
              <a:rPr lang="en-US" sz="2400" b="1" u="sng" dirty="0" smtClean="0">
                <a:latin typeface="+mn-lt"/>
              </a:rPr>
              <a:t>strengthen age verification requirements for the internet sale of tobacco and alternative nicotine products, to prohibit minors from entering retail establishments that primarily sell such products, with exceptions, and to create related criminal penalties...</a:t>
            </a:r>
            <a:r>
              <a:rPr lang="en-US" sz="2400" b="1" dirty="0" smtClean="0">
                <a:latin typeface="+mn-lt"/>
              </a:rPr>
              <a:t> </a:t>
            </a:r>
            <a:endParaRPr lang="en-US" sz="2400"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912894"/>
            <a:ext cx="1973318" cy="1479989"/>
          </a:xfrm>
          <a:prstGeom prst="rect">
            <a:avLst/>
          </a:prstGeom>
          <a:ln>
            <a:solidFill>
              <a:schemeClr val="accent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6185" y="3702173"/>
            <a:ext cx="2205437" cy="1690710"/>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6410089" y="4054413"/>
            <a:ext cx="2009715" cy="1338470"/>
          </a:xfrm>
          <a:prstGeom prst="rect">
            <a:avLst/>
          </a:prstGeom>
          <a:solidFill>
            <a:schemeClr val="bg1"/>
          </a:solidFill>
          <a:ln>
            <a:solidFill>
              <a:schemeClr val="accent1"/>
            </a:solidFill>
          </a:ln>
        </p:spPr>
      </p:pic>
    </p:spTree>
    <p:extLst>
      <p:ext uri="{BB962C8B-B14F-4D97-AF65-F5344CB8AC3E}">
        <p14:creationId xmlns:p14="http://schemas.microsoft.com/office/powerpoint/2010/main" val="71474071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53</a:t>
            </a:fld>
            <a:endParaRPr lang="en-US"/>
          </a:p>
        </p:txBody>
      </p:sp>
      <p:sp>
        <p:nvSpPr>
          <p:cNvPr id="10" name="AutoShape 2"/>
          <p:cNvSpPr txBox="1">
            <a:spLocks noChangeArrowheads="1"/>
          </p:cNvSpPr>
          <p:nvPr/>
        </p:nvSpPr>
        <p:spPr>
          <a:xfrm>
            <a:off x="752014" y="710369"/>
            <a:ext cx="7671895" cy="914400"/>
          </a:xfrm>
          <a:prstGeom prst="rect">
            <a:avLst/>
          </a:prstGeom>
          <a:noFill/>
        </p:spPr>
        <p:txBody>
          <a:bodyPr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400" b="1" dirty="0" smtClean="0">
                <a:latin typeface="+mn-lt"/>
              </a:rPr>
              <a:t>Youth Access to Tobacco Prevention Act of 2006 amended effective April 26, 2019 to </a:t>
            </a:r>
            <a:r>
              <a:rPr lang="en-US" sz="2400" b="1" u="sng" dirty="0" smtClean="0">
                <a:latin typeface="+mn-lt"/>
              </a:rPr>
              <a:t>change the definition for Alternative Nicotine Products and added a definition for Electronic Smoking Device, E-Liquid, and Vapor Product...</a:t>
            </a:r>
            <a:r>
              <a:rPr lang="en-US" sz="2400" b="1" dirty="0" smtClean="0">
                <a:latin typeface="+mn-lt"/>
              </a:rPr>
              <a:t> </a:t>
            </a:r>
            <a:endParaRPr lang="en-US" sz="2400" b="1" dirty="0">
              <a:latin typeface="+mn-lt"/>
            </a:endParaRPr>
          </a:p>
        </p:txBody>
      </p:sp>
      <p:sp>
        <p:nvSpPr>
          <p:cNvPr id="12" name="Text Box 4"/>
          <p:cNvSpPr txBox="1">
            <a:spLocks noChangeArrowheads="1"/>
          </p:cNvSpPr>
          <p:nvPr/>
        </p:nvSpPr>
        <p:spPr bwMode="auto">
          <a:xfrm>
            <a:off x="557409" y="1986636"/>
            <a:ext cx="8061106" cy="304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endParaRPr lang="en-US" altLang="en-US" sz="2000" dirty="0">
              <a:latin typeface="+mn-lt"/>
            </a:endParaRPr>
          </a:p>
          <a:p>
            <a:r>
              <a:rPr lang="en-US" sz="1100" dirty="0"/>
              <a:t>"(6)    'Alternative nicotine product' means any vaping product, whether or not it includes nicotine, including electronic smoking devices, that can be ingested into the body by chewing, smoking, absorbing, dissolving, inhaling, or by any other means. 'Alternative nicotine product' does not include:</a:t>
            </a:r>
          </a:p>
          <a:p>
            <a:r>
              <a:rPr lang="en-US" sz="1100" dirty="0"/>
              <a:t>(a)    a cigarette, as defined in Section </a:t>
            </a:r>
            <a:r>
              <a:rPr lang="en-US" sz="1100" dirty="0">
                <a:hlinkClick r:id="rId3"/>
              </a:rPr>
              <a:t>12-21-620</a:t>
            </a:r>
            <a:r>
              <a:rPr lang="en-US" sz="1100" dirty="0"/>
              <a:t>, or other tobacco products, as defined in Section </a:t>
            </a:r>
            <a:r>
              <a:rPr lang="en-US" sz="1100" dirty="0">
                <a:hlinkClick r:id="rId4"/>
              </a:rPr>
              <a:t>12-21-800</a:t>
            </a:r>
            <a:r>
              <a:rPr lang="en-US" sz="1100" dirty="0"/>
              <a:t>;</a:t>
            </a:r>
          </a:p>
          <a:p>
            <a:r>
              <a:rPr lang="en-US" sz="1100" dirty="0"/>
              <a:t>(b)    a product that is a drug pursuant to 21 U.S.C. 321(g)(1);</a:t>
            </a:r>
          </a:p>
          <a:p>
            <a:r>
              <a:rPr lang="en-US" sz="1100" dirty="0"/>
              <a:t>(c)    a device pursuant to 21 U.S.C. 321(h); or</a:t>
            </a:r>
          </a:p>
          <a:p>
            <a:r>
              <a:rPr lang="en-US" sz="1100" dirty="0"/>
              <a:t>(d)    a combination product described in 21 U.S.C. 353(g)."</a:t>
            </a:r>
          </a:p>
          <a:p>
            <a:r>
              <a:rPr lang="en-US" sz="1100" dirty="0"/>
              <a:t>C.        Section </a:t>
            </a:r>
            <a:r>
              <a:rPr lang="en-US" sz="1100" dirty="0">
                <a:hlinkClick r:id="rId5"/>
              </a:rPr>
              <a:t>16-17-501</a:t>
            </a:r>
            <a:r>
              <a:rPr lang="en-US" sz="1100" dirty="0"/>
              <a:t>(7) of the 1976 Code is amended to read:</a:t>
            </a:r>
          </a:p>
          <a:p>
            <a:r>
              <a:rPr lang="en-US" sz="1100" dirty="0"/>
              <a:t>"(7)    'Electronic smoking device' means any device that may be used to deliver any aerosolized or vaporized substance, including e-liquid, to the person inhaling from the device, including, but not limited to, an e-cigarette, e-cigar, e-pipe, vape pen, vapor product, or e-hookah. 'Electronic smoking device' includes any component, part or accessory of the device, and also includes any substance intended to be aerosolized or vaporized during the use of the device, whether or not the substance includes nicotine. 'Electronic smoking device' does not include drugs, devices, or combination products authorized for sale by the U.S. Food and Drug Administration, as those terms are defined in the Federal Food, Drug and Cosmetic Act."</a:t>
            </a:r>
          </a:p>
          <a:p>
            <a:r>
              <a:rPr lang="en-US" sz="1100" dirty="0"/>
              <a:t>D.        Section </a:t>
            </a:r>
            <a:r>
              <a:rPr lang="en-US" sz="1100" dirty="0">
                <a:hlinkClick r:id="rId5"/>
              </a:rPr>
              <a:t>16-17-501</a:t>
            </a:r>
            <a:r>
              <a:rPr lang="en-US" sz="1100" dirty="0"/>
              <a:t> of the 1976 Code is amended by adding appropriately numbered items at the end to read:</a:t>
            </a:r>
          </a:p>
          <a:p>
            <a:r>
              <a:rPr lang="en-US" sz="1100" dirty="0"/>
              <a:t>"(8)    'E-liquid' means a substance that:</a:t>
            </a:r>
          </a:p>
          <a:p>
            <a:r>
              <a:rPr lang="en-US" sz="1100" dirty="0"/>
              <a:t>(a)    may or may not contain nicotine;</a:t>
            </a:r>
          </a:p>
          <a:p>
            <a:r>
              <a:rPr lang="en-US" sz="1100" dirty="0"/>
              <a:t>(b)    is intended to be vaporized and inhaled using a vapor product; and</a:t>
            </a:r>
          </a:p>
          <a:p>
            <a:r>
              <a:rPr lang="en-US" sz="1100" dirty="0"/>
              <a:t>(c)    is a legal substance under the laws of this State and the laws of the United States;</a:t>
            </a:r>
          </a:p>
          <a:p>
            <a:r>
              <a:rPr lang="en-US" sz="1100" dirty="0"/>
              <a:t>E-liquid does not include cannabis or CBD as defined under the laws of this State and the laws of the United States.</a:t>
            </a:r>
          </a:p>
          <a:p>
            <a:r>
              <a:rPr lang="en-US" sz="1100" dirty="0"/>
              <a:t>(9)    'Vapor product' means a powered vaporizer that converts e-liquid to a vapor intended for inhalation."</a:t>
            </a:r>
          </a:p>
        </p:txBody>
      </p:sp>
    </p:spTree>
    <p:extLst>
      <p:ext uri="{BB962C8B-B14F-4D97-AF65-F5344CB8AC3E}">
        <p14:creationId xmlns:p14="http://schemas.microsoft.com/office/powerpoint/2010/main" val="336564311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0B1F632A-1C3D-45B9-BA4A-4F8448A85CDA}"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54</a:t>
            </a:fld>
            <a:endParaRPr lang="en-US"/>
          </a:p>
        </p:txBody>
      </p:sp>
      <p:sp>
        <p:nvSpPr>
          <p:cNvPr id="2" name="Rectangle 1"/>
          <p:cNvSpPr/>
          <p:nvPr/>
        </p:nvSpPr>
        <p:spPr>
          <a:xfrm>
            <a:off x="669459" y="826814"/>
            <a:ext cx="7726396" cy="2308324"/>
          </a:xfrm>
          <a:prstGeom prst="rect">
            <a:avLst/>
          </a:prstGeom>
        </p:spPr>
        <p:txBody>
          <a:bodyPr wrap="square">
            <a:spAutoFit/>
          </a:bodyPr>
          <a:lstStyle/>
          <a:p>
            <a:r>
              <a:rPr lang="en-US" sz="2400" b="1" dirty="0">
                <a:solidFill>
                  <a:schemeClr val="tx1">
                    <a:lumMod val="75000"/>
                    <a:lumOff val="25000"/>
                  </a:schemeClr>
                </a:solidFill>
              </a:rPr>
              <a:t>Youth Access to Tobacco Prevention Act of 2006 amended effective April 26, 2019 </a:t>
            </a:r>
            <a:r>
              <a:rPr lang="en-US" sz="2400" b="1" u="sng" dirty="0">
                <a:solidFill>
                  <a:schemeClr val="tx1">
                    <a:lumMod val="75000"/>
                    <a:lumOff val="25000"/>
                  </a:schemeClr>
                </a:solidFill>
              </a:rPr>
              <a:t>to add section 59-1-380 so as to require local school districts to adopt, implement, and enforce a written policy prohibiting the use of tobacco and alternative nicotine products on school campuses and at school events…</a:t>
            </a:r>
            <a:r>
              <a:rPr lang="en-US" sz="2400" b="1" dirty="0">
                <a:solidFill>
                  <a:schemeClr val="tx1">
                    <a:lumMod val="75000"/>
                    <a:lumOff val="25000"/>
                  </a:schemeClr>
                </a:solidFill>
              </a:rPr>
              <a:t> </a:t>
            </a:r>
            <a:endParaRPr lang="en-US" sz="2400" dirty="0">
              <a:solidFill>
                <a:schemeClr val="tx1">
                  <a:lumMod val="75000"/>
                  <a:lumOff val="25000"/>
                </a:schemeClr>
              </a:solidFill>
            </a:endParaRPr>
          </a:p>
        </p:txBody>
      </p:sp>
      <p:sp>
        <p:nvSpPr>
          <p:cNvPr id="7" name="Text Box 4"/>
          <p:cNvSpPr txBox="1">
            <a:spLocks noChangeArrowheads="1"/>
          </p:cNvSpPr>
          <p:nvPr/>
        </p:nvSpPr>
        <p:spPr bwMode="auto">
          <a:xfrm>
            <a:off x="669458" y="2851588"/>
            <a:ext cx="5385653" cy="236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endParaRPr lang="en-US" altLang="en-US" sz="2100" dirty="0">
              <a:latin typeface="+mn-lt"/>
            </a:endParaRPr>
          </a:p>
          <a:p>
            <a:pPr fontAlgn="base"/>
            <a:r>
              <a:rPr lang="en-US" sz="2100" dirty="0">
                <a:latin typeface="+mn-lt"/>
              </a:rPr>
              <a:t> Every school district in S.C. has to adopt or modify their tobacco product and/or alternative nicotine product use policies for their facilities and grounds.</a:t>
            </a:r>
          </a:p>
        </p:txBody>
      </p:sp>
      <p:pic>
        <p:nvPicPr>
          <p:cNvPr id="8" name="Picture 2" descr="American football stadium with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537" y="4105483"/>
            <a:ext cx="1954309" cy="14657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136135" y="4628920"/>
            <a:ext cx="1471666" cy="981110"/>
          </a:xfrm>
          <a:prstGeom prst="rect">
            <a:avLst/>
          </a:prstGeom>
          <a:ln>
            <a:solidFill>
              <a:schemeClr val="accent1"/>
            </a:solidFill>
          </a:ln>
        </p:spPr>
      </p:pic>
      <p:pic>
        <p:nvPicPr>
          <p:cNvPr id="11" name="Picture 15" descr="j02383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9388" y="4461882"/>
            <a:ext cx="1198067" cy="114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41960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943" y="864296"/>
            <a:ext cx="8505172" cy="5461348"/>
          </a:xfrm>
        </p:spPr>
        <p:txBody>
          <a:bodyPr/>
          <a:lstStyle/>
          <a:p>
            <a:pPr marL="0" indent="0" algn="ctr">
              <a:buNone/>
            </a:pPr>
            <a:r>
              <a:rPr lang="en-US" b="1" dirty="0"/>
              <a:t>CBD/Hemp/</a:t>
            </a:r>
            <a:r>
              <a:rPr lang="en-US" b="1" dirty="0" err="1"/>
              <a:t>Kratom</a:t>
            </a:r>
            <a:endParaRPr lang="en-US" b="1" dirty="0"/>
          </a:p>
          <a:p>
            <a:r>
              <a:rPr lang="en-US" sz="1600" dirty="0" smtClean="0"/>
              <a:t>In the news:</a:t>
            </a:r>
          </a:p>
          <a:p>
            <a:r>
              <a:rPr lang="en-US" sz="1600" dirty="0">
                <a:hlinkClick r:id="rId2"/>
              </a:rPr>
              <a:t>https://</a:t>
            </a:r>
            <a:r>
              <a:rPr lang="en-US" sz="1600" dirty="0" smtClean="0">
                <a:hlinkClick r:id="rId2"/>
              </a:rPr>
              <a:t>wpde.com/news/local/is-smokable-hemp-legal-in-sc</a:t>
            </a:r>
            <a:endParaRPr lang="en-US" sz="1600" dirty="0" smtClean="0"/>
          </a:p>
          <a:p>
            <a:r>
              <a:rPr lang="en-US" sz="1600" dirty="0">
                <a:hlinkClick r:id="rId3"/>
              </a:rPr>
              <a:t>https://www.greenvilleonline.com/story/news/2019/07/29/confusion-swirls-following-sc-ag-alan-wilson-opinion-raw-hemp-cbd-store-raids/1805084001</a:t>
            </a:r>
            <a:r>
              <a:rPr lang="en-US" sz="1600" dirty="0" smtClean="0">
                <a:hlinkClick r:id="rId3"/>
              </a:rPr>
              <a:t>/</a:t>
            </a:r>
            <a:endParaRPr lang="en-US" sz="1600" dirty="0" smtClean="0"/>
          </a:p>
          <a:p>
            <a:r>
              <a:rPr lang="en-US" sz="1600" dirty="0">
                <a:hlinkClick r:id="rId4"/>
              </a:rPr>
              <a:t>https://agriculture.sc.gov/scda-regulators-to-notify-industry-regarding-cbd-and-hemp-in-food-and-feed-products-in-the-market-place</a:t>
            </a:r>
            <a:r>
              <a:rPr lang="en-US" sz="1600" dirty="0" smtClean="0">
                <a:hlinkClick r:id="rId4"/>
              </a:rPr>
              <a:t>/</a:t>
            </a:r>
            <a:endParaRPr lang="en-US" sz="1600" dirty="0" smtClean="0"/>
          </a:p>
          <a:p>
            <a:r>
              <a:rPr lang="en-US" sz="1600" dirty="0">
                <a:hlinkClick r:id="rId5"/>
              </a:rPr>
              <a:t>https://agriculture.sc.gov/divisions/consumer-protection/hemp</a:t>
            </a:r>
            <a:r>
              <a:rPr lang="en-US" sz="1600" dirty="0" smtClean="0">
                <a:hlinkClick r:id="rId5"/>
              </a:rPr>
              <a:t>/</a:t>
            </a:r>
            <a:endParaRPr lang="en-US" sz="1600" dirty="0" smtClean="0"/>
          </a:p>
          <a:p>
            <a:r>
              <a:rPr lang="en-US" sz="1600" dirty="0">
                <a:hlinkClick r:id="rId6"/>
              </a:rPr>
              <a:t>https://www.live5news.com/2019/07/24/smokable-hemp-pulled-shelves-across-south-carolina</a:t>
            </a:r>
            <a:r>
              <a:rPr lang="en-US" sz="1600" dirty="0" smtClean="0">
                <a:hlinkClick r:id="rId6"/>
              </a:rPr>
              <a:t>/</a:t>
            </a:r>
            <a:endParaRPr lang="en-US" sz="1600" dirty="0" smtClean="0"/>
          </a:p>
          <a:p>
            <a:r>
              <a:rPr lang="en-US" sz="1600" dirty="0" smtClean="0"/>
              <a:t>Updates from SLED and the Attorney General on Hemp</a:t>
            </a:r>
            <a:endParaRPr lang="en-US" sz="1600" dirty="0"/>
          </a:p>
          <a:p>
            <a:r>
              <a:rPr lang="en-US" sz="1600" dirty="0" smtClean="0"/>
              <a:t>What do you need?</a:t>
            </a:r>
          </a:p>
          <a:p>
            <a:r>
              <a:rPr lang="en-US" sz="1600" dirty="0" smtClean="0"/>
              <a:t>How can we help?</a:t>
            </a:r>
          </a:p>
          <a:p>
            <a:r>
              <a:rPr lang="en-US" sz="1600" dirty="0" smtClean="0"/>
              <a:t>Do you know the laws?</a:t>
            </a:r>
            <a:endParaRPr lang="en-US" sz="1600" dirty="0"/>
          </a:p>
          <a:p>
            <a:r>
              <a:rPr lang="en-US" sz="1600" dirty="0" smtClean="0"/>
              <a:t>Have you conducted any environmental scans of stores/products?</a:t>
            </a:r>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55</a:t>
            </a:fld>
            <a:endParaRPr lang="en-US"/>
          </a:p>
        </p:txBody>
      </p:sp>
    </p:spTree>
    <p:extLst>
      <p:ext uri="{BB962C8B-B14F-4D97-AF65-F5344CB8AC3E}">
        <p14:creationId xmlns:p14="http://schemas.microsoft.com/office/powerpoint/2010/main" val="3219267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499" y="906966"/>
            <a:ext cx="8422886" cy="4962128"/>
          </a:xfrm>
        </p:spPr>
        <p:txBody>
          <a:bodyPr/>
          <a:lstStyle/>
          <a:p>
            <a:pPr algn="ctr"/>
            <a:r>
              <a:rPr lang="en-US" b="1" dirty="0"/>
              <a:t>CBD/Hemp/</a:t>
            </a:r>
            <a:r>
              <a:rPr lang="en-US" b="1" dirty="0" err="1"/>
              <a:t>Kratom</a:t>
            </a:r>
            <a:endParaRPr lang="en-US" b="1" dirty="0"/>
          </a:p>
          <a:p>
            <a:r>
              <a:rPr lang="en-US" dirty="0" smtClean="0"/>
              <a:t>Resources</a:t>
            </a:r>
            <a:r>
              <a:rPr lang="en-US" dirty="0"/>
              <a:t>:</a:t>
            </a:r>
          </a:p>
          <a:p>
            <a:r>
              <a:rPr lang="en-US" dirty="0">
                <a:hlinkClick r:id="rId2"/>
              </a:rPr>
              <a:t>https://www.samhsa.gov/marijuana</a:t>
            </a:r>
            <a:endParaRPr lang="en-US" dirty="0"/>
          </a:p>
          <a:p>
            <a:r>
              <a:rPr lang="en-US" dirty="0">
                <a:hlinkClick r:id="rId3"/>
              </a:rPr>
              <a:t>https://www.drugabuse.gov/publications/drugfacts/kratom</a:t>
            </a:r>
            <a:endParaRPr lang="en-US" dirty="0"/>
          </a:p>
          <a:p>
            <a:r>
              <a:rPr lang="en-US" dirty="0">
                <a:hlinkClick r:id="rId4"/>
              </a:rPr>
              <a:t>https://www.fda.gov/news-events/public-health-focus/fda-and-kratom</a:t>
            </a:r>
            <a:endParaRPr lang="en-US" dirty="0"/>
          </a:p>
          <a:p>
            <a:r>
              <a:rPr lang="en-US" dirty="0">
                <a:hlinkClick r:id="rId5"/>
              </a:rPr>
              <a:t>https://nccih.nih.gov/health/marijuana</a:t>
            </a:r>
            <a:endParaRPr lang="en-US" dirty="0"/>
          </a:p>
          <a:p>
            <a:r>
              <a:rPr lang="en-US" dirty="0">
                <a:hlinkClick r:id="rId6"/>
              </a:rPr>
              <a:t>https://www.drugabuse.gov/publications/drugfacts/marijuana-medicine</a:t>
            </a:r>
            <a:endParaRPr lang="en-US"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56</a:t>
            </a:fld>
            <a:endParaRPr lang="en-US"/>
          </a:p>
        </p:txBody>
      </p:sp>
    </p:spTree>
    <p:extLst>
      <p:ext uri="{BB962C8B-B14F-4D97-AF65-F5344CB8AC3E}">
        <p14:creationId xmlns:p14="http://schemas.microsoft.com/office/powerpoint/2010/main" val="4163987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341" y="966439"/>
            <a:ext cx="8883805" cy="5493346"/>
          </a:xfrm>
        </p:spPr>
        <p:txBody>
          <a:bodyPr/>
          <a:lstStyle/>
          <a:p>
            <a:pPr algn="ctr"/>
            <a:r>
              <a:rPr lang="en-US" b="1" dirty="0" smtClean="0"/>
              <a:t>Training</a:t>
            </a:r>
          </a:p>
          <a:p>
            <a:pPr algn="ctr"/>
            <a:endParaRPr lang="en-US" b="1" dirty="0"/>
          </a:p>
          <a:p>
            <a:pPr marL="201168" lvl="1" indent="0">
              <a:buNone/>
            </a:pPr>
            <a:r>
              <a:rPr lang="en-US" sz="1600" b="1" dirty="0"/>
              <a:t>2019 Prevention of Youth Substance Abuse Conference: </a:t>
            </a:r>
            <a:r>
              <a:rPr lang="en-US" sz="1600" b="1" dirty="0" smtClean="0"/>
              <a:t>August </a:t>
            </a:r>
            <a:r>
              <a:rPr lang="en-US" sz="1600" b="1" dirty="0"/>
              <a:t>7-9, 2019 University of South Carolina Lancaster </a:t>
            </a:r>
            <a:r>
              <a:rPr lang="en-US" sz="1600" b="1" dirty="0">
                <a:hlinkClick r:id="rId2"/>
              </a:rPr>
              <a:t>https://www.eventbrite.com/e/2019-prevention-of-youth-substance-abuse-conference-tickets-54661250271</a:t>
            </a:r>
            <a:endParaRPr lang="en-US" sz="1600" dirty="0"/>
          </a:p>
          <a:p>
            <a:pPr marL="201168" lvl="1" indent="0">
              <a:buNone/>
            </a:pPr>
            <a:r>
              <a:rPr lang="en-US" sz="1600" b="1" dirty="0"/>
              <a:t>2019 IACP Drugs, Alcohol, &amp; Impaired Driving; Aug. 10-12, 2019l; Anaheim, CA; </a:t>
            </a:r>
            <a:r>
              <a:rPr lang="en-US" sz="1600" b="1" dirty="0">
                <a:hlinkClick r:id="rId3"/>
              </a:rPr>
              <a:t>https://www.theiacp.org/events/conference/iacp-annual-training-conference-on-drugs-alcohol-and-impaired-driving-daid</a:t>
            </a:r>
            <a:endParaRPr lang="en-US" sz="1600" dirty="0"/>
          </a:p>
          <a:p>
            <a:pPr marL="201168" lvl="1" indent="0">
              <a:buNone/>
            </a:pPr>
            <a:r>
              <a:rPr lang="en-US" sz="1600" b="1" dirty="0"/>
              <a:t>National Prevention Network Research Conference: August 27-29, 2019: Chicago, IL </a:t>
            </a:r>
            <a:r>
              <a:rPr lang="en-US" sz="1600" b="1" dirty="0">
                <a:hlinkClick r:id="rId4"/>
              </a:rPr>
              <a:t>https://npnconference.org/</a:t>
            </a:r>
            <a:endParaRPr lang="en-US" sz="1600" dirty="0"/>
          </a:p>
          <a:p>
            <a:pPr marL="201168" lvl="1" indent="0">
              <a:buNone/>
            </a:pPr>
            <a:r>
              <a:rPr lang="en-US" sz="1600" b="1" dirty="0"/>
              <a:t>South Carolina Governor’s Opioid Summit September 5-6, 2019 Columbia Metropolitan Convention Center </a:t>
            </a:r>
            <a:r>
              <a:rPr lang="en-US" sz="1600" b="1" dirty="0">
                <a:hlinkClick r:id="rId5"/>
              </a:rPr>
              <a:t>http://scopioidsummit.org/</a:t>
            </a:r>
            <a:endParaRPr lang="en-US" sz="1600" dirty="0"/>
          </a:p>
          <a:p>
            <a:pPr marL="201168" lvl="1" indent="0">
              <a:buNone/>
            </a:pPr>
            <a:r>
              <a:rPr lang="en-US" sz="1600" b="1" dirty="0"/>
              <a:t>DAODAS/Regional Capacity Coaches’ Opioid Training- September 18, 2019 Wingate by Wyndham Lexington</a:t>
            </a:r>
            <a:endParaRPr lang="en-US" sz="1600" dirty="0"/>
          </a:p>
          <a:p>
            <a:pPr marL="201168" lvl="1" indent="0">
              <a:buNone/>
            </a:pPr>
            <a:r>
              <a:rPr lang="en-US" sz="1600" b="1" dirty="0"/>
              <a:t>Substance Abuse Prevention Skills Training (SAPST)- September 30-October 3, 2019 at the National Safety Council Training Center in Columbia</a:t>
            </a:r>
            <a:endParaRPr lang="en-US" sz="1600"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57</a:t>
            </a:fld>
            <a:endParaRPr lang="en-US"/>
          </a:p>
        </p:txBody>
      </p:sp>
    </p:spTree>
    <p:extLst>
      <p:ext uri="{BB962C8B-B14F-4D97-AF65-F5344CB8AC3E}">
        <p14:creationId xmlns:p14="http://schemas.microsoft.com/office/powerpoint/2010/main" val="2423340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102" y="1025912"/>
            <a:ext cx="8333677" cy="4843182"/>
          </a:xfrm>
        </p:spPr>
        <p:txBody>
          <a:bodyPr/>
          <a:lstStyle/>
          <a:p>
            <a:pPr marL="201168" lvl="1" indent="0" algn="ctr">
              <a:buNone/>
            </a:pPr>
            <a:r>
              <a:rPr lang="en-US" sz="2000" b="1" dirty="0"/>
              <a:t>Training</a:t>
            </a:r>
          </a:p>
          <a:p>
            <a:pPr marL="201168" lvl="1" indent="0">
              <a:buNone/>
            </a:pPr>
            <a:endParaRPr lang="en-US" sz="1600" b="1" dirty="0" smtClean="0"/>
          </a:p>
          <a:p>
            <a:pPr marL="201168" lvl="1" indent="0">
              <a:buNone/>
            </a:pPr>
            <a:r>
              <a:rPr lang="en-US" sz="1600" b="1" dirty="0" smtClean="0"/>
              <a:t>Prevention </a:t>
            </a:r>
            <a:r>
              <a:rPr lang="en-US" sz="1600" b="1" dirty="0"/>
              <a:t>Quarterly Meeting, November 7 in Columbia</a:t>
            </a:r>
            <a:endParaRPr lang="en-US" sz="1600" dirty="0"/>
          </a:p>
          <a:p>
            <a:pPr marL="201168" lvl="1" indent="0">
              <a:buNone/>
            </a:pPr>
            <a:r>
              <a:rPr lang="en-US" sz="1600" b="1" dirty="0"/>
              <a:t>Prevention Ethics November 19-20 at National Safety Council Training Center in Columbia</a:t>
            </a:r>
            <a:endParaRPr lang="en-US" sz="1600" dirty="0"/>
          </a:p>
          <a:p>
            <a:pPr marL="201168" lvl="1" indent="0">
              <a:buNone/>
            </a:pPr>
            <a:r>
              <a:rPr lang="en-US" sz="1600" b="1" dirty="0"/>
              <a:t>2019 Drug Symposium; Nov. 4, 2019; Boise, ID; hosted by the Northwest Alcohol Conference</a:t>
            </a:r>
          </a:p>
          <a:p>
            <a:pPr marL="201168" lvl="1" indent="0">
              <a:buNone/>
            </a:pPr>
            <a:r>
              <a:rPr lang="en-US" sz="1600" b="1" dirty="0"/>
              <a:t>NLLEA Conference; November 4-6, 2019; Biloxi, Mississippi </a:t>
            </a:r>
            <a:r>
              <a:rPr lang="en-US" sz="1600" dirty="0">
                <a:hlinkClick r:id="rId2"/>
              </a:rPr>
              <a:t>http://www.nllea.org/index.html</a:t>
            </a:r>
            <a:endParaRPr lang="en-US" sz="1600" dirty="0"/>
          </a:p>
          <a:p>
            <a:pPr marL="201168" lvl="1" indent="0">
              <a:buNone/>
            </a:pPr>
            <a:r>
              <a:rPr lang="en-US" sz="1600" b="1" dirty="0"/>
              <a:t>National Association of Drug Diversion Investigators; November 12-15, 2019 </a:t>
            </a:r>
            <a:r>
              <a:rPr lang="en-US" sz="1600" dirty="0">
                <a:hlinkClick r:id="rId3"/>
              </a:rPr>
              <a:t>https://www.naddi.org/events/2019-naddi-30th-anniversary-conference/</a:t>
            </a:r>
            <a:endParaRPr lang="en-US" sz="1600" b="1" dirty="0"/>
          </a:p>
          <a:p>
            <a:pPr marL="201168" lvl="1" indent="0">
              <a:buNone/>
            </a:pPr>
            <a:r>
              <a:rPr lang="en-US" sz="1600" b="1" dirty="0"/>
              <a:t>SCAPPA Annual Meeting December 12, 2019 in Columbia</a:t>
            </a:r>
            <a:endParaRPr lang="en-US" sz="1600" dirty="0"/>
          </a:p>
          <a:p>
            <a:pPr marL="201168" lvl="1" indent="0">
              <a:buNone/>
            </a:pPr>
            <a:r>
              <a:rPr lang="en-US" sz="1600" b="1" dirty="0"/>
              <a:t>Tall Cop training December 13, 2019 in Columbia</a:t>
            </a:r>
            <a:endParaRPr lang="en-US" sz="1600"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58</a:t>
            </a:fld>
            <a:endParaRPr lang="en-US"/>
          </a:p>
        </p:txBody>
      </p:sp>
    </p:spTree>
    <p:extLst>
      <p:ext uri="{BB962C8B-B14F-4D97-AF65-F5344CB8AC3E}">
        <p14:creationId xmlns:p14="http://schemas.microsoft.com/office/powerpoint/2010/main" val="1414938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914400" y="6459786"/>
            <a:ext cx="1854203" cy="365125"/>
          </a:xfrm>
          <a:prstGeom prst="rect">
            <a:avLst/>
          </a:prstGeom>
        </p:spPr>
        <p:txBody>
          <a:bodyPr/>
          <a:lstStyle/>
          <a:p>
            <a:fld id="{683E9227-0124-4EE2-9D7B-E041D65AD1D1}" type="datetime1">
              <a:rPr lang="en-US" smtClean="0"/>
              <a:t>8/1/2019</a:t>
            </a:fld>
            <a:endParaRPr lang="en-US"/>
          </a:p>
        </p:txBody>
      </p:sp>
      <p:sp>
        <p:nvSpPr>
          <p:cNvPr id="5" name="Slide Number Placeholder 4"/>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59</a:t>
            </a:fld>
            <a:endParaRPr lang="en-US"/>
          </a:p>
        </p:txBody>
      </p:sp>
      <p:sp>
        <p:nvSpPr>
          <p:cNvPr id="2" name="Title 1"/>
          <p:cNvSpPr>
            <a:spLocks noGrp="1"/>
          </p:cNvSpPr>
          <p:nvPr>
            <p:ph type="ctrTitle" idx="4294967295"/>
          </p:nvPr>
        </p:nvSpPr>
        <p:spPr>
          <a:xfrm>
            <a:off x="428625" y="3078163"/>
            <a:ext cx="8286749" cy="1549400"/>
          </a:xfrm>
          <a:prstGeom prst="rect">
            <a:avLst/>
          </a:prstGeom>
        </p:spPr>
        <p:txBody>
          <a:bodyPr anchor="ctr" anchorCtr="0">
            <a:normAutofit/>
          </a:bodyPr>
          <a:lstStyle/>
          <a:p>
            <a:pPr algn="ctr"/>
            <a:r>
              <a:rPr lang="en-US" sz="4000" b="1" dirty="0" smtClean="0">
                <a:solidFill>
                  <a:srgbClr val="00838B"/>
                </a:solidFill>
              </a:rPr>
              <a:t>Questions?</a:t>
            </a:r>
            <a:endParaRPr lang="en-US" sz="4000" b="1" dirty="0">
              <a:solidFill>
                <a:srgbClr val="00838B"/>
              </a:solidFill>
            </a:endParaRPr>
          </a:p>
        </p:txBody>
      </p:sp>
      <p:cxnSp>
        <p:nvCxnSpPr>
          <p:cNvPr id="6" name="Straight Connector 5"/>
          <p:cNvCxnSpPr/>
          <p:nvPr/>
        </p:nvCxnSpPr>
        <p:spPr>
          <a:xfrm>
            <a:off x="428625" y="3077948"/>
            <a:ext cx="828675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8625" y="4627856"/>
            <a:ext cx="828675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2102906" y="1024537"/>
            <a:ext cx="4938188" cy="1630823"/>
          </a:xfrm>
          <a:prstGeom prst="rect">
            <a:avLst/>
          </a:prstGeom>
        </p:spPr>
      </p:pic>
    </p:spTree>
    <p:extLst>
      <p:ext uri="{BB962C8B-B14F-4D97-AF65-F5344CB8AC3E}">
        <p14:creationId xmlns:p14="http://schemas.microsoft.com/office/powerpoint/2010/main" val="33928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21" y="926926"/>
            <a:ext cx="8442542" cy="4942168"/>
          </a:xfrm>
        </p:spPr>
        <p:txBody>
          <a:bodyPr/>
          <a:lstStyle/>
          <a:p>
            <a:pPr algn="ctr"/>
            <a:r>
              <a:rPr lang="en-US" b="1" dirty="0"/>
              <a:t>FY20 Funding and Compliance Contract</a:t>
            </a:r>
          </a:p>
          <a:p>
            <a:pPr lvl="0"/>
            <a:r>
              <a:rPr lang="en-US" sz="1600" dirty="0"/>
              <a:t> </a:t>
            </a:r>
            <a:r>
              <a:rPr lang="en-US" sz="1600" b="1" dirty="0" smtClean="0"/>
              <a:t>Travel (page 8)</a:t>
            </a:r>
            <a:endParaRPr lang="en-US" sz="1600" dirty="0"/>
          </a:p>
          <a:p>
            <a:r>
              <a:rPr lang="en-US" sz="1600" dirty="0" err="1"/>
              <a:t>Subgrantee</a:t>
            </a:r>
            <a:r>
              <a:rPr lang="en-US" sz="1600" dirty="0"/>
              <a:t> shall adhere to the travel policies and procedures of the State of South Carolina in all program areas that are funded partially or in full by DAODAS, except in instances where </a:t>
            </a:r>
            <a:r>
              <a:rPr lang="en-US" sz="1600" dirty="0" err="1"/>
              <a:t>Subgrantee</a:t>
            </a:r>
            <a:r>
              <a:rPr lang="en-US" sz="1600" dirty="0"/>
              <a:t> is operating under the policies and procedures of county government or when policies and procedures approved by the governing board of </a:t>
            </a:r>
            <a:r>
              <a:rPr lang="en-US" sz="1600" dirty="0" err="1"/>
              <a:t>Subgrantee</a:t>
            </a:r>
            <a:r>
              <a:rPr lang="en-US" sz="1600" dirty="0"/>
              <a:t> do not exceed the provisions of the State of South Carolina.</a:t>
            </a:r>
          </a:p>
          <a:p>
            <a:pPr lvl="0"/>
            <a:r>
              <a:rPr lang="en-US" sz="1600" b="1" dirty="0"/>
              <a:t>Records Retention (</a:t>
            </a:r>
            <a:r>
              <a:rPr lang="en-US" sz="1600" b="1" dirty="0" smtClean="0"/>
              <a:t>pages </a:t>
            </a:r>
            <a:r>
              <a:rPr lang="en-US" sz="1600" b="1" dirty="0"/>
              <a:t>8 and 9)</a:t>
            </a:r>
            <a:endParaRPr lang="en-US" sz="1600" dirty="0"/>
          </a:p>
          <a:p>
            <a:pPr lvl="1"/>
            <a:r>
              <a:rPr lang="en-US" sz="1600" dirty="0"/>
              <a:t>Records with respect to all matters covered by funding through DAODAS shall be made available to DAODAS or its duly appointed representatives for audit inspection or monitoring.  All pertinent information, including financial records, supporting documents, statistical records, and patient records, shall be retained for a minimum of three years after the final expenditure report.  However, if any litigation, claim, or audit is started before the expiration of the three-year period, then records must be retained for three years after the litigation, claim, or audit is resolved.  </a:t>
            </a:r>
            <a:r>
              <a:rPr lang="en-US" sz="1600" dirty="0" err="1"/>
              <a:t>Subgrantee</a:t>
            </a:r>
            <a:r>
              <a:rPr lang="en-US" sz="1600" dirty="0"/>
              <a:t> shall adhere to DHEC regulations for storage of outpatient and residential patient records.</a:t>
            </a:r>
          </a:p>
          <a:p>
            <a:endParaRPr lang="en-US" dirty="0"/>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6</a:t>
            </a:fld>
            <a:endParaRPr lang="en-US"/>
          </a:p>
        </p:txBody>
      </p:sp>
    </p:spTree>
    <p:extLst>
      <p:ext uri="{BB962C8B-B14F-4D97-AF65-F5344CB8AC3E}">
        <p14:creationId xmlns:p14="http://schemas.microsoft.com/office/powerpoint/2010/main" val="132621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5369" y="1352978"/>
            <a:ext cx="7693262" cy="2222899"/>
            <a:chOff x="244245" y="2753517"/>
            <a:chExt cx="7693262" cy="2222899"/>
          </a:xfrm>
        </p:grpSpPr>
        <p:pic>
          <p:nvPicPr>
            <p:cNvPr id="11" name="Picture 10"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7" name="Picture 6"/>
            <p:cNvPicPr>
              <a:picLocks noChangeAspect="1"/>
            </p:cNvPicPr>
            <p:nvPr/>
          </p:nvPicPr>
          <p:blipFill>
            <a:blip r:embed="rId4"/>
            <a:stretch>
              <a:fillRect/>
            </a:stretch>
          </p:blipFill>
          <p:spPr>
            <a:xfrm>
              <a:off x="2512882" y="2969234"/>
              <a:ext cx="5424625" cy="1791467"/>
            </a:xfrm>
            <a:prstGeom prst="rect">
              <a:avLst/>
            </a:prstGeom>
          </p:spPr>
        </p:pic>
      </p:grpSp>
      <p:sp>
        <p:nvSpPr>
          <p:cNvPr id="4" name="TextBox 3"/>
          <p:cNvSpPr txBox="1"/>
          <p:nvPr/>
        </p:nvSpPr>
        <p:spPr>
          <a:xfrm>
            <a:off x="685800" y="4271058"/>
            <a:ext cx="7772400" cy="1107996"/>
          </a:xfrm>
          <a:prstGeom prst="rect">
            <a:avLst/>
          </a:prstGeom>
          <a:noFill/>
        </p:spPr>
        <p:txBody>
          <a:bodyPr wrap="square" rtlCol="0">
            <a:spAutoFit/>
          </a:bodyPr>
          <a:lstStyle/>
          <a:p>
            <a:pPr algn="ctr"/>
            <a:r>
              <a:rPr lang="en-US" sz="2200" b="1" dirty="0" smtClean="0">
                <a:solidFill>
                  <a:srgbClr val="00838B"/>
                </a:solidFill>
              </a:rPr>
              <a:t>1801 </a:t>
            </a:r>
            <a:r>
              <a:rPr lang="en-US" sz="2200" b="1" dirty="0">
                <a:solidFill>
                  <a:srgbClr val="00838B"/>
                </a:solidFill>
              </a:rPr>
              <a:t>Main Street, 4th Floor • Columbia, South Carolina  29201</a:t>
            </a:r>
          </a:p>
          <a:p>
            <a:pPr algn="ctr"/>
            <a:r>
              <a:rPr lang="en-US" sz="2200" b="1" dirty="0">
                <a:solidFill>
                  <a:srgbClr val="00838B"/>
                </a:solidFill>
              </a:rPr>
              <a:t>telephone: 803-896-5555 • fax: </a:t>
            </a:r>
            <a:r>
              <a:rPr lang="en-US" sz="2200" b="1" dirty="0" smtClean="0">
                <a:solidFill>
                  <a:srgbClr val="00838B"/>
                </a:solidFill>
              </a:rPr>
              <a:t>803-896-5558</a:t>
            </a:r>
          </a:p>
          <a:p>
            <a:pPr algn="ctr"/>
            <a:r>
              <a:rPr lang="en-US" sz="2200" b="1" dirty="0" smtClean="0">
                <a:solidFill>
                  <a:srgbClr val="00838B"/>
                </a:solidFill>
              </a:rPr>
              <a:t>www.daodas.sc.gov</a:t>
            </a:r>
            <a:endParaRPr lang="en-US" sz="2200" b="1" dirty="0">
              <a:solidFill>
                <a:srgbClr val="00838B"/>
              </a:solidFill>
            </a:endParaRPr>
          </a:p>
        </p:txBody>
      </p:sp>
      <p:cxnSp>
        <p:nvCxnSpPr>
          <p:cNvPr id="12" name="Straight Connector 11"/>
          <p:cNvCxnSpPr/>
          <p:nvPr/>
        </p:nvCxnSpPr>
        <p:spPr>
          <a:xfrm>
            <a:off x="800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0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
          </p:nvPr>
        </p:nvSpPr>
        <p:spPr>
          <a:xfrm>
            <a:off x="914400" y="6459786"/>
            <a:ext cx="1854203" cy="365125"/>
          </a:xfrm>
          <a:prstGeom prst="rect">
            <a:avLst/>
          </a:prstGeom>
        </p:spPr>
        <p:txBody>
          <a:bodyPr/>
          <a:lstStyle/>
          <a:p>
            <a:fld id="{04851974-E707-44C1-8551-48E736F38286}" type="datetime1">
              <a:rPr lang="en-US" smtClean="0"/>
              <a:t>8/1/2019</a:t>
            </a:fld>
            <a:endParaRPr lang="en-US"/>
          </a:p>
        </p:txBody>
      </p:sp>
      <p:sp>
        <p:nvSpPr>
          <p:cNvPr id="6" name="Slide Number Placeholder 5"/>
          <p:cNvSpPr>
            <a:spLocks noGrp="1"/>
          </p:cNvSpPr>
          <p:nvPr>
            <p:ph type="sldNum" sz="quarter" idx="4"/>
          </p:nvPr>
        </p:nvSpPr>
        <p:spPr>
          <a:xfrm>
            <a:off x="7315200" y="6459786"/>
            <a:ext cx="984019" cy="365125"/>
          </a:xfrm>
          <a:prstGeom prst="rect">
            <a:avLst/>
          </a:prstGeom>
        </p:spPr>
        <p:txBody>
          <a:bodyPr/>
          <a:lstStyle/>
          <a:p>
            <a:fld id="{A339896C-E2EF-470F-BA91-85D676E592B3}" type="slidenum">
              <a:rPr lang="en-US" smtClean="0"/>
              <a:t>60</a:t>
            </a:fld>
            <a:endParaRPr lang="en-US"/>
          </a:p>
        </p:txBody>
      </p:sp>
    </p:spTree>
    <p:extLst>
      <p:ext uri="{BB962C8B-B14F-4D97-AF65-F5344CB8AC3E}">
        <p14:creationId xmlns:p14="http://schemas.microsoft.com/office/powerpoint/2010/main" val="97039090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573" y="914400"/>
            <a:ext cx="8404964" cy="4954694"/>
          </a:xfrm>
        </p:spPr>
        <p:txBody>
          <a:bodyPr/>
          <a:lstStyle/>
          <a:p>
            <a:pPr algn="ctr"/>
            <a:r>
              <a:rPr lang="en-US" b="1" dirty="0"/>
              <a:t>FY20 Funding and Compliance Contract</a:t>
            </a:r>
          </a:p>
          <a:p>
            <a:pPr lvl="0"/>
            <a:r>
              <a:rPr lang="en-US" sz="1600" b="1" dirty="0" smtClean="0"/>
              <a:t>Compliance Reviews (page 9)</a:t>
            </a:r>
            <a:endParaRPr lang="en-US" sz="1600" dirty="0"/>
          </a:p>
          <a:p>
            <a:r>
              <a:rPr lang="en-US" sz="1600" dirty="0"/>
              <a:t>DAODAS reserves the right to perform on-site reviews of all programmatic/financial documentation to ensure compliance with </a:t>
            </a:r>
            <a:r>
              <a:rPr lang="en-US" sz="1600" dirty="0" err="1"/>
              <a:t>Subgrantee</a:t>
            </a:r>
            <a:r>
              <a:rPr lang="en-US" sz="1600" dirty="0"/>
              <a:t> monitoring guidelines as published in 2CFR 200 – Uniform Guidance, Healthy Connections Provider Manual for Rehabilitative Behavioral Health Services, CARF, ASAM, and other standards that DAODAS may deem appropriate.  DAODAS will notify </a:t>
            </a:r>
            <a:r>
              <a:rPr lang="en-US" sz="1600" dirty="0" err="1"/>
              <a:t>Subgrantee</a:t>
            </a:r>
            <a:r>
              <a:rPr lang="en-US" sz="1600" dirty="0"/>
              <a:t> of Coordinated County Review standards with as much advance notice as possible.  At a minimum, this will include compliance, clinical quality assurance, and prevention activities.</a:t>
            </a:r>
          </a:p>
          <a:p>
            <a:pPr lvl="0"/>
            <a:r>
              <a:rPr lang="en-US" sz="1600" b="1" dirty="0"/>
              <a:t>County Assistance </a:t>
            </a:r>
            <a:r>
              <a:rPr lang="en-US" sz="1600" b="1" dirty="0" smtClean="0"/>
              <a:t>Plan (page 10)</a:t>
            </a:r>
            <a:endParaRPr lang="en-US" sz="1600" dirty="0"/>
          </a:p>
          <a:p>
            <a:r>
              <a:rPr lang="en-US" sz="1600" dirty="0"/>
              <a:t>DAODAS will monitor certain key performance indicators of </a:t>
            </a:r>
            <a:r>
              <a:rPr lang="en-US" sz="1600" dirty="0" err="1"/>
              <a:t>Subgrantee</a:t>
            </a:r>
            <a:r>
              <a:rPr lang="en-US" sz="1600" dirty="0"/>
              <a:t> and, when necessary, may direct </a:t>
            </a:r>
            <a:r>
              <a:rPr lang="en-US" sz="1600" dirty="0" err="1"/>
              <a:t>Subgrantee</a:t>
            </a:r>
            <a:r>
              <a:rPr lang="en-US" sz="1600" dirty="0"/>
              <a:t> to improve through the County Assistance Plan (CAP).  This plan will be designed by DAODAS to assist </a:t>
            </a:r>
            <a:r>
              <a:rPr lang="en-US" sz="1600" dirty="0" err="1"/>
              <a:t>Subgrantee</a:t>
            </a:r>
            <a:r>
              <a:rPr lang="en-US" sz="1600" dirty="0"/>
              <a:t> in the early detection and resolution of problems related to performance.  When staff interventions fail to correct the identified problem(s), </a:t>
            </a:r>
            <a:r>
              <a:rPr lang="en-US" sz="1600" dirty="0" err="1"/>
              <a:t>Subgrantee</a:t>
            </a:r>
            <a:r>
              <a:rPr lang="en-US" sz="1600" dirty="0"/>
              <a:t> will be placed under the Managed Improvement Plan (MIP) and will be expected to make progress in resolving the problem(s) in order to remain eligible for funding or other financial support from DAODAS.</a:t>
            </a:r>
          </a:p>
          <a:p>
            <a:endParaRPr lang="en-US" sz="1600"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7</a:t>
            </a:fld>
            <a:endParaRPr lang="en-US"/>
          </a:p>
        </p:txBody>
      </p:sp>
    </p:spTree>
    <p:extLst>
      <p:ext uri="{BB962C8B-B14F-4D97-AF65-F5344CB8AC3E}">
        <p14:creationId xmlns:p14="http://schemas.microsoft.com/office/powerpoint/2010/main" val="996322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762" y="906282"/>
            <a:ext cx="8546509" cy="5553504"/>
          </a:xfrm>
        </p:spPr>
        <p:txBody>
          <a:bodyPr/>
          <a:lstStyle/>
          <a:p>
            <a:pPr algn="ctr"/>
            <a:r>
              <a:rPr lang="en-US" b="1" dirty="0"/>
              <a:t>FY20 Funding and Compliance </a:t>
            </a:r>
            <a:r>
              <a:rPr lang="en-US" b="1" dirty="0" smtClean="0"/>
              <a:t>Contract: ARTICLE </a:t>
            </a:r>
            <a:r>
              <a:rPr lang="en-US" b="1" dirty="0"/>
              <a:t>IV - PREVENTION</a:t>
            </a:r>
          </a:p>
          <a:p>
            <a:pPr lvl="0"/>
            <a:r>
              <a:rPr lang="en-US" sz="1600" b="1" dirty="0"/>
              <a:t>Staff Requirements for Prevention </a:t>
            </a:r>
            <a:r>
              <a:rPr lang="en-US" sz="1600" b="1" dirty="0" smtClean="0"/>
              <a:t>Services (page 37)</a:t>
            </a:r>
            <a:endParaRPr lang="en-US" sz="1600" dirty="0"/>
          </a:p>
          <a:p>
            <a:r>
              <a:rPr lang="en-US" sz="1600" dirty="0"/>
              <a:t>In </a:t>
            </a:r>
            <a:r>
              <a:rPr lang="en-US" sz="1600" b="1" dirty="0"/>
              <a:t>each county,</a:t>
            </a:r>
            <a:r>
              <a:rPr lang="en-US" sz="1600" dirty="0"/>
              <a:t> agencies shall provide staff dedicated to the provision of primary prevention services as it relates to funding provided through the Substance Abuse Prevention and Treatment Block Grant in each county as delineated in 402.e. (Primary Prevention/Education Program).</a:t>
            </a:r>
          </a:p>
          <a:p>
            <a:pPr lvl="1"/>
            <a:r>
              <a:rPr lang="en-US" sz="1600" i="1" u="sng" dirty="0"/>
              <a:t>Minimum </a:t>
            </a:r>
            <a:r>
              <a:rPr lang="en-US" sz="1600" i="1" u="sng" dirty="0" err="1" smtClean="0"/>
              <a:t>Qualifications</a:t>
            </a:r>
            <a:r>
              <a:rPr lang="en-US" sz="1600" dirty="0" err="1" smtClean="0"/>
              <a:t>:To</a:t>
            </a:r>
            <a:r>
              <a:rPr lang="en-US" sz="1600" dirty="0" smtClean="0"/>
              <a:t> </a:t>
            </a:r>
            <a:r>
              <a:rPr lang="en-US" sz="1600" dirty="0"/>
              <a:t>provide or coordinate prevention services as an employee of a county alcohol and drug abuse authority, staff who were hired by a county authority after July 1, 2006, must hold a minimum of a bachelor’s degree from an accredited college or university, be certified or in the process of becoming certified, and be under active and ongoing prevention mentoring.</a:t>
            </a:r>
          </a:p>
          <a:p>
            <a:pPr lvl="1"/>
            <a:r>
              <a:rPr lang="en-US" sz="1600" i="1" u="sng" dirty="0"/>
              <a:t>New Hires/Position Changes</a:t>
            </a:r>
            <a:r>
              <a:rPr lang="en-US" sz="1600" dirty="0"/>
              <a:t>:  </a:t>
            </a:r>
            <a:r>
              <a:rPr lang="en-US" sz="1600" dirty="0" err="1"/>
              <a:t>Subgrantee</a:t>
            </a:r>
            <a:r>
              <a:rPr lang="en-US" sz="1600" dirty="0"/>
              <a:t> must inform the DAODAS prevention manager in writing within thirty (30) days of a new position hire/change in block grant or other DAODAS-funded prevention staff positions.  Agencies should submit the following information:  name, position, e-mail address, and telephone number.  Changes and or updates must also be made into IMPACT as soon as the change/hire takes effect.</a:t>
            </a:r>
          </a:p>
          <a:p>
            <a:pPr lvl="1"/>
            <a:r>
              <a:rPr lang="en-US" sz="1600" i="1" u="sng" dirty="0" err="1" smtClean="0"/>
              <a:t>Certification</a:t>
            </a:r>
            <a:r>
              <a:rPr lang="en-US" sz="1600" dirty="0" err="1" smtClean="0"/>
              <a:t>:Staff</a:t>
            </a:r>
            <a:r>
              <a:rPr lang="en-US" sz="1600" dirty="0" smtClean="0"/>
              <a:t> </a:t>
            </a:r>
            <a:r>
              <a:rPr lang="en-US" sz="1600" dirty="0"/>
              <a:t>shall be certified:</a:t>
            </a:r>
          </a:p>
          <a:p>
            <a:pPr lvl="3"/>
            <a:r>
              <a:rPr lang="en-US" sz="1600" dirty="0"/>
              <a:t>by the South Carolina Association of Prevention Professionals and Advocates (SCAPPA) Certification Commission as a Certified Prevention Specialist (CPS); or</a:t>
            </a:r>
          </a:p>
          <a:p>
            <a:pPr lvl="3"/>
            <a:r>
              <a:rPr lang="en-US" sz="1600" dirty="0"/>
              <a:t>by the SCAPPA Certification Commission as a Certified Senior Prevention Specialist (CSPS).</a:t>
            </a:r>
          </a:p>
          <a:p>
            <a:pPr lvl="2"/>
            <a:r>
              <a:rPr lang="en-US" sz="1600" dirty="0"/>
              <a:t>Certified prevention staff must have a written training plan, updated annually, pertinent to maintaining SCAPPA certification.</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8</a:t>
            </a:fld>
            <a:endParaRPr lang="en-US"/>
          </a:p>
        </p:txBody>
      </p:sp>
    </p:spTree>
    <p:extLst>
      <p:ext uri="{BB962C8B-B14F-4D97-AF65-F5344CB8AC3E}">
        <p14:creationId xmlns:p14="http://schemas.microsoft.com/office/powerpoint/2010/main" val="192747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9" y="876822"/>
            <a:ext cx="8555276" cy="5448822"/>
          </a:xfrm>
        </p:spPr>
        <p:txBody>
          <a:bodyPr/>
          <a:lstStyle/>
          <a:p>
            <a:pPr algn="ctr"/>
            <a:r>
              <a:rPr lang="en-US" b="1" dirty="0"/>
              <a:t>FY20 Funding and Compliance Contract: ARTICLE IV </a:t>
            </a:r>
            <a:r>
              <a:rPr lang="en-US" b="1" dirty="0" smtClean="0"/>
              <a:t>– PREVENTION </a:t>
            </a:r>
          </a:p>
          <a:p>
            <a:pPr algn="ctr"/>
            <a:r>
              <a:rPr lang="en-US" b="1" dirty="0" smtClean="0"/>
              <a:t>(pages 37/38)</a:t>
            </a:r>
            <a:endParaRPr lang="en-US" b="1" dirty="0"/>
          </a:p>
          <a:p>
            <a:pPr lvl="1"/>
            <a:r>
              <a:rPr lang="en-US" sz="1600" i="1" u="sng" dirty="0" smtClean="0"/>
              <a:t>In </a:t>
            </a:r>
            <a:r>
              <a:rPr lang="en-US" sz="1600" i="1" u="sng" dirty="0"/>
              <a:t>Process</a:t>
            </a:r>
            <a:r>
              <a:rPr lang="en-US" sz="1600" dirty="0"/>
              <a:t>:</a:t>
            </a:r>
          </a:p>
          <a:p>
            <a:r>
              <a:rPr lang="en-US" sz="1600" dirty="0"/>
              <a:t>Staff may be privileged to provide prevention services while in the process of earning certification.  The “in-process” person:</a:t>
            </a:r>
          </a:p>
          <a:p>
            <a:pPr lvl="2"/>
            <a:r>
              <a:rPr lang="en-US" sz="1600" dirty="0"/>
              <a:t>Must apply for certification by SCAPPA as a CPS or CSPS within six (6) months of hire.  (Evidence of the employee’s application for SCAPPA certification must be placed in his/her privileging or personnel file.)</a:t>
            </a:r>
          </a:p>
          <a:p>
            <a:pPr lvl="2"/>
            <a:r>
              <a:rPr lang="en-US" sz="1600" dirty="0"/>
              <a:t>Must have a detailed written training plan to obtain certification within thirty-six (36) months of his or her application for certification, and must achieve certification by the end of this three (3)-year period.  The certification timeframe does not restart if the employee leaves the agency and joins a different agency.  The application is transferable to another agency where the person is employed during the thirty-six (36)-month time period.  (A copy of the written plan, signed by the staff member and his/her manager, must be retained in his/her privileging or personnel file and updated on an annual basis.)</a:t>
            </a:r>
          </a:p>
          <a:p>
            <a:pPr lvl="2"/>
            <a:r>
              <a:rPr lang="en-US" sz="1600" dirty="0"/>
              <a:t>Must be under active and ongoing prevention supervision.</a:t>
            </a:r>
          </a:p>
          <a:p>
            <a:pPr lvl="2"/>
            <a:r>
              <a:rPr lang="en-US" sz="1600" dirty="0"/>
              <a:t>Must be engaged in an active and ongoing prevention supervision process.  Supervision must be provided by an individual approved by SCAPPA.  A written plan that addresses information on the supervision progress shall be placed in the employee’s privileging or personnel file.  Both the staff member and his/her manager must sign this plan and update it on an annual basis.  Documentation that SCAPPA has approved the prevention supervisor must be attached.</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8/1/2019</a:t>
            </a:fld>
            <a:endParaRPr lang="en-US"/>
          </a:p>
        </p:txBody>
      </p:sp>
      <p:sp>
        <p:nvSpPr>
          <p:cNvPr id="4" name="Slide Number Placeholder 3"/>
          <p:cNvSpPr>
            <a:spLocks noGrp="1"/>
          </p:cNvSpPr>
          <p:nvPr>
            <p:ph type="sldNum" sz="quarter" idx="4"/>
          </p:nvPr>
        </p:nvSpPr>
        <p:spPr/>
        <p:txBody>
          <a:bodyPr/>
          <a:lstStyle/>
          <a:p>
            <a:fld id="{A339896C-E2EF-470F-BA91-85D676E592B3}" type="slidenum">
              <a:rPr lang="en-US" smtClean="0"/>
              <a:t>9</a:t>
            </a:fld>
            <a:endParaRPr lang="en-US"/>
          </a:p>
        </p:txBody>
      </p:sp>
    </p:spTree>
    <p:extLst>
      <p:ext uri="{BB962C8B-B14F-4D97-AF65-F5344CB8AC3E}">
        <p14:creationId xmlns:p14="http://schemas.microsoft.com/office/powerpoint/2010/main" val="205959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potx" id="{0CE04AE8-3756-42D4-973A-52CE67F51425}" vid="{9592E3DF-3801-49AD-9A39-6E15CA696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Template>
  <TotalTime>593</TotalTime>
  <Words>8581</Words>
  <Application>Microsoft Office PowerPoint</Application>
  <PresentationFormat>On-screen Show (4:3)</PresentationFormat>
  <Paragraphs>746</Paragraphs>
  <Slides>60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Symbol</vt:lpstr>
      <vt:lpstr>Times New Roman</vt:lpstr>
      <vt:lpstr>Wingdings</vt:lpstr>
      <vt:lpstr>DAODAS Master</vt:lpstr>
      <vt:lpstr>Prevention Updates FY20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led to the changes to the Synar Study?</vt:lpstr>
      <vt:lpstr>What are the changes to the Synar Study?</vt:lpstr>
      <vt:lpstr>What is Synar Tobacco Enforcement  Partnerships (STEP)?</vt:lpstr>
      <vt:lpstr>Synar Tobacco Enforcement Partnerships  (STEP) Update</vt:lpstr>
      <vt:lpstr>New STEP Point System  </vt:lpstr>
      <vt:lpstr>PowerPoint Presentation</vt:lpstr>
      <vt:lpstr>What is the Tobacco Education Program (TEP)?</vt:lpstr>
      <vt:lpstr>TEP Objectives:</vt:lpstr>
      <vt:lpstr>What units of the Stanford Tobacco Prevention Toolkit are included in the TEP curriculum?</vt:lpstr>
      <vt:lpstr>How can you utilize TEP and/or the Stanford Tobacco Prevention Toolkit?</vt:lpstr>
      <vt:lpstr>*REMINDER*</vt:lpstr>
      <vt:lpstr>Who are my regional TEP Committee members?</vt:lpstr>
      <vt:lpstr>How do I enter these activities into Impact?</vt:lpstr>
      <vt:lpstr>PowerPoint Presentation</vt:lpstr>
      <vt:lpstr>PowerPoint Presentation</vt:lpstr>
      <vt:lpstr>PowerPoint Presentation</vt:lpstr>
      <vt:lpstr>SC Code of Laws:  Youth Access to Tobacco Prevention Act of 2006 (and amendments)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SCDAODAS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Education Program Review</dc:title>
  <dc:creator>Hartsell, Reston</dc:creator>
  <cp:lastModifiedBy>LAPTOPUSER</cp:lastModifiedBy>
  <cp:revision>78</cp:revision>
  <cp:lastPrinted>2019-07-25T13:43:02Z</cp:lastPrinted>
  <dcterms:created xsi:type="dcterms:W3CDTF">2019-07-22T12:40:23Z</dcterms:created>
  <dcterms:modified xsi:type="dcterms:W3CDTF">2019-08-01T15:02:44Z</dcterms:modified>
</cp:coreProperties>
</file>