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8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A464-A0A2-4DA0-87C8-C685118362FD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CF0F-6E44-4858-92E6-22B5AEB5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A464-A0A2-4DA0-87C8-C685118362FD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CF0F-6E44-4858-92E6-22B5AEB5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44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A464-A0A2-4DA0-87C8-C685118362FD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CF0F-6E44-4858-92E6-22B5AEB5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72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A464-A0A2-4DA0-87C8-C685118362FD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CF0F-6E44-4858-92E6-22B5AEB5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47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A464-A0A2-4DA0-87C8-C685118362FD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CF0F-6E44-4858-92E6-22B5AEB5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76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A464-A0A2-4DA0-87C8-C685118362FD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CF0F-6E44-4858-92E6-22B5AEB5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56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A464-A0A2-4DA0-87C8-C685118362FD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CF0F-6E44-4858-92E6-22B5AEB5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1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A464-A0A2-4DA0-87C8-C685118362FD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CF0F-6E44-4858-92E6-22B5AEB5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94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A464-A0A2-4DA0-87C8-C685118362FD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CF0F-6E44-4858-92E6-22B5AEB5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A464-A0A2-4DA0-87C8-C685118362FD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CF0F-6E44-4858-92E6-22B5AEB5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5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A464-A0A2-4DA0-87C8-C685118362FD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CF0F-6E44-4858-92E6-22B5AEB5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1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A464-A0A2-4DA0-87C8-C685118362FD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CF0F-6E44-4858-92E6-22B5AEB5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3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A464-A0A2-4DA0-87C8-C685118362FD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CF0F-6E44-4858-92E6-22B5AEB5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4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A464-A0A2-4DA0-87C8-C685118362FD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CF0F-6E44-4858-92E6-22B5AEB5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A464-A0A2-4DA0-87C8-C685118362FD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CF0F-6E44-4858-92E6-22B5AEB5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6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A464-A0A2-4DA0-87C8-C685118362FD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FCF0F-6E44-4858-92E6-22B5AEB5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2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227A464-A0A2-4DA0-87C8-C685118362FD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16FCF0F-6E44-4858-92E6-22B5AEB5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4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227A464-A0A2-4DA0-87C8-C685118362FD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16FCF0F-6E44-4858-92E6-22B5AEB5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16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sc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Conference Highlights Workshop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Prevention Quarterly Meeting </a:t>
            </a:r>
          </a:p>
          <a:p>
            <a:r>
              <a:rPr lang="en-US" dirty="0" smtClean="0"/>
              <a:t>November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60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1195" y="518615"/>
            <a:ext cx="11327642" cy="178785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Real Costs of Rx Pain Meds, Opioids, and Substance Use in the Workplace: What Employers and Communities Can Do 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59557" y="2483893"/>
            <a:ext cx="11013743" cy="3780429"/>
          </a:xfrm>
        </p:spPr>
        <p:txBody>
          <a:bodyPr>
            <a:normAutofit/>
          </a:bodyPr>
          <a:lstStyle/>
          <a:p>
            <a:r>
              <a:rPr lang="en-US" dirty="0" smtClean="0"/>
              <a:t>National Rx Drug Abuse and Heroin Summit </a:t>
            </a:r>
          </a:p>
          <a:p>
            <a:endParaRPr lang="en-US" dirty="0" smtClean="0"/>
          </a:p>
          <a:p>
            <a:r>
              <a:rPr lang="en-US" dirty="0" smtClean="0"/>
              <a:t>Atlanta, GA                           April 2-5, 2018 </a:t>
            </a:r>
          </a:p>
          <a:p>
            <a:endParaRPr lang="en-US" dirty="0" smtClean="0"/>
          </a:p>
          <a:p>
            <a:r>
              <a:rPr lang="en-US" dirty="0" smtClean="0"/>
              <a:t>Jenny Burke JD, Senior Director of Advocacy at the National Safety Council</a:t>
            </a:r>
          </a:p>
          <a:p>
            <a:r>
              <a:rPr lang="en-US" dirty="0" smtClean="0"/>
              <a:t>Eric Goplerud PhD, MA, Vice President and Senior Fellow of Public Health, NORC at the University of Chicago </a:t>
            </a:r>
          </a:p>
          <a:p>
            <a:r>
              <a:rPr lang="en-US" dirty="0" smtClean="0"/>
              <a:t>Shannon Hurtley, Chief Marketing Officer Shatterproof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6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206" y="609600"/>
            <a:ext cx="10474205" cy="1216025"/>
          </a:xfrm>
        </p:spPr>
        <p:txBody>
          <a:bodyPr/>
          <a:lstStyle/>
          <a:p>
            <a:r>
              <a:rPr lang="en-US" dirty="0" smtClean="0"/>
              <a:t>The key points learned….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" y="1825625"/>
            <a:ext cx="11423176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 employees feel safe to talk about an issue with substances without repercussion?</a:t>
            </a:r>
          </a:p>
          <a:p>
            <a:r>
              <a:rPr lang="en-US" sz="2800" dirty="0" smtClean="0"/>
              <a:t>Are policies in place after an employee has surgery? Is there help/support? Can they telecommute? </a:t>
            </a:r>
          </a:p>
          <a:p>
            <a:r>
              <a:rPr lang="en-US" sz="2800" dirty="0" smtClean="0"/>
              <a:t>How will you handle, as an employer, when you get to the point of an employee using? Can you see a change? Can you ID? </a:t>
            </a:r>
          </a:p>
          <a:p>
            <a:r>
              <a:rPr lang="en-US" sz="2800" dirty="0" smtClean="0"/>
              <a:t>Is there a culture in the workforce that is more inclusive of those not in recovery? Are there alternatives for those in recovery? </a:t>
            </a:r>
          </a:p>
        </p:txBody>
      </p:sp>
    </p:spTree>
    <p:extLst>
      <p:ext uri="{BB962C8B-B14F-4D97-AF65-F5344CB8AC3E}">
        <p14:creationId xmlns:p14="http://schemas.microsoft.com/office/powerpoint/2010/main" val="143053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331" y="609600"/>
            <a:ext cx="10324080" cy="1082722"/>
          </a:xfrm>
        </p:spPr>
        <p:txBody>
          <a:bodyPr/>
          <a:lstStyle/>
          <a:p>
            <a:r>
              <a:rPr lang="en-US" dirty="0" smtClean="0"/>
              <a:t>The key points learned….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856097"/>
            <a:ext cx="10713493" cy="4230804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Are there alternative options to treatment offered? Physical therapy is the most used, however make sure there is an incentive to use it. $10 copay for a pill but $25 copay for a </a:t>
            </a:r>
            <a:r>
              <a:rPr lang="en-US" sz="2800" dirty="0" err="1" smtClean="0"/>
              <a:t>pt</a:t>
            </a:r>
            <a:r>
              <a:rPr lang="en-US" sz="2800" dirty="0" smtClean="0"/>
              <a:t> appointment. </a:t>
            </a:r>
          </a:p>
          <a:p>
            <a:r>
              <a:rPr lang="en-US" sz="2800" dirty="0" smtClean="0"/>
              <a:t>Run scenarios in the industry for how it may affect you. Stories of how it affects company and family. </a:t>
            </a:r>
          </a:p>
          <a:p>
            <a:r>
              <a:rPr lang="en-US" sz="2800" dirty="0" smtClean="0"/>
              <a:t>One time treatment cost: someone in recovery will save the company yearly. </a:t>
            </a:r>
          </a:p>
          <a:p>
            <a:r>
              <a:rPr lang="en-US" sz="2800" dirty="0" smtClean="0"/>
              <a:t>There is an education tool for small business and drug Testing policy, to include prescription drugs.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307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3" y="609600"/>
            <a:ext cx="10637978" cy="1216025"/>
          </a:xfrm>
        </p:spPr>
        <p:txBody>
          <a:bodyPr/>
          <a:lstStyle/>
          <a:p>
            <a:r>
              <a:rPr lang="en-US" dirty="0" smtClean="0"/>
              <a:t>Resources available….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33" y="1825625"/>
            <a:ext cx="11218459" cy="441140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hlinkClick r:id="rId2"/>
              </a:rPr>
              <a:t>www.nsc.org</a:t>
            </a:r>
            <a:endParaRPr lang="en-US" sz="2800" dirty="0" smtClean="0"/>
          </a:p>
          <a:p>
            <a:r>
              <a:rPr lang="en-US" sz="2800" dirty="0" smtClean="0"/>
              <a:t>You can look at substances overall or break down substances individually.</a:t>
            </a:r>
          </a:p>
          <a:p>
            <a:r>
              <a:rPr lang="en-US" sz="2800" dirty="0" smtClean="0"/>
              <a:t>“Opioids: Warn Me” labels on insurance cards </a:t>
            </a:r>
          </a:p>
          <a:p>
            <a:r>
              <a:rPr lang="en-US" sz="2800" dirty="0" smtClean="0"/>
              <a:t>NSC Speakers Bureau-4 physicians to discuss prescription drugs/misuse</a:t>
            </a:r>
          </a:p>
          <a:p>
            <a:r>
              <a:rPr lang="en-US" sz="2800" dirty="0" smtClean="0"/>
              <a:t>Prescription Nation 2018 booklet-facing America's opioid Epidemic </a:t>
            </a:r>
          </a:p>
          <a:p>
            <a:pPr lvl="1"/>
            <a:r>
              <a:rPr lang="en-US" sz="2800" dirty="0" smtClean="0"/>
              <a:t>Defining the issues </a:t>
            </a:r>
          </a:p>
          <a:p>
            <a:pPr lvl="1"/>
            <a:r>
              <a:rPr lang="en-US" sz="2800" dirty="0" smtClean="0"/>
              <a:t>Grading state’s progress </a:t>
            </a:r>
          </a:p>
          <a:p>
            <a:pPr lvl="1"/>
            <a:r>
              <a:rPr lang="en-US" sz="2800" dirty="0" smtClean="0"/>
              <a:t>Recommending life-saving actions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12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99" y="609600"/>
            <a:ext cx="10733512" cy="1451212"/>
          </a:xfrm>
        </p:spPr>
        <p:txBody>
          <a:bodyPr/>
          <a:lstStyle/>
          <a:p>
            <a:r>
              <a:rPr lang="en-US" dirty="0" smtClean="0"/>
              <a:t>Resources available….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99" y="1828801"/>
            <a:ext cx="10733512" cy="3962400"/>
          </a:xfrm>
        </p:spPr>
        <p:txBody>
          <a:bodyPr/>
          <a:lstStyle/>
          <a:p>
            <a:r>
              <a:rPr lang="en-US" sz="2800" dirty="0" smtClean="0"/>
              <a:t>Rx Drug Employer Kit: designed to help employers understand the impact of prescription opioid use and misuse in the workplace and effectively communicate with employers. </a:t>
            </a:r>
          </a:p>
          <a:p>
            <a:r>
              <a:rPr lang="en-US" sz="2800" dirty="0" smtClean="0"/>
              <a:t>Stericycle, Inc prescription drug disposal bags.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27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THANK YOU!!!</a:t>
            </a:r>
            <a:endParaRPr lang="en-US" sz="7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751011" y="4777380"/>
            <a:ext cx="8686801" cy="1514237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smtClean="0"/>
              <a:t>Leah Reason </a:t>
            </a:r>
          </a:p>
          <a:p>
            <a:r>
              <a:rPr lang="en-US" sz="11200" dirty="0" smtClean="0"/>
              <a:t>ECHO Coordinator </a:t>
            </a:r>
          </a:p>
          <a:p>
            <a:r>
              <a:rPr lang="en-US" sz="11200" dirty="0" smtClean="0"/>
              <a:t>Dorchester Alcohol and Drug Commission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1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62</TotalTime>
  <Words>377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Mesh</vt:lpstr>
      <vt:lpstr>National Conference Highlights Workshop</vt:lpstr>
      <vt:lpstr>Real Costs of Rx Pain Meds, Opioids, and Substance Use in the Workplace: What Employers and Communities Can Do </vt:lpstr>
      <vt:lpstr>The key points learned….</vt:lpstr>
      <vt:lpstr>The key points learned….</vt:lpstr>
      <vt:lpstr>Resources available….</vt:lpstr>
      <vt:lpstr>Resources available….</vt:lpstr>
      <vt:lpstr>THANK YOU!!!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Reason</dc:creator>
  <cp:lastModifiedBy>Gordon, Crystal</cp:lastModifiedBy>
  <cp:revision>12</cp:revision>
  <dcterms:created xsi:type="dcterms:W3CDTF">2018-10-31T17:06:22Z</dcterms:created>
  <dcterms:modified xsi:type="dcterms:W3CDTF">2018-11-08T13:39:25Z</dcterms:modified>
</cp:coreProperties>
</file>