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1" r:id="rId1"/>
  </p:sldMasterIdLst>
  <p:sldIdLst>
    <p:sldId id="256" r:id="rId2"/>
    <p:sldId id="257" r:id="rId3"/>
    <p:sldId id="258" r:id="rId4"/>
    <p:sldId id="259" r:id="rId5"/>
    <p:sldId id="265" r:id="rId6"/>
    <p:sldId id="261" r:id="rId7"/>
    <p:sldId id="260" r:id="rId8"/>
    <p:sldId id="262" r:id="rId9"/>
    <p:sldId id="266" r:id="rId10"/>
    <p:sldId id="267" r:id="rId11"/>
    <p:sldId id="263" r:id="rId12"/>
    <p:sldId id="264"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7" autoAdjust="0"/>
    <p:restoredTop sz="94660"/>
  </p:normalViewPr>
  <p:slideViewPr>
    <p:cSldViewPr snapToGrid="0">
      <p:cViewPr varScale="1">
        <p:scale>
          <a:sx n="81" d="100"/>
          <a:sy n="81" d="100"/>
        </p:scale>
        <p:origin x="120" y="822"/>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CA33AD6-80A7-426D-AEC2-30937921BD91}" type="datetimeFigureOut">
              <a:rPr lang="en-US" smtClean="0"/>
              <a:t>8/21/2018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A54602-5B68-419A-95DD-689F1301BCBE}" type="slidenum">
              <a:rPr lang="en-US" smtClean="0"/>
              <a:t>‹#›</a:t>
            </a:fld>
            <a:endParaRPr lang="en-US"/>
          </a:p>
        </p:txBody>
      </p:sp>
    </p:spTree>
    <p:extLst>
      <p:ext uri="{BB962C8B-B14F-4D97-AF65-F5344CB8AC3E}">
        <p14:creationId xmlns:p14="http://schemas.microsoft.com/office/powerpoint/2010/main" val="9194705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CA33AD6-80A7-426D-AEC2-30937921BD91}" type="datetimeFigureOut">
              <a:rPr lang="en-US" smtClean="0"/>
              <a:t>8/21/2018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A54602-5B68-419A-95DD-689F1301BCBE}" type="slidenum">
              <a:rPr lang="en-US" smtClean="0"/>
              <a:t>‹#›</a:t>
            </a:fld>
            <a:endParaRPr lang="en-US"/>
          </a:p>
        </p:txBody>
      </p:sp>
    </p:spTree>
    <p:extLst>
      <p:ext uri="{BB962C8B-B14F-4D97-AF65-F5344CB8AC3E}">
        <p14:creationId xmlns:p14="http://schemas.microsoft.com/office/powerpoint/2010/main" val="25314131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CA33AD6-80A7-426D-AEC2-30937921BD91}" type="datetimeFigureOut">
              <a:rPr lang="en-US" smtClean="0"/>
              <a:t>8/21/2018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A54602-5B68-419A-95DD-689F1301BCBE}"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18184882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CA33AD6-80A7-426D-AEC2-30937921BD91}" type="datetimeFigureOut">
              <a:rPr lang="en-US" smtClean="0"/>
              <a:t>8/21/2018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A54602-5B68-419A-95DD-689F1301BCBE}" type="slidenum">
              <a:rPr lang="en-US" smtClean="0"/>
              <a:t>‹#›</a:t>
            </a:fld>
            <a:endParaRPr lang="en-US"/>
          </a:p>
        </p:txBody>
      </p:sp>
    </p:spTree>
    <p:extLst>
      <p:ext uri="{BB962C8B-B14F-4D97-AF65-F5344CB8AC3E}">
        <p14:creationId xmlns:p14="http://schemas.microsoft.com/office/powerpoint/2010/main" val="54490399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CA33AD6-80A7-426D-AEC2-30937921BD91}" type="datetimeFigureOut">
              <a:rPr lang="en-US" smtClean="0"/>
              <a:t>8/21/2018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A54602-5B68-419A-95DD-689F1301BCBE}"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16802002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CA33AD6-80A7-426D-AEC2-30937921BD91}" type="datetimeFigureOut">
              <a:rPr lang="en-US" smtClean="0"/>
              <a:t>8/21/2018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A54602-5B68-419A-95DD-689F1301BCBE}" type="slidenum">
              <a:rPr lang="en-US" smtClean="0"/>
              <a:t>‹#›</a:t>
            </a:fld>
            <a:endParaRPr lang="en-US"/>
          </a:p>
        </p:txBody>
      </p:sp>
    </p:spTree>
    <p:extLst>
      <p:ext uri="{BB962C8B-B14F-4D97-AF65-F5344CB8AC3E}">
        <p14:creationId xmlns:p14="http://schemas.microsoft.com/office/powerpoint/2010/main" val="160305995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CA33AD6-80A7-426D-AEC2-30937921BD91}" type="datetimeFigureOut">
              <a:rPr lang="en-US" smtClean="0"/>
              <a:t>8/21/2018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A54602-5B68-419A-95DD-689F1301BCBE}" type="slidenum">
              <a:rPr lang="en-US" smtClean="0"/>
              <a:t>‹#›</a:t>
            </a:fld>
            <a:endParaRPr lang="en-US"/>
          </a:p>
        </p:txBody>
      </p:sp>
    </p:spTree>
    <p:extLst>
      <p:ext uri="{BB962C8B-B14F-4D97-AF65-F5344CB8AC3E}">
        <p14:creationId xmlns:p14="http://schemas.microsoft.com/office/powerpoint/2010/main" val="71691561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CA33AD6-80A7-426D-AEC2-30937921BD91}" type="datetimeFigureOut">
              <a:rPr lang="en-US" smtClean="0"/>
              <a:t>8/21/2018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A54602-5B68-419A-95DD-689F1301BCBE}" type="slidenum">
              <a:rPr lang="en-US" smtClean="0"/>
              <a:t>‹#›</a:t>
            </a:fld>
            <a:endParaRPr lang="en-US"/>
          </a:p>
        </p:txBody>
      </p:sp>
    </p:spTree>
    <p:extLst>
      <p:ext uri="{BB962C8B-B14F-4D97-AF65-F5344CB8AC3E}">
        <p14:creationId xmlns:p14="http://schemas.microsoft.com/office/powerpoint/2010/main" val="31063733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CA33AD6-80A7-426D-AEC2-30937921BD91}" type="datetimeFigureOut">
              <a:rPr lang="en-US" smtClean="0"/>
              <a:t>8/21/2018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A54602-5B68-419A-95DD-689F1301BCBE}" type="slidenum">
              <a:rPr lang="en-US" smtClean="0"/>
              <a:t>‹#›</a:t>
            </a:fld>
            <a:endParaRPr lang="en-US"/>
          </a:p>
        </p:txBody>
      </p:sp>
    </p:spTree>
    <p:extLst>
      <p:ext uri="{BB962C8B-B14F-4D97-AF65-F5344CB8AC3E}">
        <p14:creationId xmlns:p14="http://schemas.microsoft.com/office/powerpoint/2010/main" val="34687562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CA33AD6-80A7-426D-AEC2-30937921BD91}" type="datetimeFigureOut">
              <a:rPr lang="en-US" smtClean="0"/>
              <a:t>8/21/2018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A54602-5B68-419A-95DD-689F1301BCBE}" type="slidenum">
              <a:rPr lang="en-US" smtClean="0"/>
              <a:t>‹#›</a:t>
            </a:fld>
            <a:endParaRPr lang="en-US"/>
          </a:p>
        </p:txBody>
      </p:sp>
    </p:spTree>
    <p:extLst>
      <p:ext uri="{BB962C8B-B14F-4D97-AF65-F5344CB8AC3E}">
        <p14:creationId xmlns:p14="http://schemas.microsoft.com/office/powerpoint/2010/main" val="25414977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CA33AD6-80A7-426D-AEC2-30937921BD91}" type="datetimeFigureOut">
              <a:rPr lang="en-US" smtClean="0"/>
              <a:t>8/21/2018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3A54602-5B68-419A-95DD-689F1301BCBE}" type="slidenum">
              <a:rPr lang="en-US" smtClean="0"/>
              <a:t>‹#›</a:t>
            </a:fld>
            <a:endParaRPr lang="en-US"/>
          </a:p>
        </p:txBody>
      </p:sp>
    </p:spTree>
    <p:extLst>
      <p:ext uri="{BB962C8B-B14F-4D97-AF65-F5344CB8AC3E}">
        <p14:creationId xmlns:p14="http://schemas.microsoft.com/office/powerpoint/2010/main" val="15643467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CA33AD6-80A7-426D-AEC2-30937921BD91}" type="datetimeFigureOut">
              <a:rPr lang="en-US" smtClean="0"/>
              <a:t>8/21/2018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3A54602-5B68-419A-95DD-689F1301BCBE}" type="slidenum">
              <a:rPr lang="en-US" smtClean="0"/>
              <a:t>‹#›</a:t>
            </a:fld>
            <a:endParaRPr lang="en-US"/>
          </a:p>
        </p:txBody>
      </p:sp>
    </p:spTree>
    <p:extLst>
      <p:ext uri="{BB962C8B-B14F-4D97-AF65-F5344CB8AC3E}">
        <p14:creationId xmlns:p14="http://schemas.microsoft.com/office/powerpoint/2010/main" val="26836917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CA33AD6-80A7-426D-AEC2-30937921BD91}" type="datetimeFigureOut">
              <a:rPr lang="en-US" smtClean="0"/>
              <a:t>8/21/2018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3A54602-5B68-419A-95DD-689F1301BCBE}" type="slidenum">
              <a:rPr lang="en-US" smtClean="0"/>
              <a:t>‹#›</a:t>
            </a:fld>
            <a:endParaRPr lang="en-US"/>
          </a:p>
        </p:txBody>
      </p:sp>
    </p:spTree>
    <p:extLst>
      <p:ext uri="{BB962C8B-B14F-4D97-AF65-F5344CB8AC3E}">
        <p14:creationId xmlns:p14="http://schemas.microsoft.com/office/powerpoint/2010/main" val="21145631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A33AD6-80A7-426D-AEC2-30937921BD91}" type="datetimeFigureOut">
              <a:rPr lang="en-US" smtClean="0"/>
              <a:t>8/21/2018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3A54602-5B68-419A-95DD-689F1301BCBE}" type="slidenum">
              <a:rPr lang="en-US" smtClean="0"/>
              <a:t>‹#›</a:t>
            </a:fld>
            <a:endParaRPr lang="en-US"/>
          </a:p>
        </p:txBody>
      </p:sp>
    </p:spTree>
    <p:extLst>
      <p:ext uri="{BB962C8B-B14F-4D97-AF65-F5344CB8AC3E}">
        <p14:creationId xmlns:p14="http://schemas.microsoft.com/office/powerpoint/2010/main" val="9960295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CA33AD6-80A7-426D-AEC2-30937921BD91}" type="datetimeFigureOut">
              <a:rPr lang="en-US" smtClean="0"/>
              <a:t>8/21/2018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3A54602-5B68-419A-95DD-689F1301BCBE}" type="slidenum">
              <a:rPr lang="en-US" smtClean="0"/>
              <a:t>‹#›</a:t>
            </a:fld>
            <a:endParaRPr lang="en-US"/>
          </a:p>
        </p:txBody>
      </p:sp>
    </p:spTree>
    <p:extLst>
      <p:ext uri="{BB962C8B-B14F-4D97-AF65-F5344CB8AC3E}">
        <p14:creationId xmlns:p14="http://schemas.microsoft.com/office/powerpoint/2010/main" val="30953782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3A54602-5B68-419A-95DD-689F1301BCBE}" type="slidenum">
              <a:rPr lang="en-US" smtClean="0"/>
              <a:t>‹#›</a:t>
            </a:fld>
            <a:endParaRPr lang="en-US"/>
          </a:p>
        </p:txBody>
      </p:sp>
      <p:sp>
        <p:nvSpPr>
          <p:cNvPr id="5" name="Date Placeholder 4"/>
          <p:cNvSpPr>
            <a:spLocks noGrp="1"/>
          </p:cNvSpPr>
          <p:nvPr>
            <p:ph type="dt" sz="half" idx="10"/>
          </p:nvPr>
        </p:nvSpPr>
        <p:spPr/>
        <p:txBody>
          <a:bodyPr/>
          <a:lstStyle/>
          <a:p>
            <a:fld id="{7CA33AD6-80A7-426D-AEC2-30937921BD91}" type="datetimeFigureOut">
              <a:rPr lang="en-US" smtClean="0"/>
              <a:t>8/21/2018</a:t>
            </a:fld>
            <a:endParaRPr lang="en-US"/>
          </a:p>
        </p:txBody>
      </p:sp>
    </p:spTree>
    <p:extLst>
      <p:ext uri="{BB962C8B-B14F-4D97-AF65-F5344CB8AC3E}">
        <p14:creationId xmlns:p14="http://schemas.microsoft.com/office/powerpoint/2010/main" val="8080681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7CA33AD6-80A7-426D-AEC2-30937921BD91}" type="datetimeFigureOut">
              <a:rPr lang="en-US" smtClean="0"/>
              <a:t>8/21/2018</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A3A54602-5B68-419A-95DD-689F1301BCBE}" type="slidenum">
              <a:rPr lang="en-US" smtClean="0"/>
              <a:t>‹#›</a:t>
            </a:fld>
            <a:endParaRPr lang="en-US"/>
          </a:p>
        </p:txBody>
      </p:sp>
    </p:spTree>
    <p:extLst>
      <p:ext uri="{BB962C8B-B14F-4D97-AF65-F5344CB8AC3E}">
        <p14:creationId xmlns:p14="http://schemas.microsoft.com/office/powerpoint/2010/main" val="1226766621"/>
      </p:ext>
    </p:extLst>
  </p:cSld>
  <p:clrMap bg1="lt1" tx1="dk1" bg2="lt2" tx2="dk2" accent1="accent1" accent2="accent2" accent3="accent3" accent4="accent4" accent5="accent5" accent6="accent6" hlink="hlink" folHlink="folHlink"/>
  <p:sldLayoutIdLst>
    <p:sldLayoutId id="2147483712" r:id="rId1"/>
    <p:sldLayoutId id="2147483713" r:id="rId2"/>
    <p:sldLayoutId id="2147483714" r:id="rId3"/>
    <p:sldLayoutId id="2147483715" r:id="rId4"/>
    <p:sldLayoutId id="2147483716" r:id="rId5"/>
    <p:sldLayoutId id="2147483717" r:id="rId6"/>
    <p:sldLayoutId id="2147483718" r:id="rId7"/>
    <p:sldLayoutId id="2147483719" r:id="rId8"/>
    <p:sldLayoutId id="2147483720" r:id="rId9"/>
    <p:sldLayoutId id="2147483721" r:id="rId10"/>
    <p:sldLayoutId id="2147483722" r:id="rId11"/>
    <p:sldLayoutId id="2147483723" r:id="rId12"/>
    <p:sldLayoutId id="2147483724" r:id="rId13"/>
    <p:sldLayoutId id="2147483725" r:id="rId14"/>
    <p:sldLayoutId id="2147483726" r:id="rId15"/>
    <p:sldLayoutId id="2147483727"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mailto:abodiford@lradac.org" TargetMode="External"/><Relationship Id="rId2" Type="http://schemas.openxmlformats.org/officeDocument/2006/relationships/hyperlink" Target="mailto:lojohnson@phoenixcenter.org" TargetMode="External"/><Relationship Id="rId1" Type="http://schemas.openxmlformats.org/officeDocument/2006/relationships/slideLayout" Target="../slideLayouts/slideLayout2.xml"/><Relationship Id="rId5" Type="http://schemas.openxmlformats.org/officeDocument/2006/relationships/hyperlink" Target="mailto:JMartinez@ekcenter.org" TargetMode="External"/><Relationship Id="rId4" Type="http://schemas.openxmlformats.org/officeDocument/2006/relationships/hyperlink" Target="mailto:dawn.blackmon@circlepark.com"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BHSA Meeting</a:t>
            </a:r>
            <a:endParaRPr lang="en-US" dirty="0"/>
          </a:p>
        </p:txBody>
      </p:sp>
      <p:sp>
        <p:nvSpPr>
          <p:cNvPr id="3" name="Subtitle 2"/>
          <p:cNvSpPr>
            <a:spLocks noGrp="1"/>
          </p:cNvSpPr>
          <p:nvPr>
            <p:ph type="subTitle" idx="1"/>
          </p:nvPr>
        </p:nvSpPr>
        <p:spPr/>
        <p:txBody>
          <a:bodyPr/>
          <a:lstStyle/>
          <a:p>
            <a:r>
              <a:rPr lang="en-US" dirty="0" smtClean="0"/>
              <a:t>August 22, 2018</a:t>
            </a:r>
            <a:endParaRPr lang="en-US" dirty="0"/>
          </a:p>
        </p:txBody>
      </p:sp>
    </p:spTree>
    <p:extLst>
      <p:ext uri="{BB962C8B-B14F-4D97-AF65-F5344CB8AC3E}">
        <p14:creationId xmlns:p14="http://schemas.microsoft.com/office/powerpoint/2010/main" val="81402940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1531918" y="46053"/>
            <a:ext cx="6614556" cy="6811947"/>
          </a:xfrm>
          <a:prstGeom prst="rect">
            <a:avLst/>
          </a:prstGeom>
        </p:spPr>
      </p:pic>
    </p:spTree>
    <p:extLst>
      <p:ext uri="{BB962C8B-B14F-4D97-AF65-F5344CB8AC3E}">
        <p14:creationId xmlns:p14="http://schemas.microsoft.com/office/powerpoint/2010/main" val="12460621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6400" y="609600"/>
            <a:ext cx="8867602" cy="1320800"/>
          </a:xfrm>
        </p:spPr>
        <p:txBody>
          <a:bodyPr/>
          <a:lstStyle/>
          <a:p>
            <a:pPr algn="ctr"/>
            <a:r>
              <a:rPr lang="en-US" b="1" dirty="0" smtClean="0"/>
              <a:t>Next Steps</a:t>
            </a:r>
            <a:br>
              <a:rPr lang="en-US" b="1" dirty="0" smtClean="0"/>
            </a:br>
            <a:endParaRPr lang="en-US" b="1" dirty="0"/>
          </a:p>
        </p:txBody>
      </p:sp>
      <p:sp>
        <p:nvSpPr>
          <p:cNvPr id="3" name="Content Placeholder 2"/>
          <p:cNvSpPr>
            <a:spLocks noGrp="1"/>
          </p:cNvSpPr>
          <p:nvPr>
            <p:ph idx="1"/>
          </p:nvPr>
        </p:nvSpPr>
        <p:spPr>
          <a:xfrm>
            <a:off x="406400" y="1480457"/>
            <a:ext cx="8867602" cy="4560905"/>
          </a:xfrm>
        </p:spPr>
        <p:txBody>
          <a:bodyPr>
            <a:normAutofit/>
          </a:bodyPr>
          <a:lstStyle/>
          <a:p>
            <a:pPr marL="457200" lvl="1" indent="0">
              <a:buNone/>
            </a:pPr>
            <a:endParaRPr lang="en-US" sz="2200" dirty="0"/>
          </a:p>
          <a:p>
            <a:r>
              <a:rPr lang="en-US" sz="2400" dirty="0" smtClean="0"/>
              <a:t>Next Steps following today’s meeting:</a:t>
            </a:r>
          </a:p>
          <a:p>
            <a:pPr lvl="1"/>
            <a:r>
              <a:rPr lang="en-US" sz="2200" dirty="0" smtClean="0"/>
              <a:t>Schedule a meeting with your coach to receive follow-up from the items noted on the capacity assessment worksheet</a:t>
            </a:r>
          </a:p>
          <a:p>
            <a:pPr marL="457200" lvl="1" indent="0">
              <a:buNone/>
            </a:pPr>
            <a:endParaRPr lang="en-US" sz="2200" dirty="0"/>
          </a:p>
        </p:txBody>
      </p:sp>
    </p:spTree>
    <p:extLst>
      <p:ext uri="{BB962C8B-B14F-4D97-AF65-F5344CB8AC3E}">
        <p14:creationId xmlns:p14="http://schemas.microsoft.com/office/powerpoint/2010/main" val="205853840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4457" y="101601"/>
            <a:ext cx="8882743" cy="860300"/>
          </a:xfrm>
        </p:spPr>
        <p:txBody>
          <a:bodyPr>
            <a:normAutofit/>
          </a:bodyPr>
          <a:lstStyle/>
          <a:p>
            <a:pPr algn="ctr"/>
            <a:r>
              <a:rPr lang="en-US" b="1" dirty="0" smtClean="0"/>
              <a:t>Contact Information</a:t>
            </a:r>
            <a:endParaRPr lang="en-US" b="1" dirty="0"/>
          </a:p>
        </p:txBody>
      </p:sp>
      <p:sp>
        <p:nvSpPr>
          <p:cNvPr id="3" name="Content Placeholder 2"/>
          <p:cNvSpPr>
            <a:spLocks noGrp="1"/>
          </p:cNvSpPr>
          <p:nvPr>
            <p:ph idx="1"/>
          </p:nvPr>
        </p:nvSpPr>
        <p:spPr>
          <a:xfrm>
            <a:off x="464457" y="1059543"/>
            <a:ext cx="8882743" cy="5384800"/>
          </a:xfrm>
        </p:spPr>
        <p:txBody>
          <a:bodyPr>
            <a:noAutofit/>
          </a:bodyPr>
          <a:lstStyle/>
          <a:p>
            <a:r>
              <a:rPr lang="en-US" sz="2400" b="1" dirty="0" smtClean="0"/>
              <a:t>Region One</a:t>
            </a:r>
            <a:r>
              <a:rPr lang="en-US" sz="2400" dirty="0" smtClean="0"/>
              <a:t>: Lou Anne Johnson, Mobile:  (864) 360-4822 and </a:t>
            </a:r>
          </a:p>
          <a:p>
            <a:pPr marL="0" indent="0">
              <a:buNone/>
            </a:pPr>
            <a:r>
              <a:rPr lang="en-US" sz="2400" dirty="0" smtClean="0"/>
              <a:t>E-mail: </a:t>
            </a:r>
            <a:r>
              <a:rPr lang="en-US" sz="2400" dirty="0" smtClean="0">
                <a:hlinkClick r:id="rId2"/>
              </a:rPr>
              <a:t>lojohnson@phoenixcenter.org</a:t>
            </a:r>
            <a:endParaRPr lang="en-US" sz="2400" dirty="0"/>
          </a:p>
          <a:p>
            <a:pPr marL="0" indent="0">
              <a:buNone/>
            </a:pPr>
            <a:endParaRPr lang="en-US" sz="1200" dirty="0" smtClean="0"/>
          </a:p>
          <a:p>
            <a:r>
              <a:rPr lang="en-US" sz="2400" b="1" dirty="0" smtClean="0"/>
              <a:t>Region Two</a:t>
            </a:r>
            <a:r>
              <a:rPr lang="en-US" sz="2400" dirty="0" smtClean="0"/>
              <a:t>: Ashley Bodiford,</a:t>
            </a:r>
            <a:r>
              <a:rPr lang="en-US" sz="2400" dirty="0"/>
              <a:t> </a:t>
            </a:r>
            <a:r>
              <a:rPr lang="en-US" sz="2400" dirty="0" smtClean="0"/>
              <a:t>Office: (803) 726-9443 </a:t>
            </a:r>
          </a:p>
          <a:p>
            <a:pPr marL="0" indent="0">
              <a:buNone/>
            </a:pPr>
            <a:r>
              <a:rPr lang="en-US" sz="2400" dirty="0" smtClean="0"/>
              <a:t>Mobile: (803) 201-9092 and E-mail: </a:t>
            </a:r>
            <a:r>
              <a:rPr lang="en-US" sz="2400" u="sng" dirty="0" smtClean="0">
                <a:hlinkClick r:id="rId3"/>
              </a:rPr>
              <a:t>abodiford@lradac.org</a:t>
            </a:r>
            <a:r>
              <a:rPr lang="en-US" sz="2400" dirty="0" smtClean="0"/>
              <a:t> </a:t>
            </a:r>
          </a:p>
          <a:p>
            <a:pPr marL="0" indent="0">
              <a:buNone/>
            </a:pPr>
            <a:endParaRPr lang="en-US" sz="1200" dirty="0"/>
          </a:p>
          <a:p>
            <a:r>
              <a:rPr lang="en-US" sz="2400" b="1" dirty="0" smtClean="0"/>
              <a:t>Region Three</a:t>
            </a:r>
            <a:r>
              <a:rPr lang="en-US" sz="2400" dirty="0" smtClean="0"/>
              <a:t>: Dawn Blackmon, Office: </a:t>
            </a:r>
            <a:r>
              <a:rPr lang="en-US" sz="2400" dirty="0"/>
              <a:t>(843) 664-3963</a:t>
            </a:r>
          </a:p>
          <a:p>
            <a:pPr marL="0" indent="0">
              <a:buNone/>
            </a:pPr>
            <a:r>
              <a:rPr lang="en-US" sz="2400" dirty="0" smtClean="0"/>
              <a:t>Mobile: (</a:t>
            </a:r>
            <a:r>
              <a:rPr lang="en-US" sz="2400" dirty="0"/>
              <a:t>843) 229-3911 </a:t>
            </a:r>
            <a:r>
              <a:rPr lang="en-US" sz="2400" dirty="0" smtClean="0"/>
              <a:t>and E-mail: </a:t>
            </a:r>
            <a:r>
              <a:rPr lang="en-US" sz="2400" dirty="0" smtClean="0">
                <a:hlinkClick r:id="rId4"/>
              </a:rPr>
              <a:t>dawn.blackmon@circlepark.com</a:t>
            </a:r>
            <a:endParaRPr lang="en-US" sz="2400" dirty="0" smtClean="0"/>
          </a:p>
          <a:p>
            <a:pPr marL="0" indent="0">
              <a:buNone/>
            </a:pPr>
            <a:endParaRPr lang="en-US" sz="1200" dirty="0" smtClean="0"/>
          </a:p>
          <a:p>
            <a:r>
              <a:rPr lang="en-US" sz="2400" b="1" dirty="0" smtClean="0"/>
              <a:t>Region Four</a:t>
            </a:r>
            <a:r>
              <a:rPr lang="en-US" sz="2400" dirty="0" smtClean="0"/>
              <a:t>: </a:t>
            </a:r>
            <a:r>
              <a:rPr lang="en-US" sz="2400" dirty="0" err="1" smtClean="0"/>
              <a:t>Jacqulynn</a:t>
            </a:r>
            <a:r>
              <a:rPr lang="en-US" sz="2400" dirty="0" smtClean="0"/>
              <a:t> Martinez, Office: (</a:t>
            </a:r>
            <a:r>
              <a:rPr lang="en-US" sz="2400" dirty="0"/>
              <a:t>843) 797-7871, Ext. </a:t>
            </a:r>
            <a:r>
              <a:rPr lang="en-US" sz="2400" dirty="0" smtClean="0"/>
              <a:t>112 Mobile: </a:t>
            </a:r>
            <a:r>
              <a:rPr lang="en-US" sz="2400" dirty="0"/>
              <a:t>(843) </a:t>
            </a:r>
            <a:r>
              <a:rPr lang="en-US" sz="2400" dirty="0" smtClean="0"/>
              <a:t>312-7542 and E-mail: </a:t>
            </a:r>
            <a:r>
              <a:rPr lang="en-US" sz="2400" dirty="0" smtClean="0">
                <a:hlinkClick r:id="rId5"/>
              </a:rPr>
              <a:t>JMartinez@ekcenter.org</a:t>
            </a:r>
            <a:endParaRPr lang="en-US" sz="2400" dirty="0"/>
          </a:p>
          <a:p>
            <a:pPr marL="0" indent="0">
              <a:buNone/>
            </a:pPr>
            <a:endParaRPr lang="en-US" sz="2400" dirty="0"/>
          </a:p>
          <a:p>
            <a:pPr marL="0" indent="0">
              <a:buNone/>
            </a:pPr>
            <a:endParaRPr lang="en-US" sz="2400" dirty="0"/>
          </a:p>
          <a:p>
            <a:endParaRPr lang="en-US" sz="2400" dirty="0" smtClean="0"/>
          </a:p>
          <a:p>
            <a:endParaRPr lang="en-US" sz="2400" dirty="0"/>
          </a:p>
        </p:txBody>
      </p:sp>
    </p:spTree>
    <p:extLst>
      <p:ext uri="{BB962C8B-B14F-4D97-AF65-F5344CB8AC3E}">
        <p14:creationId xmlns:p14="http://schemas.microsoft.com/office/powerpoint/2010/main" val="244919511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Regional Capacity Coaches</a:t>
            </a:r>
            <a:endParaRPr lang="en-US" b="1" dirty="0"/>
          </a:p>
        </p:txBody>
      </p:sp>
      <p:sp>
        <p:nvSpPr>
          <p:cNvPr id="3" name="Content Placeholder 2"/>
          <p:cNvSpPr>
            <a:spLocks noGrp="1"/>
          </p:cNvSpPr>
          <p:nvPr>
            <p:ph idx="1"/>
          </p:nvPr>
        </p:nvSpPr>
        <p:spPr/>
        <p:txBody>
          <a:bodyPr/>
          <a:lstStyle/>
          <a:p>
            <a:r>
              <a:rPr lang="en-US" sz="2400" dirty="0" smtClean="0"/>
              <a:t>Brief History</a:t>
            </a:r>
          </a:p>
          <a:p>
            <a:r>
              <a:rPr lang="en-US" sz="2400" dirty="0" smtClean="0"/>
              <a:t>What is coaching?</a:t>
            </a:r>
          </a:p>
          <a:p>
            <a:r>
              <a:rPr lang="en-US" sz="2400" dirty="0" smtClean="0"/>
              <a:t>Who are the Regional Capacity Coaches?</a:t>
            </a:r>
          </a:p>
          <a:p>
            <a:r>
              <a:rPr lang="en-US" sz="2400" dirty="0" smtClean="0"/>
              <a:t>What can they provide?</a:t>
            </a:r>
          </a:p>
          <a:p>
            <a:r>
              <a:rPr lang="en-US" sz="2400" dirty="0" smtClean="0"/>
              <a:t>Capacity Assessment and next steps</a:t>
            </a:r>
          </a:p>
          <a:p>
            <a:r>
              <a:rPr lang="en-US" sz="2400" dirty="0" smtClean="0"/>
              <a:t>How do you contact them?</a:t>
            </a:r>
          </a:p>
          <a:p>
            <a:endParaRPr lang="en-US" dirty="0"/>
          </a:p>
        </p:txBody>
      </p:sp>
    </p:spTree>
    <p:extLst>
      <p:ext uri="{BB962C8B-B14F-4D97-AF65-F5344CB8AC3E}">
        <p14:creationId xmlns:p14="http://schemas.microsoft.com/office/powerpoint/2010/main" val="47524231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5771" y="0"/>
            <a:ext cx="8596668" cy="1320800"/>
          </a:xfrm>
        </p:spPr>
        <p:txBody>
          <a:bodyPr/>
          <a:lstStyle/>
          <a:p>
            <a:pPr algn="ctr"/>
            <a:r>
              <a:rPr lang="en-US" b="1" dirty="0" smtClean="0"/>
              <a:t>Brief History</a:t>
            </a:r>
            <a:endParaRPr lang="en-US" b="1" dirty="0"/>
          </a:p>
        </p:txBody>
      </p:sp>
      <p:sp>
        <p:nvSpPr>
          <p:cNvPr id="3" name="Content Placeholder 2"/>
          <p:cNvSpPr>
            <a:spLocks noGrp="1"/>
          </p:cNvSpPr>
          <p:nvPr>
            <p:ph idx="1"/>
          </p:nvPr>
        </p:nvSpPr>
        <p:spPr>
          <a:xfrm>
            <a:off x="275771" y="812800"/>
            <a:ext cx="9144000" cy="6045199"/>
          </a:xfrm>
        </p:spPr>
        <p:txBody>
          <a:bodyPr>
            <a:noAutofit/>
          </a:bodyPr>
          <a:lstStyle/>
          <a:p>
            <a:r>
              <a:rPr lang="en-US" sz="2400" dirty="0" smtClean="0"/>
              <a:t>Originally funded as part of the Strategic Prevention Framework State Incentive Grant (SPF SIG) 2011-2015 to provide coaching to the funded coalitions to implement the Strategic Prevention Framework (SPF) to address underage drinking or impaired driving in the selected counties. During the five years of the grant, the coaches also began to introduce the SPF to the general prevention field throughout the state by inviting prevention professionals to trainings</a:t>
            </a:r>
          </a:p>
          <a:p>
            <a:r>
              <a:rPr lang="en-US" sz="2400" dirty="0" smtClean="0"/>
              <a:t>Funded through the SAPT BG Primary Prevention Set-Aside 2015-2016 to assist the counties with learning and implementing the SPF in all counties throughout the state</a:t>
            </a:r>
          </a:p>
          <a:p>
            <a:r>
              <a:rPr lang="en-US" sz="2400" dirty="0" smtClean="0"/>
              <a:t>Funded through the SAPT BG Primary Prevention Set-Aside and Partnership for Success (PFS) 2016-present. Continue to provide coaching on the utilization of SPF throughout the state</a:t>
            </a:r>
            <a:endParaRPr lang="en-US" sz="2400" dirty="0"/>
          </a:p>
        </p:txBody>
      </p:sp>
    </p:spTree>
    <p:extLst>
      <p:ext uri="{BB962C8B-B14F-4D97-AF65-F5344CB8AC3E}">
        <p14:creationId xmlns:p14="http://schemas.microsoft.com/office/powerpoint/2010/main" val="221204926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2857" y="0"/>
            <a:ext cx="10515600" cy="1219201"/>
          </a:xfrm>
        </p:spPr>
        <p:txBody>
          <a:bodyPr/>
          <a:lstStyle/>
          <a:p>
            <a:pPr algn="ctr"/>
            <a:r>
              <a:rPr lang="en-US" b="1" dirty="0" smtClean="0"/>
              <a:t>What is Coaching?</a:t>
            </a:r>
            <a:endParaRPr lang="en-US" b="1" dirty="0"/>
          </a:p>
        </p:txBody>
      </p:sp>
      <p:sp>
        <p:nvSpPr>
          <p:cNvPr id="3" name="Content Placeholder 2"/>
          <p:cNvSpPr>
            <a:spLocks noGrp="1"/>
          </p:cNvSpPr>
          <p:nvPr>
            <p:ph idx="1"/>
          </p:nvPr>
        </p:nvSpPr>
        <p:spPr>
          <a:xfrm>
            <a:off x="362857" y="1059542"/>
            <a:ext cx="9085943" cy="5326743"/>
          </a:xfrm>
        </p:spPr>
        <p:txBody>
          <a:bodyPr>
            <a:normAutofit/>
          </a:bodyPr>
          <a:lstStyle/>
          <a:p>
            <a:r>
              <a:rPr lang="en-US" sz="2400" dirty="0"/>
              <a:t>Coaching is a </a:t>
            </a:r>
            <a:r>
              <a:rPr lang="en-US" sz="2400" b="1" dirty="0">
                <a:solidFill>
                  <a:srgbClr val="FF0000"/>
                </a:solidFill>
              </a:rPr>
              <a:t>goal oriented</a:t>
            </a:r>
            <a:r>
              <a:rPr lang="en-US" sz="2400" dirty="0">
                <a:solidFill>
                  <a:srgbClr val="FF0000"/>
                </a:solidFill>
              </a:rPr>
              <a:t>,</a:t>
            </a:r>
            <a:r>
              <a:rPr lang="en-US" sz="2400" dirty="0"/>
              <a:t> generative </a:t>
            </a:r>
            <a:r>
              <a:rPr lang="en-US" sz="2400" b="1" dirty="0">
                <a:solidFill>
                  <a:srgbClr val="FF0000"/>
                </a:solidFill>
              </a:rPr>
              <a:t>solutions focused process</a:t>
            </a:r>
            <a:r>
              <a:rPr lang="en-US" sz="2400" dirty="0"/>
              <a:t> in which </a:t>
            </a:r>
            <a:r>
              <a:rPr lang="en-US" sz="2400" dirty="0" smtClean="0"/>
              <a:t>a client (agency) </a:t>
            </a:r>
            <a:r>
              <a:rPr lang="en-US" sz="2400" dirty="0"/>
              <a:t>is </a:t>
            </a:r>
            <a:r>
              <a:rPr lang="en-US" sz="2400" b="1" dirty="0">
                <a:solidFill>
                  <a:srgbClr val="FF0000"/>
                </a:solidFill>
              </a:rPr>
              <a:t>guided </a:t>
            </a:r>
            <a:r>
              <a:rPr lang="en-US" sz="2400" dirty="0"/>
              <a:t>to develop a vision, delineate a range of goals and options to realize this vision, develop and implement action plans to achieve those goals, identifying roadblocks and constructing possible solutions to these throughout the change process (Moore &amp; </a:t>
            </a:r>
            <a:r>
              <a:rPr lang="en-US" sz="2400" dirty="0" err="1"/>
              <a:t>Tschannen</a:t>
            </a:r>
            <a:r>
              <a:rPr lang="en-US" sz="2400" dirty="0"/>
              <a:t>--‐‑Moran, 2010; Whitworth, et al., 2007; </a:t>
            </a:r>
            <a:r>
              <a:rPr lang="en-US" sz="2400" dirty="0" err="1"/>
              <a:t>Stober</a:t>
            </a:r>
            <a:r>
              <a:rPr lang="en-US" sz="2400" dirty="0"/>
              <a:t> &amp; Grant, 2006</a:t>
            </a:r>
            <a:r>
              <a:rPr lang="en-US" sz="2400" dirty="0" smtClean="0"/>
              <a:t>)</a:t>
            </a:r>
          </a:p>
          <a:p>
            <a:r>
              <a:rPr lang="en-US" sz="2400" dirty="0"/>
              <a:t>Coaching involves two critical components</a:t>
            </a:r>
            <a:r>
              <a:rPr lang="en-US" sz="2400" dirty="0" smtClean="0"/>
              <a:t>:</a:t>
            </a:r>
          </a:p>
          <a:p>
            <a:pPr lvl="1"/>
            <a:r>
              <a:rPr lang="en-US" sz="2400" dirty="0" smtClean="0"/>
              <a:t> </a:t>
            </a:r>
            <a:r>
              <a:rPr lang="en-US" sz="2400" dirty="0"/>
              <a:t>1)</a:t>
            </a:r>
            <a:r>
              <a:rPr lang="en-US" sz="2400" dirty="0">
                <a:solidFill>
                  <a:srgbClr val="FF0000"/>
                </a:solidFill>
              </a:rPr>
              <a:t> </a:t>
            </a:r>
            <a:r>
              <a:rPr lang="en-US" sz="2400" b="1" dirty="0">
                <a:solidFill>
                  <a:srgbClr val="FF0000"/>
                </a:solidFill>
              </a:rPr>
              <a:t>reflection</a:t>
            </a:r>
            <a:r>
              <a:rPr lang="en-US" sz="2400" dirty="0">
                <a:solidFill>
                  <a:srgbClr val="FF0000"/>
                </a:solidFill>
              </a:rPr>
              <a:t>,</a:t>
            </a:r>
            <a:r>
              <a:rPr lang="en-US" sz="2400" dirty="0"/>
              <a:t> an opportunity to think about and </a:t>
            </a:r>
            <a:r>
              <a:rPr lang="en-US" sz="2400" dirty="0" smtClean="0"/>
              <a:t>clarify visions</a:t>
            </a:r>
            <a:r>
              <a:rPr lang="en-US" sz="2400" dirty="0"/>
              <a:t>, values, goals and hurdles; and </a:t>
            </a:r>
            <a:endParaRPr lang="en-US" sz="2400" dirty="0" smtClean="0"/>
          </a:p>
          <a:p>
            <a:pPr lvl="1"/>
            <a:r>
              <a:rPr lang="en-US" sz="2400" dirty="0" smtClean="0"/>
              <a:t>2</a:t>
            </a:r>
            <a:r>
              <a:rPr lang="en-US" sz="2400" dirty="0"/>
              <a:t>) </a:t>
            </a:r>
            <a:r>
              <a:rPr lang="en-US" sz="2400" b="1" dirty="0">
                <a:solidFill>
                  <a:srgbClr val="FF0000"/>
                </a:solidFill>
              </a:rPr>
              <a:t>action</a:t>
            </a:r>
            <a:r>
              <a:rPr lang="en-US" sz="2400" b="1" dirty="0"/>
              <a:t>, </a:t>
            </a:r>
            <a:r>
              <a:rPr lang="en-US" sz="2400" dirty="0"/>
              <a:t>a commitment to take self defined steps to </a:t>
            </a:r>
            <a:r>
              <a:rPr lang="en-US" sz="2400" dirty="0" smtClean="0"/>
              <a:t>move towards goals</a:t>
            </a:r>
            <a:endParaRPr lang="en-US" sz="2400" dirty="0"/>
          </a:p>
          <a:p>
            <a:endParaRPr lang="en-US" dirty="0"/>
          </a:p>
        </p:txBody>
      </p:sp>
    </p:spTree>
    <p:extLst>
      <p:ext uri="{BB962C8B-B14F-4D97-AF65-F5344CB8AC3E}">
        <p14:creationId xmlns:p14="http://schemas.microsoft.com/office/powerpoint/2010/main" val="255453892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9314" y="0"/>
            <a:ext cx="10515600" cy="1325563"/>
          </a:xfrm>
        </p:spPr>
        <p:txBody>
          <a:bodyPr/>
          <a:lstStyle/>
          <a:p>
            <a:pPr algn="ctr"/>
            <a:r>
              <a:rPr lang="en-US" b="1" dirty="0" smtClean="0"/>
              <a:t/>
            </a:r>
            <a:br>
              <a:rPr lang="en-US" b="1" dirty="0" smtClean="0"/>
            </a:br>
            <a:r>
              <a:rPr lang="en-US" b="1" dirty="0" smtClean="0"/>
              <a:t>What is Coaching?</a:t>
            </a:r>
            <a:endParaRPr lang="en-US" dirty="0"/>
          </a:p>
        </p:txBody>
      </p:sp>
      <p:sp>
        <p:nvSpPr>
          <p:cNvPr id="3" name="Content Placeholder 2"/>
          <p:cNvSpPr>
            <a:spLocks noGrp="1"/>
          </p:cNvSpPr>
          <p:nvPr>
            <p:ph idx="1"/>
          </p:nvPr>
        </p:nvSpPr>
        <p:spPr>
          <a:xfrm>
            <a:off x="319314" y="1325563"/>
            <a:ext cx="9204696" cy="5431497"/>
          </a:xfrm>
        </p:spPr>
        <p:txBody>
          <a:bodyPr>
            <a:normAutofit fontScale="85000" lnSpcReduction="20000"/>
          </a:bodyPr>
          <a:lstStyle/>
          <a:p>
            <a:r>
              <a:rPr lang="en-US" sz="2400" dirty="0"/>
              <a:t>Coaches collaborate with DAODAS to support the goals and mission of </a:t>
            </a:r>
            <a:r>
              <a:rPr lang="en-US" sz="2400" dirty="0" smtClean="0"/>
              <a:t>DAODAS</a:t>
            </a:r>
          </a:p>
          <a:p>
            <a:pPr lvl="1"/>
            <a:r>
              <a:rPr lang="en-US" sz="2400" dirty="0"/>
              <a:t>The mission of DAODAS is to ensure the availability and quality of a continuum of substance use services, thereby improving the health status, safety, and quality of life of individuals, families, and communities across South Carolina</a:t>
            </a:r>
            <a:r>
              <a:rPr lang="en-US" sz="2400" dirty="0" smtClean="0"/>
              <a:t>.</a:t>
            </a:r>
          </a:p>
          <a:p>
            <a:pPr lvl="1"/>
            <a:r>
              <a:rPr lang="en-US" sz="2400" dirty="0" smtClean="0"/>
              <a:t>Prevention Team Mission Statement: Provide support to prevent substance use and misuse</a:t>
            </a:r>
            <a:endParaRPr lang="en-US" sz="2200" dirty="0"/>
          </a:p>
          <a:p>
            <a:r>
              <a:rPr lang="en-US" sz="2400" dirty="0" smtClean="0"/>
              <a:t>Coaches and agencies also work </a:t>
            </a:r>
            <a:r>
              <a:rPr lang="en-US" sz="2400" dirty="0"/>
              <a:t>as a team to make smart decisions that support the </a:t>
            </a:r>
            <a:r>
              <a:rPr lang="en-US" sz="2400" dirty="0" smtClean="0"/>
              <a:t>agencies’ vision</a:t>
            </a:r>
            <a:r>
              <a:rPr lang="en-US" sz="2400" dirty="0"/>
              <a:t>, goals, needs and </a:t>
            </a:r>
            <a:r>
              <a:rPr lang="en-US" sz="2400" dirty="0" smtClean="0"/>
              <a:t>values </a:t>
            </a:r>
          </a:p>
          <a:p>
            <a:r>
              <a:rPr lang="en-US" sz="2400" dirty="0" smtClean="0"/>
              <a:t>Coaches </a:t>
            </a:r>
            <a:r>
              <a:rPr lang="en-US" sz="2400" dirty="0"/>
              <a:t>are collaborative and </a:t>
            </a:r>
            <a:r>
              <a:rPr lang="en-US" sz="2400" dirty="0" smtClean="0"/>
              <a:t>co-creative </a:t>
            </a:r>
            <a:r>
              <a:rPr lang="en-US" sz="2400" dirty="0"/>
              <a:t>partners </a:t>
            </a:r>
            <a:r>
              <a:rPr lang="en-US" sz="2400" dirty="0" smtClean="0"/>
              <a:t>with agencies, </a:t>
            </a:r>
            <a:r>
              <a:rPr lang="en-US" sz="2400" dirty="0"/>
              <a:t>using evocative approaches more than didactic </a:t>
            </a:r>
            <a:r>
              <a:rPr lang="en-US" sz="2400" dirty="0" smtClean="0"/>
              <a:t>approaches</a:t>
            </a:r>
            <a:endParaRPr lang="en-US" sz="2400" dirty="0"/>
          </a:p>
          <a:p>
            <a:r>
              <a:rPr lang="en-US" sz="2400" b="1" dirty="0"/>
              <a:t>What does Coaching do?</a:t>
            </a:r>
            <a:endParaRPr lang="en-US" sz="2400" dirty="0"/>
          </a:p>
          <a:p>
            <a:r>
              <a:rPr lang="en-US" sz="2400" dirty="0"/>
              <a:t>Coaching </a:t>
            </a:r>
            <a:r>
              <a:rPr lang="en-US" sz="2400" b="1" dirty="0">
                <a:solidFill>
                  <a:srgbClr val="FF0000"/>
                </a:solidFill>
              </a:rPr>
              <a:t>supports developing and sustaining behavior changes</a:t>
            </a:r>
            <a:r>
              <a:rPr lang="en-US" sz="2400" dirty="0"/>
              <a:t> related to uptake and the </a:t>
            </a:r>
            <a:r>
              <a:rPr lang="en-US" sz="2400" dirty="0" smtClean="0"/>
              <a:t>successful application </a:t>
            </a:r>
            <a:r>
              <a:rPr lang="en-US" sz="2400" dirty="0"/>
              <a:t>of new information by addressing several simultaneous </a:t>
            </a:r>
            <a:r>
              <a:rPr lang="en-US" sz="2400" dirty="0" smtClean="0"/>
              <a:t>problems </a:t>
            </a:r>
            <a:r>
              <a:rPr lang="en-US" sz="2400" dirty="0"/>
              <a:t>(</a:t>
            </a:r>
            <a:r>
              <a:rPr lang="en-US" sz="2400" dirty="0" err="1"/>
              <a:t>Fixsen</a:t>
            </a:r>
            <a:r>
              <a:rPr lang="en-US" sz="2400" dirty="0"/>
              <a:t>, et al., 2005; </a:t>
            </a:r>
            <a:r>
              <a:rPr lang="en-US" sz="2400" dirty="0" err="1"/>
              <a:t>Stober</a:t>
            </a:r>
            <a:r>
              <a:rPr lang="en-US" sz="2400" dirty="0"/>
              <a:t> &amp; Grant 2006; Whitworth et al., 2007; Moore &amp;</a:t>
            </a:r>
            <a:r>
              <a:rPr lang="en-US" sz="2400" dirty="0" err="1"/>
              <a:t>Tschannen</a:t>
            </a:r>
            <a:r>
              <a:rPr lang="en-US" sz="2400" dirty="0"/>
              <a:t>--‐‑Moran, 2010).</a:t>
            </a:r>
          </a:p>
          <a:p>
            <a:endParaRPr lang="en-US" sz="2400" dirty="0"/>
          </a:p>
        </p:txBody>
      </p:sp>
    </p:spTree>
    <p:extLst>
      <p:ext uri="{BB962C8B-B14F-4D97-AF65-F5344CB8AC3E}">
        <p14:creationId xmlns:p14="http://schemas.microsoft.com/office/powerpoint/2010/main" val="49437883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9723" y="246743"/>
            <a:ext cx="8596668" cy="1320800"/>
          </a:xfrm>
        </p:spPr>
        <p:txBody>
          <a:bodyPr>
            <a:noAutofit/>
          </a:bodyPr>
          <a:lstStyle/>
          <a:p>
            <a:pPr algn="ctr"/>
            <a:r>
              <a:rPr lang="en-US" b="1" dirty="0" smtClean="0"/>
              <a:t>Who are the Regional Capacity Coaches?</a:t>
            </a:r>
            <a:br>
              <a:rPr lang="en-US" b="1" dirty="0" smtClean="0"/>
            </a:br>
            <a:endParaRPr lang="en-US" b="1" dirty="0"/>
          </a:p>
        </p:txBody>
      </p:sp>
      <p:sp>
        <p:nvSpPr>
          <p:cNvPr id="3" name="Content Placeholder 2"/>
          <p:cNvSpPr>
            <a:spLocks noGrp="1"/>
          </p:cNvSpPr>
          <p:nvPr>
            <p:ph idx="1"/>
          </p:nvPr>
        </p:nvSpPr>
        <p:spPr>
          <a:xfrm>
            <a:off x="725714" y="1567543"/>
            <a:ext cx="8824686" cy="4725534"/>
          </a:xfrm>
        </p:spPr>
        <p:txBody>
          <a:bodyPr>
            <a:noAutofit/>
          </a:bodyPr>
          <a:lstStyle/>
          <a:p>
            <a:r>
              <a:rPr lang="en-US" sz="2400" b="1" dirty="0" smtClean="0"/>
              <a:t>Region One</a:t>
            </a:r>
            <a:r>
              <a:rPr lang="en-US" sz="2400" dirty="0" smtClean="0"/>
              <a:t>: Lou Anne Johnson, housed at the Phoenix Center in Greenville</a:t>
            </a:r>
          </a:p>
          <a:p>
            <a:r>
              <a:rPr lang="en-US" sz="2400" b="1" dirty="0" smtClean="0"/>
              <a:t>Region Two</a:t>
            </a:r>
            <a:r>
              <a:rPr lang="en-US" sz="2400" dirty="0" smtClean="0"/>
              <a:t>: Ashley Bodiford, housed at LRADAC in Columbia</a:t>
            </a:r>
          </a:p>
          <a:p>
            <a:r>
              <a:rPr lang="en-US" sz="2400" b="1" dirty="0" smtClean="0"/>
              <a:t>Region Three</a:t>
            </a:r>
            <a:r>
              <a:rPr lang="en-US" sz="2400" dirty="0" smtClean="0"/>
              <a:t>: Dawn Blackmon, housed at </a:t>
            </a:r>
            <a:r>
              <a:rPr lang="en-US" sz="2400" dirty="0" err="1" smtClean="0"/>
              <a:t>CirclePark</a:t>
            </a:r>
            <a:r>
              <a:rPr lang="en-US" sz="2400" dirty="0" smtClean="0"/>
              <a:t> in Florence</a:t>
            </a:r>
          </a:p>
          <a:p>
            <a:r>
              <a:rPr lang="en-US" sz="2400" b="1" dirty="0" smtClean="0"/>
              <a:t>Region Four</a:t>
            </a:r>
            <a:r>
              <a:rPr lang="en-US" sz="2400" dirty="0" smtClean="0"/>
              <a:t>: Jacque Martinez, housed at The Kennedy Center, Berkeley</a:t>
            </a:r>
            <a:endParaRPr lang="en-US" sz="2400" dirty="0"/>
          </a:p>
        </p:txBody>
      </p:sp>
    </p:spTree>
    <p:extLst>
      <p:ext uri="{BB962C8B-B14F-4D97-AF65-F5344CB8AC3E}">
        <p14:creationId xmlns:p14="http://schemas.microsoft.com/office/powerpoint/2010/main" val="144141425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232230"/>
            <a:ext cx="8785980" cy="1030514"/>
          </a:xfrm>
        </p:spPr>
        <p:txBody>
          <a:bodyPr>
            <a:noAutofit/>
          </a:bodyPr>
          <a:lstStyle/>
          <a:p>
            <a:pPr algn="ctr"/>
            <a:r>
              <a:rPr lang="en-US" b="1" dirty="0" smtClean="0"/>
              <a:t>What can they provide?</a:t>
            </a:r>
            <a:r>
              <a:rPr lang="en-US" dirty="0" smtClean="0"/>
              <a:t/>
            </a:r>
            <a:br>
              <a:rPr lang="en-US" dirty="0" smtClean="0"/>
            </a:br>
            <a:endParaRPr lang="en-US" dirty="0"/>
          </a:p>
        </p:txBody>
      </p:sp>
      <p:sp>
        <p:nvSpPr>
          <p:cNvPr id="3" name="Content Placeholder 2"/>
          <p:cNvSpPr>
            <a:spLocks noGrp="1"/>
          </p:cNvSpPr>
          <p:nvPr>
            <p:ph idx="1"/>
          </p:nvPr>
        </p:nvSpPr>
        <p:spPr>
          <a:xfrm>
            <a:off x="478971" y="1262744"/>
            <a:ext cx="8795657" cy="5457369"/>
          </a:xfrm>
        </p:spPr>
        <p:txBody>
          <a:bodyPr>
            <a:normAutofit lnSpcReduction="10000"/>
          </a:bodyPr>
          <a:lstStyle/>
          <a:p>
            <a:r>
              <a:rPr lang="en-US" sz="2400" dirty="0"/>
              <a:t>The Coaches’ priority responsibility is to </a:t>
            </a:r>
            <a:r>
              <a:rPr lang="en-US" sz="2400" b="1" dirty="0">
                <a:solidFill>
                  <a:srgbClr val="FF0000"/>
                </a:solidFill>
              </a:rPr>
              <a:t>build the capacity </a:t>
            </a:r>
            <a:r>
              <a:rPr lang="en-US" sz="2400" dirty="0"/>
              <a:t>of county 301 authorities (organizations) to utilize the Strategic Planning </a:t>
            </a:r>
            <a:r>
              <a:rPr lang="en-US" sz="2400" dirty="0" smtClean="0"/>
              <a:t>Framework </a:t>
            </a:r>
            <a:r>
              <a:rPr lang="en-US" sz="2400" dirty="0"/>
              <a:t>(SPF), also known as the Strategic Prevention Framework</a:t>
            </a:r>
            <a:r>
              <a:rPr lang="en-US" sz="2400" dirty="0" smtClean="0"/>
              <a:t>.</a:t>
            </a:r>
          </a:p>
          <a:p>
            <a:r>
              <a:rPr lang="en-US" sz="2400" dirty="0"/>
              <a:t>As related to capacity of prevention professionals in particular, the Regional Capacity Coach is available to help strengthen the workforce’s capacity to use the SPF on a continuous basis.</a:t>
            </a:r>
            <a:endParaRPr lang="en-US" sz="2400" dirty="0" smtClean="0"/>
          </a:p>
          <a:p>
            <a:r>
              <a:rPr lang="en-US" sz="2400" dirty="0"/>
              <a:t>The Regional Capacity Coach is responsible for providing timely and useful training and technical assistance (TTA) within the region</a:t>
            </a:r>
            <a:r>
              <a:rPr lang="en-US" sz="2400" dirty="0" smtClean="0"/>
              <a:t>.</a:t>
            </a:r>
          </a:p>
          <a:p>
            <a:r>
              <a:rPr lang="en-US" sz="2400" dirty="0"/>
              <a:t>Coaches are expected to provide training and technical assistance for block grant and discretionary grant related staff, programs, practices, and services. </a:t>
            </a:r>
          </a:p>
          <a:p>
            <a:endParaRPr lang="en-US" dirty="0"/>
          </a:p>
        </p:txBody>
      </p:sp>
    </p:spTree>
    <p:extLst>
      <p:ext uri="{BB962C8B-B14F-4D97-AF65-F5344CB8AC3E}">
        <p14:creationId xmlns:p14="http://schemas.microsoft.com/office/powerpoint/2010/main" val="142676828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5380" y="319314"/>
            <a:ext cx="8596668" cy="1088572"/>
          </a:xfrm>
        </p:spPr>
        <p:txBody>
          <a:bodyPr>
            <a:normAutofit fontScale="90000"/>
          </a:bodyPr>
          <a:lstStyle/>
          <a:p>
            <a:pPr algn="ctr"/>
            <a:r>
              <a:rPr lang="en-US" b="1" dirty="0" smtClean="0"/>
              <a:t>What can they provide? (cont.)</a:t>
            </a:r>
            <a:br>
              <a:rPr lang="en-US" b="1" dirty="0" smtClean="0"/>
            </a:br>
            <a:endParaRPr lang="en-US" b="1" dirty="0"/>
          </a:p>
        </p:txBody>
      </p:sp>
      <p:sp>
        <p:nvSpPr>
          <p:cNvPr id="3" name="Content Placeholder 2"/>
          <p:cNvSpPr>
            <a:spLocks noGrp="1"/>
          </p:cNvSpPr>
          <p:nvPr>
            <p:ph idx="1"/>
          </p:nvPr>
        </p:nvSpPr>
        <p:spPr>
          <a:xfrm>
            <a:off x="551543" y="1407886"/>
            <a:ext cx="8984343" cy="5268685"/>
          </a:xfrm>
        </p:spPr>
        <p:txBody>
          <a:bodyPr>
            <a:normAutofit/>
          </a:bodyPr>
          <a:lstStyle/>
          <a:p>
            <a:pPr lvl="0"/>
            <a:r>
              <a:rPr lang="en-US" sz="2400" dirty="0" smtClean="0"/>
              <a:t>Provide coaching on the Strategic Prevention Framework (SPF)</a:t>
            </a:r>
          </a:p>
          <a:p>
            <a:pPr lvl="0"/>
            <a:r>
              <a:rPr lang="en-US" sz="2400" dirty="0" smtClean="0"/>
              <a:t>Overall</a:t>
            </a:r>
            <a:r>
              <a:rPr lang="en-US" sz="2400" dirty="0"/>
              <a:t>, conduct or coordinate effective regional training and technical assistance based on identified needs of 301 authorities</a:t>
            </a:r>
          </a:p>
          <a:p>
            <a:pPr lvl="0"/>
            <a:r>
              <a:rPr lang="en-US" sz="2400" dirty="0" smtClean="0"/>
              <a:t>Coordinate, conduct and/or promote </a:t>
            </a:r>
            <a:r>
              <a:rPr lang="en-US" sz="2400" dirty="0"/>
              <a:t>at least one regional in-person training and one regional webinar each quarter</a:t>
            </a:r>
          </a:p>
          <a:p>
            <a:pPr lvl="0"/>
            <a:r>
              <a:rPr lang="en-US" sz="2400" dirty="0" smtClean="0"/>
              <a:t>Review county-level </a:t>
            </a:r>
            <a:r>
              <a:rPr lang="en-US" sz="2400" dirty="0"/>
              <a:t>deliverables and </a:t>
            </a:r>
            <a:r>
              <a:rPr lang="en-US" sz="2400" dirty="0" smtClean="0"/>
              <a:t>assure information entered into IMPACT is accurate</a:t>
            </a:r>
            <a:endParaRPr lang="en-US" sz="2400" dirty="0"/>
          </a:p>
          <a:p>
            <a:endParaRPr lang="en-US" dirty="0"/>
          </a:p>
        </p:txBody>
      </p:sp>
    </p:spTree>
    <p:extLst>
      <p:ext uri="{BB962C8B-B14F-4D97-AF65-F5344CB8AC3E}">
        <p14:creationId xmlns:p14="http://schemas.microsoft.com/office/powerpoint/2010/main" val="245357963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stretch>
            <a:fillRect/>
          </a:stretch>
        </p:blipFill>
        <p:spPr>
          <a:xfrm>
            <a:off x="-1896093" y="-1257794"/>
            <a:ext cx="27432000" cy="9753600"/>
          </a:xfrm>
          <a:prstGeom prst="rect">
            <a:avLst/>
          </a:prstGeom>
        </p:spPr>
      </p:pic>
    </p:spTree>
    <p:extLst>
      <p:ext uri="{BB962C8B-B14F-4D97-AF65-F5344CB8AC3E}">
        <p14:creationId xmlns:p14="http://schemas.microsoft.com/office/powerpoint/2010/main" val="950665317"/>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121</TotalTime>
  <Words>808</Words>
  <Application>Microsoft Office PowerPoint</Application>
  <PresentationFormat>Widescreen</PresentationFormat>
  <Paragraphs>58</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Trebuchet MS</vt:lpstr>
      <vt:lpstr>Wingdings 3</vt:lpstr>
      <vt:lpstr>Facet</vt:lpstr>
      <vt:lpstr>BHSA Meeting</vt:lpstr>
      <vt:lpstr>Regional Capacity Coaches</vt:lpstr>
      <vt:lpstr>Brief History</vt:lpstr>
      <vt:lpstr>What is Coaching?</vt:lpstr>
      <vt:lpstr> What is Coaching?</vt:lpstr>
      <vt:lpstr>Who are the Regional Capacity Coaches? </vt:lpstr>
      <vt:lpstr>What can they provide? </vt:lpstr>
      <vt:lpstr>What can they provide? (cont.) </vt:lpstr>
      <vt:lpstr>PowerPoint Presentation</vt:lpstr>
      <vt:lpstr>PowerPoint Presentation</vt:lpstr>
      <vt:lpstr>Next Steps </vt:lpstr>
      <vt:lpstr>Contact Information</vt:lpstr>
    </vt:vector>
  </TitlesOfParts>
  <Company>SCDAODAS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BHSA Meeting</dc:title>
  <dc:creator>DAODAS</dc:creator>
  <cp:lastModifiedBy>DAODAS</cp:lastModifiedBy>
  <cp:revision>16</cp:revision>
  <dcterms:created xsi:type="dcterms:W3CDTF">2018-08-20T20:15:23Z</dcterms:created>
  <dcterms:modified xsi:type="dcterms:W3CDTF">2018-08-21T21:48:46Z</dcterms:modified>
</cp:coreProperties>
</file>